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24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E5300E-407D-450E-9404-15F35AEEFC31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61CE19C9-879C-4FBF-A6DD-645890B79953}">
      <dgm:prSet/>
      <dgm:spPr/>
      <dgm:t>
        <a:bodyPr/>
        <a:lstStyle/>
        <a:p>
          <a:pPr rtl="0"/>
          <a:r>
            <a:rPr lang="cs-CZ" baseline="0" dirty="0" smtClean="0">
              <a:effectLst/>
            </a:rPr>
            <a:t>Primární data jsou shromažďována nově, na míru řešeného projektu, patří zadavateli</a:t>
          </a:r>
          <a:br>
            <a:rPr lang="cs-CZ" baseline="0" dirty="0" smtClean="0">
              <a:effectLst/>
            </a:rPr>
          </a:br>
          <a:r>
            <a:rPr lang="cs-CZ" baseline="0" dirty="0" smtClean="0">
              <a:effectLst/>
            </a:rPr>
            <a:t>výzkumu, který je sám pořídil nebo je nechal pořídit</a:t>
          </a:r>
          <a:br>
            <a:rPr lang="cs-CZ" baseline="0" dirty="0" smtClean="0">
              <a:effectLst/>
            </a:rPr>
          </a:br>
          <a:r>
            <a:rPr lang="cs-CZ" baseline="0" dirty="0" smtClean="0">
              <a:effectLst/>
            </a:rPr>
            <a:t>- jejich pořízení je nákladné</a:t>
          </a:r>
          <a:br>
            <a:rPr lang="cs-CZ" baseline="0" dirty="0" smtClean="0">
              <a:effectLst/>
            </a:rPr>
          </a:br>
          <a:r>
            <a:rPr lang="cs-CZ" baseline="0" dirty="0" smtClean="0">
              <a:effectLst/>
            </a:rPr>
            <a:t>- časově náročné</a:t>
          </a:r>
          <a:br>
            <a:rPr lang="cs-CZ" baseline="0" dirty="0" smtClean="0">
              <a:effectLst/>
            </a:rPr>
          </a:br>
          <a:r>
            <a:rPr lang="cs-CZ" baseline="0" dirty="0" smtClean="0">
              <a:effectLst/>
            </a:rPr>
            <a:t>- vyžaduje dobrou přípravu, aby výsledky splnily očekávání</a:t>
          </a:r>
          <a:br>
            <a:rPr lang="cs-CZ" baseline="0" dirty="0" smtClean="0">
              <a:effectLst/>
            </a:rPr>
          </a:br>
          <a:r>
            <a:rPr lang="cs-CZ" baseline="0" dirty="0" smtClean="0">
              <a:effectLst/>
            </a:rPr>
            <a:t>- k jejich pořízení přistupujeme až tehdy, když k řešení nepostačují sekundární zdroje</a:t>
          </a:r>
          <a:br>
            <a:rPr lang="cs-CZ" baseline="0" dirty="0" smtClean="0">
              <a:effectLst/>
            </a:rPr>
          </a:br>
          <a:r>
            <a:rPr lang="cs-CZ" baseline="0" dirty="0" smtClean="0">
              <a:effectLst/>
            </a:rPr>
            <a:t/>
          </a:r>
          <a:br>
            <a:rPr lang="cs-CZ" baseline="0" dirty="0" smtClean="0">
              <a:effectLst/>
            </a:rPr>
          </a:br>
          <a:endParaRPr lang="cs-CZ" dirty="0">
            <a:effectLst/>
          </a:endParaRPr>
        </a:p>
      </dgm:t>
    </dgm:pt>
    <dgm:pt modelId="{1ECFD080-565D-4F98-9F01-F49AF17A7F80}" type="parTrans" cxnId="{543E0106-3240-4BF7-9458-B2A0240D2022}">
      <dgm:prSet/>
      <dgm:spPr/>
      <dgm:t>
        <a:bodyPr/>
        <a:lstStyle/>
        <a:p>
          <a:endParaRPr lang="cs-CZ"/>
        </a:p>
      </dgm:t>
    </dgm:pt>
    <dgm:pt modelId="{CA0E4A36-53D5-4447-A514-02A778DA8AE3}" type="sibTrans" cxnId="{543E0106-3240-4BF7-9458-B2A0240D2022}">
      <dgm:prSet/>
      <dgm:spPr/>
      <dgm:t>
        <a:bodyPr/>
        <a:lstStyle/>
        <a:p>
          <a:endParaRPr lang="cs-CZ"/>
        </a:p>
      </dgm:t>
    </dgm:pt>
    <dgm:pt modelId="{5BE47EA0-2A2B-4515-BC5E-3287699EC04F}" type="pres">
      <dgm:prSet presAssocID="{C6E5300E-407D-450E-9404-15F35AEEFC3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51FA23D-A335-43CB-837F-D11F040D9C3E}" type="pres">
      <dgm:prSet presAssocID="{61CE19C9-879C-4FBF-A6DD-645890B7995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5985FDD-85DE-499B-958F-6445DCFC2400}" type="presOf" srcId="{C6E5300E-407D-450E-9404-15F35AEEFC31}" destId="{5BE47EA0-2A2B-4515-BC5E-3287699EC04F}" srcOrd="0" destOrd="0" presId="urn:microsoft.com/office/officeart/2005/8/layout/vList2"/>
    <dgm:cxn modelId="{543E0106-3240-4BF7-9458-B2A0240D2022}" srcId="{C6E5300E-407D-450E-9404-15F35AEEFC31}" destId="{61CE19C9-879C-4FBF-A6DD-645890B79953}" srcOrd="0" destOrd="0" parTransId="{1ECFD080-565D-4F98-9F01-F49AF17A7F80}" sibTransId="{CA0E4A36-53D5-4447-A514-02A778DA8AE3}"/>
    <dgm:cxn modelId="{9454B54F-6E80-4CF6-9BBC-39A2D0887AC1}" type="presOf" srcId="{61CE19C9-879C-4FBF-A6DD-645890B79953}" destId="{751FA23D-A335-43CB-837F-D11F040D9C3E}" srcOrd="0" destOrd="0" presId="urn:microsoft.com/office/officeart/2005/8/layout/vList2"/>
    <dgm:cxn modelId="{464FB960-041B-4335-A535-B25FE487E46B}" type="presParOf" srcId="{5BE47EA0-2A2B-4515-BC5E-3287699EC04F}" destId="{751FA23D-A335-43CB-837F-D11F040D9C3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05ECF6-66A4-45F4-A1E7-2CBB4C508951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D48E53AF-CFF3-40D6-94B1-B7E6E861998F}">
      <dgm:prSet/>
      <dgm:spPr/>
      <dgm:t>
        <a:bodyPr/>
        <a:lstStyle/>
        <a:p>
          <a:pPr algn="l" rtl="0"/>
          <a: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Sekundární data byla sebrána k jinému účelu, než je řešený problém, jsou přístupna veřejně</a:t>
          </a:r>
          <a:b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buď zdarma nebo za úplatu.</a:t>
          </a:r>
          <a:b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Mají tyto vlastnosti:</a:t>
          </a:r>
          <a:b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jsou zpravidla k dispozici při zahájení projektu</a:t>
          </a:r>
          <a:b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jejich cena je výrazně </a:t>
          </a:r>
          <a: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nižší </a:t>
          </a:r>
          <a: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než u primárních zdrojů</a:t>
          </a:r>
          <a:b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mohou přinášet data, která jsou pro jednotlivého řešitele projektu nedostupná</a:t>
          </a:r>
          <a:b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jde o opakovaně použitelná data, ale nejsou to data podřadná</a:t>
          </a:r>
          <a:b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jsou soustřeďována za jiným účelem a nemusí plně vyhovovat potřebám výzkumného projektu</a:t>
          </a:r>
          <a:b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mohou být také zastaralá pro potřeby projektu</a:t>
          </a:r>
          <a:b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b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nemusí být známa přesná metodika jejich získání</a:t>
          </a:r>
          <a:endParaRPr lang="cs-CZ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DCF247E-008D-4F46-8261-D7451DC74BEF}" type="parTrans" cxnId="{3ABCF81F-3043-4D02-BF48-D7799CB40F98}">
      <dgm:prSet/>
      <dgm:spPr/>
      <dgm:t>
        <a:bodyPr/>
        <a:lstStyle/>
        <a:p>
          <a:endParaRPr lang="cs-CZ"/>
        </a:p>
      </dgm:t>
    </dgm:pt>
    <dgm:pt modelId="{92E6BF1A-3AB7-455D-9901-9423FA6194A6}" type="sibTrans" cxnId="{3ABCF81F-3043-4D02-BF48-D7799CB40F98}">
      <dgm:prSet/>
      <dgm:spPr/>
      <dgm:t>
        <a:bodyPr/>
        <a:lstStyle/>
        <a:p>
          <a:endParaRPr lang="cs-CZ"/>
        </a:p>
      </dgm:t>
    </dgm:pt>
    <dgm:pt modelId="{9501F2B1-4C58-4E15-A821-77A4ECEA6693}" type="pres">
      <dgm:prSet presAssocID="{0505ECF6-66A4-45F4-A1E7-2CBB4C50895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A25633F-44EF-4B1E-AB7B-2B1345A2087D}" type="pres">
      <dgm:prSet presAssocID="{D48E53AF-CFF3-40D6-94B1-B7E6E861998F}" presName="boxAndChildren" presStyleCnt="0"/>
      <dgm:spPr/>
    </dgm:pt>
    <dgm:pt modelId="{F8806A6F-044C-4A01-92AF-7D4F6416057E}" type="pres">
      <dgm:prSet presAssocID="{D48E53AF-CFF3-40D6-94B1-B7E6E861998F}" presName="parentTextBox" presStyleLbl="node1" presStyleIdx="0" presStyleCnt="1"/>
      <dgm:spPr/>
      <dgm:t>
        <a:bodyPr/>
        <a:lstStyle/>
        <a:p>
          <a:endParaRPr lang="cs-CZ"/>
        </a:p>
      </dgm:t>
    </dgm:pt>
  </dgm:ptLst>
  <dgm:cxnLst>
    <dgm:cxn modelId="{3ABCF81F-3043-4D02-BF48-D7799CB40F98}" srcId="{0505ECF6-66A4-45F4-A1E7-2CBB4C508951}" destId="{D48E53AF-CFF3-40D6-94B1-B7E6E861998F}" srcOrd="0" destOrd="0" parTransId="{3DCF247E-008D-4F46-8261-D7451DC74BEF}" sibTransId="{92E6BF1A-3AB7-455D-9901-9423FA6194A6}"/>
    <dgm:cxn modelId="{1AA7F802-B116-45E1-8C7E-203100A8D92A}" type="presOf" srcId="{D48E53AF-CFF3-40D6-94B1-B7E6E861998F}" destId="{F8806A6F-044C-4A01-92AF-7D4F6416057E}" srcOrd="0" destOrd="0" presId="urn:microsoft.com/office/officeart/2005/8/layout/process4"/>
    <dgm:cxn modelId="{75613F4E-27E7-4924-B0F8-9261221C7529}" type="presOf" srcId="{0505ECF6-66A4-45F4-A1E7-2CBB4C508951}" destId="{9501F2B1-4C58-4E15-A821-77A4ECEA6693}" srcOrd="0" destOrd="0" presId="urn:microsoft.com/office/officeart/2005/8/layout/process4"/>
    <dgm:cxn modelId="{78A6BBB6-6E58-48A4-B37B-AF2AC61C122F}" type="presParOf" srcId="{9501F2B1-4C58-4E15-A821-77A4ECEA6693}" destId="{6A25633F-44EF-4B1E-AB7B-2B1345A2087D}" srcOrd="0" destOrd="0" presId="urn:microsoft.com/office/officeart/2005/8/layout/process4"/>
    <dgm:cxn modelId="{12FEAA4E-31B5-4FAC-A9DB-F652753A38E8}" type="presParOf" srcId="{6A25633F-44EF-4B1E-AB7B-2B1345A2087D}" destId="{F8806A6F-044C-4A01-92AF-7D4F6416057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A2FA5DF-065E-45A3-A7E4-E998747D7B73}" type="doc">
      <dgm:prSet loTypeId="urn:microsoft.com/office/officeart/2005/8/layout/lProcess3" loCatId="process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4BE924A5-E566-4482-BDED-F76F6C878810}">
      <dgm:prSet/>
      <dgm:spPr/>
      <dgm:t>
        <a:bodyPr/>
        <a:lstStyle/>
        <a:p>
          <a:pPr rtl="0"/>
          <a:r>
            <a:rPr lang="cs-CZ" b="0" baseline="0" dirty="0" smtClean="0"/>
            <a:t>Zásady pro získávání dat</a:t>
          </a:r>
          <a:br>
            <a:rPr lang="cs-CZ" b="0" baseline="0" dirty="0" smtClean="0"/>
          </a:br>
          <a:r>
            <a:rPr lang="cs-CZ" b="0" baseline="0" dirty="0" smtClean="0"/>
            <a:t>Systematický přístup ke sběru sekundárních údajů se uskutečňuje v několika krocích:</a:t>
          </a:r>
          <a:br>
            <a:rPr lang="cs-CZ" b="0" baseline="0" dirty="0" smtClean="0"/>
          </a:br>
          <a:r>
            <a:rPr lang="cs-CZ" b="0" baseline="0" dirty="0" smtClean="0"/>
            <a:t>- Specifikace požadovaných údajů</a:t>
          </a:r>
          <a:br>
            <a:rPr lang="cs-CZ" b="0" baseline="0" dirty="0" smtClean="0"/>
          </a:br>
          <a:r>
            <a:rPr lang="cs-CZ" b="0" baseline="0" dirty="0" smtClean="0"/>
            <a:t>- Stanovení údajů, které lze získat z interních zdrojů</a:t>
          </a:r>
          <a:br>
            <a:rPr lang="cs-CZ" b="0" baseline="0" dirty="0" smtClean="0"/>
          </a:br>
          <a:r>
            <a:rPr lang="cs-CZ" b="0" baseline="0" dirty="0" smtClean="0"/>
            <a:t>- Stanovení externích zdrojů údajů</a:t>
          </a:r>
          <a:br>
            <a:rPr lang="cs-CZ" b="0" baseline="0" dirty="0" smtClean="0"/>
          </a:br>
          <a:r>
            <a:rPr lang="cs-CZ" b="0" baseline="0" dirty="0" smtClean="0"/>
            <a:t>- Získání sekundárních údajů</a:t>
          </a:r>
          <a:br>
            <a:rPr lang="cs-CZ" b="0" baseline="0" dirty="0" smtClean="0"/>
          </a:br>
          <a:r>
            <a:rPr lang="cs-CZ" b="0" baseline="0" dirty="0" smtClean="0"/>
            <a:t>- Posouzení validity (přesvědčivost) a reliability (hodnověrnost) údajů</a:t>
          </a:r>
          <a:br>
            <a:rPr lang="cs-CZ" b="0" baseline="0" dirty="0" smtClean="0"/>
          </a:br>
          <a:r>
            <a:rPr lang="cs-CZ" b="0" baseline="0" dirty="0" smtClean="0"/>
            <a:t>- Stanovení primárních údajů, které je nutno získat </a:t>
          </a:r>
          <a:r>
            <a:rPr lang="cs-CZ" b="0" baseline="0" dirty="0" smtClean="0"/>
            <a:t/>
          </a:r>
          <a:br>
            <a:rPr lang="cs-CZ" b="0" baseline="0" dirty="0" smtClean="0"/>
          </a:br>
          <a:r>
            <a:rPr lang="cs-CZ" b="0" baseline="0" dirty="0" smtClean="0"/>
            <a:t>v </a:t>
          </a:r>
          <a:r>
            <a:rPr lang="cs-CZ" b="0" baseline="0" dirty="0" smtClean="0"/>
            <a:t>procesu dalšího výzkumu</a:t>
          </a:r>
          <a:br>
            <a:rPr lang="cs-CZ" b="0" baseline="0" dirty="0" smtClean="0"/>
          </a:br>
          <a:r>
            <a:rPr lang="cs-CZ" b="0" baseline="0" dirty="0" smtClean="0"/>
            <a:t/>
          </a:r>
          <a:br>
            <a:rPr lang="cs-CZ" b="0" baseline="0" dirty="0" smtClean="0"/>
          </a:br>
          <a:endParaRPr lang="cs-CZ" b="0" dirty="0"/>
        </a:p>
      </dgm:t>
    </dgm:pt>
    <dgm:pt modelId="{7C8DD0C8-5699-4A52-AC25-7C08E4CF6269}" type="parTrans" cxnId="{2C167A58-A332-4AEB-8F74-6CE5A2F21C1B}">
      <dgm:prSet/>
      <dgm:spPr/>
      <dgm:t>
        <a:bodyPr/>
        <a:lstStyle/>
        <a:p>
          <a:endParaRPr lang="cs-CZ"/>
        </a:p>
      </dgm:t>
    </dgm:pt>
    <dgm:pt modelId="{6916CA94-BC2A-458C-9E6C-8F0E657E6E88}" type="sibTrans" cxnId="{2C167A58-A332-4AEB-8F74-6CE5A2F21C1B}">
      <dgm:prSet/>
      <dgm:spPr/>
      <dgm:t>
        <a:bodyPr/>
        <a:lstStyle/>
        <a:p>
          <a:endParaRPr lang="cs-CZ"/>
        </a:p>
      </dgm:t>
    </dgm:pt>
    <dgm:pt modelId="{3D9B3E59-7557-475E-8BAA-B654FF016C17}" type="pres">
      <dgm:prSet presAssocID="{6A2FA5DF-065E-45A3-A7E4-E998747D7B73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EE435A51-8526-4651-85D6-EC653AF3B34F}" type="pres">
      <dgm:prSet presAssocID="{4BE924A5-E566-4482-BDED-F76F6C878810}" presName="horFlow" presStyleCnt="0"/>
      <dgm:spPr/>
    </dgm:pt>
    <dgm:pt modelId="{85B9F31E-9FA0-4182-8748-2402D530C409}" type="pres">
      <dgm:prSet presAssocID="{4BE924A5-E566-4482-BDED-F76F6C878810}" presName="bigChev" presStyleLbl="node1" presStyleIdx="0" presStyleCnt="1" custScaleY="100059"/>
      <dgm:spPr/>
      <dgm:t>
        <a:bodyPr/>
        <a:lstStyle/>
        <a:p>
          <a:endParaRPr lang="cs-CZ"/>
        </a:p>
      </dgm:t>
    </dgm:pt>
  </dgm:ptLst>
  <dgm:cxnLst>
    <dgm:cxn modelId="{079CE80D-5F2F-4932-91E5-3AD1050D0234}" type="presOf" srcId="{6A2FA5DF-065E-45A3-A7E4-E998747D7B73}" destId="{3D9B3E59-7557-475E-8BAA-B654FF016C17}" srcOrd="0" destOrd="0" presId="urn:microsoft.com/office/officeart/2005/8/layout/lProcess3"/>
    <dgm:cxn modelId="{55AFD0CE-8B7D-4E52-B2F0-71C01625AB44}" type="presOf" srcId="{4BE924A5-E566-4482-BDED-F76F6C878810}" destId="{85B9F31E-9FA0-4182-8748-2402D530C409}" srcOrd="0" destOrd="0" presId="urn:microsoft.com/office/officeart/2005/8/layout/lProcess3"/>
    <dgm:cxn modelId="{2C167A58-A332-4AEB-8F74-6CE5A2F21C1B}" srcId="{6A2FA5DF-065E-45A3-A7E4-E998747D7B73}" destId="{4BE924A5-E566-4482-BDED-F76F6C878810}" srcOrd="0" destOrd="0" parTransId="{7C8DD0C8-5699-4A52-AC25-7C08E4CF6269}" sibTransId="{6916CA94-BC2A-458C-9E6C-8F0E657E6E88}"/>
    <dgm:cxn modelId="{2C634700-5EEB-4009-A8AA-ADA2E417EA64}" type="presParOf" srcId="{3D9B3E59-7557-475E-8BAA-B654FF016C17}" destId="{EE435A51-8526-4651-85D6-EC653AF3B34F}" srcOrd="0" destOrd="0" presId="urn:microsoft.com/office/officeart/2005/8/layout/lProcess3"/>
    <dgm:cxn modelId="{23495C41-AF10-4E91-B850-A9B0E1CE5AD7}" type="presParOf" srcId="{EE435A51-8526-4651-85D6-EC653AF3B34F}" destId="{85B9F31E-9FA0-4182-8748-2402D530C409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45DDF5B-218A-413D-83B1-83D4D6323E5B}" type="doc">
      <dgm:prSet loTypeId="urn:microsoft.com/office/officeart/2005/8/layout/vList5" loCatId="list" qsTypeId="urn:microsoft.com/office/officeart/2005/8/quickstyle/3d9" qsCatId="3D" csTypeId="urn:microsoft.com/office/officeart/2005/8/colors/colorful5" csCatId="colorful"/>
      <dgm:spPr/>
      <dgm:t>
        <a:bodyPr/>
        <a:lstStyle/>
        <a:p>
          <a:endParaRPr lang="cs-CZ"/>
        </a:p>
      </dgm:t>
    </dgm:pt>
    <dgm:pt modelId="{A18234E9-7314-4124-803B-A147FD96BE5F}">
      <dgm:prSet/>
      <dgm:spPr/>
      <dgm:t>
        <a:bodyPr/>
        <a:lstStyle/>
        <a:p>
          <a:pPr rtl="0"/>
          <a:r>
            <a:rPr lang="cs-CZ" baseline="0" smtClean="0"/>
            <a:t>Interní</a:t>
          </a:r>
          <a:endParaRPr lang="cs-CZ"/>
        </a:p>
      </dgm:t>
    </dgm:pt>
    <dgm:pt modelId="{66532748-8304-4704-BAD0-2D83EE2A18E4}" type="parTrans" cxnId="{479FAB86-6C14-42CB-A396-B2A237B0EC05}">
      <dgm:prSet/>
      <dgm:spPr/>
      <dgm:t>
        <a:bodyPr/>
        <a:lstStyle/>
        <a:p>
          <a:endParaRPr lang="cs-CZ"/>
        </a:p>
      </dgm:t>
    </dgm:pt>
    <dgm:pt modelId="{E2FA6395-E05B-44EB-94A7-F505C8926AA5}" type="sibTrans" cxnId="{479FAB86-6C14-42CB-A396-B2A237B0EC05}">
      <dgm:prSet/>
      <dgm:spPr/>
      <dgm:t>
        <a:bodyPr/>
        <a:lstStyle/>
        <a:p>
          <a:endParaRPr lang="cs-CZ"/>
        </a:p>
      </dgm:t>
    </dgm:pt>
    <dgm:pt modelId="{23FB796D-4AD1-413F-A7E3-54C47C0B1AC8}">
      <dgm:prSet/>
      <dgm:spPr/>
      <dgm:t>
        <a:bodyPr/>
        <a:lstStyle/>
        <a:p>
          <a:pPr rtl="0"/>
          <a:r>
            <a:rPr lang="cs-CZ" baseline="0" smtClean="0"/>
            <a:t>Externí</a:t>
          </a:r>
          <a:endParaRPr lang="cs-CZ"/>
        </a:p>
      </dgm:t>
    </dgm:pt>
    <dgm:pt modelId="{F82C7425-3928-405A-99D7-F90ADD16B4A5}" type="parTrans" cxnId="{48651C24-772A-4795-AC1A-14143580D36B}">
      <dgm:prSet/>
      <dgm:spPr/>
      <dgm:t>
        <a:bodyPr/>
        <a:lstStyle/>
        <a:p>
          <a:endParaRPr lang="cs-CZ"/>
        </a:p>
      </dgm:t>
    </dgm:pt>
    <dgm:pt modelId="{79E06E71-52AB-4ACF-A7DE-1187CA86C6DA}" type="sibTrans" cxnId="{48651C24-772A-4795-AC1A-14143580D36B}">
      <dgm:prSet/>
      <dgm:spPr/>
      <dgm:t>
        <a:bodyPr/>
        <a:lstStyle/>
        <a:p>
          <a:endParaRPr lang="cs-CZ"/>
        </a:p>
      </dgm:t>
    </dgm:pt>
    <dgm:pt modelId="{17299059-9ECD-4B73-818F-D5139F4682CD}" type="pres">
      <dgm:prSet presAssocID="{C45DDF5B-218A-413D-83B1-83D4D6323E5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05CCFF9F-3C34-4D7D-9065-E49E454F2C53}" type="pres">
      <dgm:prSet presAssocID="{A18234E9-7314-4124-803B-A147FD96BE5F}" presName="linNode" presStyleCnt="0"/>
      <dgm:spPr/>
    </dgm:pt>
    <dgm:pt modelId="{A2BF2817-C401-401D-BDC6-F15D682F5139}" type="pres">
      <dgm:prSet presAssocID="{A18234E9-7314-4124-803B-A147FD96BE5F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76CB19B-FAD1-425A-9349-135EB7F60DAC}" type="pres">
      <dgm:prSet presAssocID="{E2FA6395-E05B-44EB-94A7-F505C8926AA5}" presName="sp" presStyleCnt="0"/>
      <dgm:spPr/>
    </dgm:pt>
    <dgm:pt modelId="{DE1CC067-3DEC-4753-A953-3B76FD588D29}" type="pres">
      <dgm:prSet presAssocID="{23FB796D-4AD1-413F-A7E3-54C47C0B1AC8}" presName="linNode" presStyleCnt="0"/>
      <dgm:spPr/>
    </dgm:pt>
    <dgm:pt modelId="{C9AB477E-FF07-4ACE-92D5-69DEB5C69D5C}" type="pres">
      <dgm:prSet presAssocID="{23FB796D-4AD1-413F-A7E3-54C47C0B1AC8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8651C24-772A-4795-AC1A-14143580D36B}" srcId="{C45DDF5B-218A-413D-83B1-83D4D6323E5B}" destId="{23FB796D-4AD1-413F-A7E3-54C47C0B1AC8}" srcOrd="1" destOrd="0" parTransId="{F82C7425-3928-405A-99D7-F90ADD16B4A5}" sibTransId="{79E06E71-52AB-4ACF-A7DE-1187CA86C6DA}"/>
    <dgm:cxn modelId="{D6B74E30-D64C-49B5-BC24-F07CFD4CB2BB}" type="presOf" srcId="{C45DDF5B-218A-413D-83B1-83D4D6323E5B}" destId="{17299059-9ECD-4B73-818F-D5139F4682CD}" srcOrd="0" destOrd="0" presId="urn:microsoft.com/office/officeart/2005/8/layout/vList5"/>
    <dgm:cxn modelId="{479FAB86-6C14-42CB-A396-B2A237B0EC05}" srcId="{C45DDF5B-218A-413D-83B1-83D4D6323E5B}" destId="{A18234E9-7314-4124-803B-A147FD96BE5F}" srcOrd="0" destOrd="0" parTransId="{66532748-8304-4704-BAD0-2D83EE2A18E4}" sibTransId="{E2FA6395-E05B-44EB-94A7-F505C8926AA5}"/>
    <dgm:cxn modelId="{8E27176F-C9A4-48FD-B70C-A00DCEFD4616}" type="presOf" srcId="{23FB796D-4AD1-413F-A7E3-54C47C0B1AC8}" destId="{C9AB477E-FF07-4ACE-92D5-69DEB5C69D5C}" srcOrd="0" destOrd="0" presId="urn:microsoft.com/office/officeart/2005/8/layout/vList5"/>
    <dgm:cxn modelId="{0E742CEF-C88C-464C-8D9A-A964194B5588}" type="presOf" srcId="{A18234E9-7314-4124-803B-A147FD96BE5F}" destId="{A2BF2817-C401-401D-BDC6-F15D682F5139}" srcOrd="0" destOrd="0" presId="urn:microsoft.com/office/officeart/2005/8/layout/vList5"/>
    <dgm:cxn modelId="{D571A660-586E-4F8A-8A0A-1CF84C53ED0D}" type="presParOf" srcId="{17299059-9ECD-4B73-818F-D5139F4682CD}" destId="{05CCFF9F-3C34-4D7D-9065-E49E454F2C53}" srcOrd="0" destOrd="0" presId="urn:microsoft.com/office/officeart/2005/8/layout/vList5"/>
    <dgm:cxn modelId="{DD17D1B6-C8B3-4BE1-B615-6E729CD176AA}" type="presParOf" srcId="{05CCFF9F-3C34-4D7D-9065-E49E454F2C53}" destId="{A2BF2817-C401-401D-BDC6-F15D682F5139}" srcOrd="0" destOrd="0" presId="urn:microsoft.com/office/officeart/2005/8/layout/vList5"/>
    <dgm:cxn modelId="{11B6DB5F-EE2A-4E2E-BE25-805AC0C1C01C}" type="presParOf" srcId="{17299059-9ECD-4B73-818F-D5139F4682CD}" destId="{C76CB19B-FAD1-425A-9349-135EB7F60DAC}" srcOrd="1" destOrd="0" presId="urn:microsoft.com/office/officeart/2005/8/layout/vList5"/>
    <dgm:cxn modelId="{9C526786-B9BF-4B83-89B2-5E83DDA875D3}" type="presParOf" srcId="{17299059-9ECD-4B73-818F-D5139F4682CD}" destId="{DE1CC067-3DEC-4753-A953-3B76FD588D29}" srcOrd="2" destOrd="0" presId="urn:microsoft.com/office/officeart/2005/8/layout/vList5"/>
    <dgm:cxn modelId="{C28EAD79-C072-4250-A3C8-95DA4C5830F6}" type="presParOf" srcId="{DE1CC067-3DEC-4753-A953-3B76FD588D29}" destId="{C9AB477E-FF07-4ACE-92D5-69DEB5C69D5C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1FA23D-A335-43CB-837F-D11F040D9C3E}">
      <dsp:nvSpPr>
        <dsp:cNvPr id="0" name=""/>
        <dsp:cNvSpPr/>
      </dsp:nvSpPr>
      <dsp:spPr>
        <a:xfrm>
          <a:off x="0" y="188414"/>
          <a:ext cx="10394707" cy="2934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baseline="0" dirty="0" smtClean="0">
              <a:effectLst/>
            </a:rPr>
            <a:t>Primární data jsou shromažďována nově, na míru řešeného projektu, patří zadavateli</a:t>
          </a:r>
          <a:br>
            <a:rPr lang="cs-CZ" sz="2200" kern="1200" baseline="0" dirty="0" smtClean="0">
              <a:effectLst/>
            </a:rPr>
          </a:br>
          <a:r>
            <a:rPr lang="cs-CZ" sz="2200" kern="1200" baseline="0" dirty="0" smtClean="0">
              <a:effectLst/>
            </a:rPr>
            <a:t>výzkumu, který je sám pořídil nebo je nechal pořídit</a:t>
          </a:r>
          <a:br>
            <a:rPr lang="cs-CZ" sz="2200" kern="1200" baseline="0" dirty="0" smtClean="0">
              <a:effectLst/>
            </a:rPr>
          </a:br>
          <a:r>
            <a:rPr lang="cs-CZ" sz="2200" kern="1200" baseline="0" dirty="0" smtClean="0">
              <a:effectLst/>
            </a:rPr>
            <a:t>- jejich pořízení je nákladné</a:t>
          </a:r>
          <a:br>
            <a:rPr lang="cs-CZ" sz="2200" kern="1200" baseline="0" dirty="0" smtClean="0">
              <a:effectLst/>
            </a:rPr>
          </a:br>
          <a:r>
            <a:rPr lang="cs-CZ" sz="2200" kern="1200" baseline="0" dirty="0" smtClean="0">
              <a:effectLst/>
            </a:rPr>
            <a:t>- časově náročné</a:t>
          </a:r>
          <a:br>
            <a:rPr lang="cs-CZ" sz="2200" kern="1200" baseline="0" dirty="0" smtClean="0">
              <a:effectLst/>
            </a:rPr>
          </a:br>
          <a:r>
            <a:rPr lang="cs-CZ" sz="2200" kern="1200" baseline="0" dirty="0" smtClean="0">
              <a:effectLst/>
            </a:rPr>
            <a:t>- vyžaduje dobrou přípravu, aby výsledky splnily očekávání</a:t>
          </a:r>
          <a:br>
            <a:rPr lang="cs-CZ" sz="2200" kern="1200" baseline="0" dirty="0" smtClean="0">
              <a:effectLst/>
            </a:rPr>
          </a:br>
          <a:r>
            <a:rPr lang="cs-CZ" sz="2200" kern="1200" baseline="0" dirty="0" smtClean="0">
              <a:effectLst/>
            </a:rPr>
            <a:t>- k jejich pořízení přistupujeme až tehdy, když k řešení nepostačují sekundární zdroje</a:t>
          </a:r>
          <a:br>
            <a:rPr lang="cs-CZ" sz="2200" kern="1200" baseline="0" dirty="0" smtClean="0">
              <a:effectLst/>
            </a:rPr>
          </a:br>
          <a:r>
            <a:rPr lang="cs-CZ" sz="2200" kern="1200" baseline="0" dirty="0" smtClean="0">
              <a:effectLst/>
            </a:rPr>
            <a:t/>
          </a:r>
          <a:br>
            <a:rPr lang="cs-CZ" sz="2200" kern="1200" baseline="0" dirty="0" smtClean="0">
              <a:effectLst/>
            </a:rPr>
          </a:br>
          <a:endParaRPr lang="cs-CZ" sz="2200" kern="1200" dirty="0">
            <a:effectLst/>
          </a:endParaRPr>
        </a:p>
      </dsp:txBody>
      <dsp:txXfrm>
        <a:off x="143244" y="331658"/>
        <a:ext cx="10108219" cy="26478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806A6F-044C-4A01-92AF-7D4F6416057E}">
      <dsp:nvSpPr>
        <dsp:cNvPr id="0" name=""/>
        <dsp:cNvSpPr/>
      </dsp:nvSpPr>
      <dsp:spPr>
        <a:xfrm>
          <a:off x="0" y="0"/>
          <a:ext cx="10394707" cy="35867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Sekundární data byla sebrána k jinému účelu, než je řešený problém, jsou přístupna veřejně</a:t>
          </a:r>
          <a:b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buď zdarma nebo za úplatu.</a:t>
          </a:r>
          <a:b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Mají tyto vlastnosti:</a:t>
          </a:r>
          <a:b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jsou zpravidla k dispozici při zahájení projektu</a:t>
          </a:r>
          <a:b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jejich cena je výrazně </a:t>
          </a:r>
          <a: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nižší </a:t>
          </a:r>
          <a: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než u primárních zdrojů</a:t>
          </a:r>
          <a:b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mohou přinášet data, která jsou pro jednotlivého řešitele projektu nedostupná</a:t>
          </a:r>
          <a:b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jde o opakovaně použitelná data, ale nejsou to data podřadná</a:t>
          </a:r>
          <a:b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jsou soustřeďována za jiným účelem a nemusí plně vyhovovat potřebám výzkumného projektu</a:t>
          </a:r>
          <a:b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mohou být také zastaralá pro potřeby projektu</a:t>
          </a:r>
          <a:b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sz="2100" b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nemusí být známa přesná metodika jejich získání</a:t>
          </a:r>
          <a:endParaRPr lang="cs-CZ" sz="21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0"/>
        <a:ext cx="10394707" cy="35867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B9F31E-9FA0-4182-8748-2402D530C409}">
      <dsp:nvSpPr>
        <dsp:cNvPr id="0" name=""/>
        <dsp:cNvSpPr/>
      </dsp:nvSpPr>
      <dsp:spPr>
        <a:xfrm>
          <a:off x="461874" y="413"/>
          <a:ext cx="9470958" cy="3790618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shade val="88000"/>
                <a:lumMod val="88000"/>
              </a:schemeClr>
              <a:schemeClr val="accent4">
                <a:hueOff val="0"/>
                <a:satOff val="0"/>
                <a:lumOff val="0"/>
                <a:alphaOff val="0"/>
              </a:schemeClr>
            </a:duotone>
          </a:blip>
          <a:tile tx="0" ty="0" sx="100000" sy="100000" flip="none" algn="tl"/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0" kern="1200" baseline="0" dirty="0" smtClean="0"/>
            <a:t>Zásady pro získávání dat</a:t>
          </a:r>
          <a:br>
            <a:rPr lang="cs-CZ" sz="2000" b="0" kern="1200" baseline="0" dirty="0" smtClean="0"/>
          </a:br>
          <a:r>
            <a:rPr lang="cs-CZ" sz="2000" b="0" kern="1200" baseline="0" dirty="0" smtClean="0"/>
            <a:t>Systematický přístup ke sběru sekundárních údajů se uskutečňuje v několika krocích:</a:t>
          </a:r>
          <a:br>
            <a:rPr lang="cs-CZ" sz="2000" b="0" kern="1200" baseline="0" dirty="0" smtClean="0"/>
          </a:br>
          <a:r>
            <a:rPr lang="cs-CZ" sz="2000" b="0" kern="1200" baseline="0" dirty="0" smtClean="0"/>
            <a:t>- Specifikace požadovaných údajů</a:t>
          </a:r>
          <a:br>
            <a:rPr lang="cs-CZ" sz="2000" b="0" kern="1200" baseline="0" dirty="0" smtClean="0"/>
          </a:br>
          <a:r>
            <a:rPr lang="cs-CZ" sz="2000" b="0" kern="1200" baseline="0" dirty="0" smtClean="0"/>
            <a:t>- Stanovení údajů, které lze získat z interních zdrojů</a:t>
          </a:r>
          <a:br>
            <a:rPr lang="cs-CZ" sz="2000" b="0" kern="1200" baseline="0" dirty="0" smtClean="0"/>
          </a:br>
          <a:r>
            <a:rPr lang="cs-CZ" sz="2000" b="0" kern="1200" baseline="0" dirty="0" smtClean="0"/>
            <a:t>- Stanovení externích zdrojů údajů</a:t>
          </a:r>
          <a:br>
            <a:rPr lang="cs-CZ" sz="2000" b="0" kern="1200" baseline="0" dirty="0" smtClean="0"/>
          </a:br>
          <a:r>
            <a:rPr lang="cs-CZ" sz="2000" b="0" kern="1200" baseline="0" dirty="0" smtClean="0"/>
            <a:t>- Získání sekundárních údajů</a:t>
          </a:r>
          <a:br>
            <a:rPr lang="cs-CZ" sz="2000" b="0" kern="1200" baseline="0" dirty="0" smtClean="0"/>
          </a:br>
          <a:r>
            <a:rPr lang="cs-CZ" sz="2000" b="0" kern="1200" baseline="0" dirty="0" smtClean="0"/>
            <a:t>- Posouzení validity (přesvědčivost) a reliability (hodnověrnost) údajů</a:t>
          </a:r>
          <a:br>
            <a:rPr lang="cs-CZ" sz="2000" b="0" kern="1200" baseline="0" dirty="0" smtClean="0"/>
          </a:br>
          <a:r>
            <a:rPr lang="cs-CZ" sz="2000" b="0" kern="1200" baseline="0" dirty="0" smtClean="0"/>
            <a:t>- Stanovení primárních údajů, které je nutno získat </a:t>
          </a:r>
          <a:r>
            <a:rPr lang="cs-CZ" sz="2000" b="0" kern="1200" baseline="0" dirty="0" smtClean="0"/>
            <a:t/>
          </a:r>
          <a:br>
            <a:rPr lang="cs-CZ" sz="2000" b="0" kern="1200" baseline="0" dirty="0" smtClean="0"/>
          </a:br>
          <a:r>
            <a:rPr lang="cs-CZ" sz="2000" b="0" kern="1200" baseline="0" dirty="0" smtClean="0"/>
            <a:t>v </a:t>
          </a:r>
          <a:r>
            <a:rPr lang="cs-CZ" sz="2000" b="0" kern="1200" baseline="0" dirty="0" smtClean="0"/>
            <a:t>procesu dalšího výzkumu</a:t>
          </a:r>
          <a:br>
            <a:rPr lang="cs-CZ" sz="2000" b="0" kern="1200" baseline="0" dirty="0" smtClean="0"/>
          </a:br>
          <a:r>
            <a:rPr lang="cs-CZ" sz="2000" b="0" kern="1200" baseline="0" dirty="0" smtClean="0"/>
            <a:t/>
          </a:r>
          <a:br>
            <a:rPr lang="cs-CZ" sz="2000" b="0" kern="1200" baseline="0" dirty="0" smtClean="0"/>
          </a:br>
          <a:endParaRPr lang="cs-CZ" sz="2000" b="0" kern="1200" dirty="0"/>
        </a:p>
      </dsp:txBody>
      <dsp:txXfrm>
        <a:off x="2357183" y="413"/>
        <a:ext cx="5680340" cy="37906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BF2817-C401-401D-BDC6-F15D682F5139}">
      <dsp:nvSpPr>
        <dsp:cNvPr id="0" name=""/>
        <dsp:cNvSpPr/>
      </dsp:nvSpPr>
      <dsp:spPr>
        <a:xfrm>
          <a:off x="3326306" y="40"/>
          <a:ext cx="3742094" cy="161517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  <a:sp3d extrusionH="28000" prstMaterial="matte"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500" kern="1200" baseline="0" smtClean="0"/>
            <a:t>Interní</a:t>
          </a:r>
          <a:endParaRPr lang="cs-CZ" sz="6500" kern="1200"/>
        </a:p>
      </dsp:txBody>
      <dsp:txXfrm>
        <a:off x="3405152" y="78886"/>
        <a:ext cx="3584402" cy="1457482"/>
      </dsp:txXfrm>
    </dsp:sp>
    <dsp:sp modelId="{C9AB477E-FF07-4ACE-92D5-69DEB5C69D5C}">
      <dsp:nvSpPr>
        <dsp:cNvPr id="0" name=""/>
        <dsp:cNvSpPr/>
      </dsp:nvSpPr>
      <dsp:spPr>
        <a:xfrm>
          <a:off x="3326306" y="1695973"/>
          <a:ext cx="3742094" cy="1615174"/>
        </a:xfrm>
        <a:prstGeom prst="roundRect">
          <a:avLst/>
        </a:prstGeom>
        <a:solidFill>
          <a:schemeClr val="accent5">
            <a:hueOff val="9910433"/>
            <a:satOff val="3534"/>
            <a:lumOff val="-902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  <a:sp3d extrusionH="28000" prstMaterial="matte"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500" kern="1200" baseline="0" smtClean="0"/>
            <a:t>Externí</a:t>
          </a:r>
          <a:endParaRPr lang="cs-CZ" sz="6500" kern="1200"/>
        </a:p>
      </dsp:txBody>
      <dsp:txXfrm>
        <a:off x="3405152" y="1774819"/>
        <a:ext cx="3584402" cy="14574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289FF40A-9CB9-46FF-933D-C532BCDCCA0E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882896"/>
            <a:ext cx="4050792" cy="1197864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01EF85E-48AE-4CAB-B55D-B6DEAA7FB01F}" type="slidenum">
              <a:rPr lang="cs-CZ" smtClean="0"/>
              <a:t>‹#›</a:t>
            </a:fld>
            <a:endParaRPr lang="cs-CZ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08915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F40A-9CB9-46FF-933D-C532BCDCCA0E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F85E-48AE-4CAB-B55D-B6DEAA7FB01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5132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F40A-9CB9-46FF-933D-C532BCDCCA0E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F85E-48AE-4CAB-B55D-B6DEAA7FB01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4494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F40A-9CB9-46FF-933D-C532BCDCCA0E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F85E-48AE-4CAB-B55D-B6DEAA7FB01F}" type="slidenum">
              <a:rPr lang="cs-CZ" smtClean="0"/>
              <a:t>‹#›</a:t>
            </a:fld>
            <a:endParaRPr lang="cs-CZ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28456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F40A-9CB9-46FF-933D-C532BCDCCA0E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F85E-48AE-4CAB-B55D-B6DEAA7FB01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1842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F40A-9CB9-46FF-933D-C532BCDCCA0E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F85E-48AE-4CAB-B55D-B6DEAA7FB01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65358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F40A-9CB9-46FF-933D-C532BCDCCA0E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F85E-48AE-4CAB-B55D-B6DEAA7FB01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57382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F40A-9CB9-46FF-933D-C532BCDCCA0E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F85E-48AE-4CAB-B55D-B6DEAA7FB01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89707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F40A-9CB9-46FF-933D-C532BCDCCA0E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F85E-48AE-4CAB-B55D-B6DEAA7FB01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5387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F40A-9CB9-46FF-933D-C532BCDCCA0E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F85E-48AE-4CAB-B55D-B6DEAA7FB01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697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F40A-9CB9-46FF-933D-C532BCDCCA0E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F85E-48AE-4CAB-B55D-B6DEAA7FB01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5208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F40A-9CB9-46FF-933D-C532BCDCCA0E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F85E-48AE-4CAB-B55D-B6DEAA7FB01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1359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F40A-9CB9-46FF-933D-C532BCDCCA0E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F85E-48AE-4CAB-B55D-B6DEAA7FB01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6224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F40A-9CB9-46FF-933D-C532BCDCCA0E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F85E-48AE-4CAB-B55D-B6DEAA7FB01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9593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F40A-9CB9-46FF-933D-C532BCDCCA0E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F85E-48AE-4CAB-B55D-B6DEAA7FB01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8261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F40A-9CB9-46FF-933D-C532BCDCCA0E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F85E-48AE-4CAB-B55D-B6DEAA7FB01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1243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F40A-9CB9-46FF-933D-C532BCDCCA0E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EF85E-48AE-4CAB-B55D-B6DEAA7FB01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9552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289FF40A-9CB9-46FF-933D-C532BCDCCA0E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701EF85E-48AE-4CAB-B55D-B6DEAA7FB01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187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.WM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Primární a sekundární informace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Vnější a vnitřní zdroje informací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4897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Externí zdroje sekundárních informací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cs-CZ" b="1" dirty="0">
                <a:latin typeface="Arial Narrow" panose="020B0606020202030204" pitchFamily="34" charset="0"/>
              </a:rPr>
              <a:t>b) agenturní výzkum</a:t>
            </a:r>
            <a:r>
              <a:rPr lang="cs-CZ" dirty="0">
                <a:latin typeface="Arial Narrow" panose="020B0606020202030204" pitchFamily="34" charset="0"/>
              </a:rPr>
              <a:t/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dirty="0">
                <a:latin typeface="Arial Narrow" panose="020B0606020202030204" pitchFamily="34" charset="0"/>
              </a:rPr>
              <a:t>Velké agentury marketingového výzkumu také vytvářejí zdroje sekundárních dat. Vzhledem k tomu, že jsou tato data shromažďována s předpokladem využití </a:t>
            </a:r>
            <a:r>
              <a:rPr lang="cs-CZ" dirty="0" smtClean="0">
                <a:latin typeface="Arial Narrow" panose="020B0606020202030204" pitchFamily="34" charset="0"/>
              </a:rPr>
              <a:t/>
            </a:r>
            <a:br>
              <a:rPr lang="cs-CZ" dirty="0" smtClean="0">
                <a:latin typeface="Arial Narrow" panose="020B0606020202030204" pitchFamily="34" charset="0"/>
              </a:rPr>
            </a:br>
            <a:r>
              <a:rPr lang="cs-CZ" dirty="0" smtClean="0">
                <a:latin typeface="Arial Narrow" panose="020B0606020202030204" pitchFamily="34" charset="0"/>
              </a:rPr>
              <a:t>v </a:t>
            </a:r>
            <a:r>
              <a:rPr lang="cs-CZ" dirty="0">
                <a:latin typeface="Arial Narrow" panose="020B0606020202030204" pitchFamily="34" charset="0"/>
              </a:rPr>
              <a:t>marketingových projektech, bývají podrobnější a lépe strukturované. Nejznámější forma šetření jsou panely</a:t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dirty="0">
                <a:latin typeface="Arial Narrow" panose="020B0606020202030204" pitchFamily="34" charset="0"/>
              </a:rPr>
              <a:t>Panelová šetření - Poskytují opakovaně informace. Zpravodajské jednotky jsou </a:t>
            </a:r>
            <a:r>
              <a:rPr lang="cs-CZ" dirty="0" smtClean="0">
                <a:latin typeface="Arial Narrow" panose="020B0606020202030204" pitchFamily="34" charset="0"/>
              </a:rPr>
              <a:t/>
            </a:r>
            <a:br>
              <a:rPr lang="cs-CZ" dirty="0" smtClean="0">
                <a:latin typeface="Arial Narrow" panose="020B0606020202030204" pitchFamily="34" charset="0"/>
              </a:rPr>
            </a:br>
            <a:r>
              <a:rPr lang="cs-CZ" dirty="0" smtClean="0">
                <a:latin typeface="Arial Narrow" panose="020B0606020202030204" pitchFamily="34" charset="0"/>
              </a:rPr>
              <a:t>v </a:t>
            </a:r>
            <a:r>
              <a:rPr lang="cs-CZ" dirty="0">
                <a:latin typeface="Arial Narrow" panose="020B0606020202030204" pitchFamily="34" charset="0"/>
              </a:rPr>
              <a:t>panelu zařazeny s delší časovou perspektivou (rok a více).</a:t>
            </a:r>
            <a:br>
              <a:rPr lang="cs-CZ" dirty="0">
                <a:latin typeface="Arial Narrow" panose="020B0606020202030204" pitchFamily="34" charset="0"/>
              </a:rPr>
            </a:br>
            <a:endParaRPr lang="cs-CZ" dirty="0">
              <a:latin typeface="Arial Narrow" panose="020B060602020203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405" y="332277"/>
            <a:ext cx="1685109" cy="1731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0827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Externí zdroje sekundárních informací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lang="cs-CZ" b="1" dirty="0">
                <a:latin typeface="Arial Narrow" panose="020B0606020202030204" pitchFamily="34" charset="0"/>
              </a:rPr>
              <a:t>c) databáze</a:t>
            </a:r>
            <a:r>
              <a:rPr lang="cs-CZ" dirty="0">
                <a:latin typeface="Arial Narrow" panose="020B0606020202030204" pitchFamily="34" charset="0"/>
              </a:rPr>
              <a:t/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dirty="0">
                <a:latin typeface="Arial Narrow" panose="020B0606020202030204" pitchFamily="34" charset="0"/>
              </a:rPr>
              <a:t>Jsou spojeny s používáním počítačových technologií a počítačového zpracování dat. Jde o databáze získané nákupem na nosiči nebo přímo prostřednictvím </a:t>
            </a:r>
            <a:r>
              <a:rPr lang="cs-CZ" dirty="0" smtClean="0">
                <a:latin typeface="Arial Narrow" panose="020B0606020202030204" pitchFamily="34" charset="0"/>
              </a:rPr>
              <a:t>Internetu. Tato </a:t>
            </a:r>
            <a:r>
              <a:rPr lang="cs-CZ" dirty="0">
                <a:latin typeface="Arial Narrow" panose="020B0606020202030204" pitchFamily="34" charset="0"/>
              </a:rPr>
              <a:t>oblast se velmi rychle rozvijí a je dnes značně nepřehledná. </a:t>
            </a:r>
            <a:r>
              <a:rPr lang="cs-CZ" dirty="0" smtClean="0">
                <a:latin typeface="Arial Narrow" panose="020B0606020202030204" pitchFamily="34" charset="0"/>
              </a:rPr>
              <a:t/>
            </a:r>
            <a:br>
              <a:rPr lang="cs-CZ" dirty="0" smtClean="0">
                <a:latin typeface="Arial Narrow" panose="020B0606020202030204" pitchFamily="34" charset="0"/>
              </a:rPr>
            </a:br>
            <a:r>
              <a:rPr lang="cs-CZ" dirty="0" smtClean="0">
                <a:latin typeface="Arial Narrow" panose="020B0606020202030204" pitchFamily="34" charset="0"/>
              </a:rPr>
              <a:t>Na </a:t>
            </a:r>
            <a:r>
              <a:rPr lang="cs-CZ" dirty="0">
                <a:latin typeface="Arial Narrow" panose="020B0606020202030204" pitchFamily="34" charset="0"/>
              </a:rPr>
              <a:t>druhé straně umožňuje získání velkého množství dat pro další zpracování </a:t>
            </a:r>
            <a:r>
              <a:rPr lang="cs-CZ" dirty="0" smtClean="0">
                <a:latin typeface="Arial Narrow" panose="020B0606020202030204" pitchFamily="34" charset="0"/>
              </a:rPr>
              <a:t/>
            </a:r>
            <a:br>
              <a:rPr lang="cs-CZ" dirty="0" smtClean="0">
                <a:latin typeface="Arial Narrow" panose="020B0606020202030204" pitchFamily="34" charset="0"/>
              </a:rPr>
            </a:br>
            <a:r>
              <a:rPr lang="cs-CZ" dirty="0" smtClean="0">
                <a:latin typeface="Arial Narrow" panose="020B0606020202030204" pitchFamily="34" charset="0"/>
              </a:rPr>
              <a:t>a třídění.</a:t>
            </a:r>
            <a:endParaRPr lang="cs-CZ" dirty="0">
              <a:latin typeface="Arial Narrow" panose="020B060602020203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687" y="787400"/>
            <a:ext cx="1800454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72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mtClean="0"/>
              <a:t>Externí zdroje </a:t>
            </a:r>
            <a:r>
              <a:rPr lang="cs-CZ" dirty="0" smtClean="0"/>
              <a:t>sekundárních informací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684261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85000" lnSpcReduction="20000"/>
          </a:bodyPr>
          <a:lstStyle/>
          <a:p>
            <a:r>
              <a:rPr lang="cs-CZ" b="1" dirty="0">
                <a:latin typeface="Arial Narrow" panose="020B0606020202030204" pitchFamily="34" charset="0"/>
              </a:rPr>
              <a:t>d) ostatní zdroje</a:t>
            </a:r>
            <a:r>
              <a:rPr lang="cs-CZ" dirty="0">
                <a:latin typeface="Arial Narrow" panose="020B0606020202030204" pitchFamily="34" charset="0"/>
              </a:rPr>
              <a:t/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b="1" dirty="0">
                <a:latin typeface="Arial Narrow" panose="020B0606020202030204" pitchFamily="34" charset="0"/>
              </a:rPr>
              <a:t>Do této skupiny můžeme např. zařadit:</a:t>
            </a:r>
            <a:r>
              <a:rPr lang="cs-CZ" dirty="0">
                <a:latin typeface="Arial Narrow" panose="020B0606020202030204" pitchFamily="34" charset="0"/>
              </a:rPr>
              <a:t/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dirty="0">
                <a:latin typeface="Arial Narrow" panose="020B0606020202030204" pitchFamily="34" charset="0"/>
              </a:rPr>
              <a:t>- firemní výroční zprávy</a:t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dirty="0">
                <a:latin typeface="Arial Narrow" panose="020B0606020202030204" pitchFamily="34" charset="0"/>
              </a:rPr>
              <a:t>- výzkumné </a:t>
            </a:r>
            <a:r>
              <a:rPr lang="cs-CZ" dirty="0" smtClean="0">
                <a:latin typeface="Arial Narrow" panose="020B0606020202030204" pitchFamily="34" charset="0"/>
              </a:rPr>
              <a:t>zprávy, </a:t>
            </a:r>
            <a:r>
              <a:rPr lang="cs-CZ" dirty="0">
                <a:latin typeface="Arial Narrow" panose="020B0606020202030204" pitchFamily="34" charset="0"/>
              </a:rPr>
              <a:t>které byly uvolněny pro veřejnost</a:t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dirty="0">
                <a:latin typeface="Arial Narrow" panose="020B0606020202030204" pitchFamily="34" charset="0"/>
              </a:rPr>
              <a:t>- výzkumné zprávy, které byly zpracovány pro volné použití</a:t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dirty="0">
                <a:latin typeface="Arial Narrow" panose="020B0606020202030204" pitchFamily="34" charset="0"/>
              </a:rPr>
              <a:t>- statistiky a publikované údaje odborných sdružení a asociací</a:t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dirty="0">
                <a:latin typeface="Arial Narrow" panose="020B0606020202030204" pitchFamily="34" charset="0"/>
              </a:rPr>
              <a:t>- články v odborných časopisech</a:t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dirty="0">
                <a:latin typeface="Arial Narrow" panose="020B0606020202030204" pitchFamily="34" charset="0"/>
              </a:rPr>
              <a:t>- právní předpisy</a:t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dirty="0">
                <a:latin typeface="Arial Narrow" panose="020B0606020202030204" pitchFamily="34" charset="0"/>
              </a:rPr>
              <a:t>- technické normy</a:t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dirty="0">
                <a:latin typeface="Arial Narrow" panose="020B0606020202030204" pitchFamily="34" charset="0"/>
              </a:rPr>
              <a:t>- telefonní seznamy</a:t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dirty="0">
                <a:latin typeface="Arial Narrow" panose="020B0606020202030204" pitchFamily="34" charset="0"/>
              </a:rPr>
              <a:t>- vládní zprávy a prognózy</a:t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dirty="0">
                <a:latin typeface="Arial Narrow" panose="020B0606020202030204" pitchFamily="34" charset="0"/>
              </a:rPr>
              <a:t/>
            </a:r>
            <a:br>
              <a:rPr lang="cs-CZ" dirty="0">
                <a:latin typeface="Arial Narrow" panose="020B0606020202030204" pitchFamily="34" charset="0"/>
              </a:rPr>
            </a:br>
            <a:endParaRPr lang="cs-CZ" dirty="0">
              <a:latin typeface="Arial Narrow" panose="020B060602020203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800" y="685800"/>
            <a:ext cx="1479260" cy="1632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107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b="1" dirty="0" smtClean="0">
                <a:latin typeface="Arial Narrow" panose="020B0606020202030204" pitchFamily="34" charset="0"/>
              </a:rPr>
              <a:t>Jak rozdělujeme sekundární data</a:t>
            </a:r>
          </a:p>
          <a:p>
            <a:r>
              <a:rPr lang="cs-CZ" b="1" dirty="0" smtClean="0">
                <a:latin typeface="Arial Narrow" panose="020B0606020202030204" pitchFamily="34" charset="0"/>
              </a:rPr>
              <a:t>Vyjmenuj externí zdroje sekundárních informací</a:t>
            </a:r>
          </a:p>
          <a:p>
            <a:r>
              <a:rPr lang="cs-CZ" b="1" dirty="0" smtClean="0">
                <a:latin typeface="Arial Narrow" panose="020B0606020202030204" pitchFamily="34" charset="0"/>
              </a:rPr>
              <a:t>Kde najdeme zdroje interních informací</a:t>
            </a:r>
          </a:p>
          <a:p>
            <a:r>
              <a:rPr lang="cs-CZ" b="1" dirty="0" smtClean="0">
                <a:latin typeface="Arial Narrow" panose="020B0606020202030204" pitchFamily="34" charset="0"/>
              </a:rPr>
              <a:t>Jak se získávají sekundární data</a:t>
            </a:r>
          </a:p>
          <a:p>
            <a:r>
              <a:rPr lang="cs-CZ" b="1" dirty="0" smtClean="0">
                <a:latin typeface="Arial Narrow" panose="020B0606020202030204" pitchFamily="34" charset="0"/>
              </a:rPr>
              <a:t>Co jsou primární informace</a:t>
            </a:r>
          </a:p>
          <a:p>
            <a:r>
              <a:rPr lang="cs-CZ" b="1" dirty="0" smtClean="0">
                <a:latin typeface="Arial Narrow" panose="020B0606020202030204" pitchFamily="34" charset="0"/>
              </a:rPr>
              <a:t>Co jsou sekundární informace</a:t>
            </a:r>
            <a:endParaRPr lang="cs-CZ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688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85800" y="1705970"/>
            <a:ext cx="10394707" cy="3668615"/>
          </a:xfrm>
        </p:spPr>
        <p:txBody>
          <a:bodyPr>
            <a:normAutofit lnSpcReduction="10000"/>
          </a:bodyPr>
          <a:lstStyle/>
          <a:p>
            <a:r>
              <a:rPr lang="cs-CZ" dirty="0"/>
              <a:t>AMERICKÁ MARKETINGOVÁ ASOCIACE:</a:t>
            </a:r>
            <a:r>
              <a:rPr lang="cs-CZ" i="1" dirty="0"/>
              <a:t> Marketing - prodej prováděný pomocí systémů/reklama a marketing/co je marketing</a:t>
            </a:r>
            <a:r>
              <a:rPr lang="cs-CZ" dirty="0"/>
              <a:t> [online]. [cit. 2008-11-02]. Dostupný z  WWW: &lt;http://www.vladimirmatula.zjihlavy.cz/</a:t>
            </a:r>
            <a:r>
              <a:rPr lang="cs-CZ" dirty="0" err="1"/>
              <a:t>marketing.php</a:t>
            </a:r>
            <a:r>
              <a:rPr lang="cs-CZ" dirty="0"/>
              <a:t>&gt;. </a:t>
            </a:r>
          </a:p>
          <a:p>
            <a:r>
              <a:rPr lang="cs-CZ" smtClean="0"/>
              <a:t>KINDLOVÁ, </a:t>
            </a:r>
            <a:r>
              <a:rPr lang="cs-CZ" dirty="0"/>
              <a:t>J. trendy ve využívání nástrojů podpory: diplomová práce. </a:t>
            </a:r>
            <a:r>
              <a:rPr lang="cs-CZ" dirty="0" err="1"/>
              <a:t>ostrava</a:t>
            </a:r>
            <a:r>
              <a:rPr lang="cs-CZ" dirty="0"/>
              <a:t>: VYSOKÁ ŠKOLA BÁŇSKÁ -TECHNICKÁ UNIVERZITA, </a:t>
            </a:r>
            <a:r>
              <a:rPr lang="cs-CZ" dirty="0" err="1"/>
              <a:t>Hornicko</a:t>
            </a:r>
            <a:r>
              <a:rPr lang="cs-CZ" dirty="0"/>
              <a:t> - geologická fakulta, 2009. </a:t>
            </a:r>
          </a:p>
          <a:p>
            <a:r>
              <a:rPr lang="cs-CZ" dirty="0"/>
              <a:t>MOUDRÝ, M.:</a:t>
            </a:r>
            <a:r>
              <a:rPr lang="cs-CZ" i="1" dirty="0" err="1"/>
              <a:t>Marketing:Základy</a:t>
            </a:r>
            <a:r>
              <a:rPr lang="cs-CZ" i="1" dirty="0"/>
              <a:t> marketingu</a:t>
            </a:r>
            <a:r>
              <a:rPr lang="cs-CZ" dirty="0"/>
              <a:t>. 1.vyd. Kralice na Hané: </a:t>
            </a:r>
            <a:r>
              <a:rPr lang="cs-CZ" dirty="0" err="1"/>
              <a:t>Computer</a:t>
            </a:r>
            <a:r>
              <a:rPr lang="cs-CZ" dirty="0"/>
              <a:t> Media, 2008. 160s., ISBN 978-80-7402-002-5 </a:t>
            </a:r>
          </a:p>
          <a:p>
            <a:r>
              <a:rPr lang="cs-CZ" i="1" dirty="0"/>
              <a:t>Marketingové noviny</a:t>
            </a:r>
            <a:r>
              <a:rPr lang="cs-CZ" dirty="0"/>
              <a:t> [online]. [cit. 2008/10/10]. Dostupné na WWW: &lt;http://www.marketingovenoviny.cz&gt;.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962436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85800" y="2133600"/>
            <a:ext cx="10394707" cy="3240985"/>
          </a:xfrm>
        </p:spPr>
        <p:txBody>
          <a:bodyPr anchor="t">
            <a:normAutofit/>
          </a:bodyPr>
          <a:lstStyle/>
          <a:p>
            <a:r>
              <a:rPr lang="cs-CZ" dirty="0" smtClean="0"/>
              <a:t>Obrázky webu office.com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1065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44315"/>
            <a:ext cx="5760720" cy="1258824"/>
          </a:xfrm>
          <a:prstGeom prst="rect">
            <a:avLst/>
          </a:prstGeom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701743"/>
              </p:ext>
            </p:extLst>
          </p:nvPr>
        </p:nvGraphicFramePr>
        <p:xfrm>
          <a:off x="2567608" y="1846036"/>
          <a:ext cx="7056784" cy="3683175"/>
        </p:xfrm>
        <a:graphic>
          <a:graphicData uri="http://schemas.openxmlformats.org/drawingml/2006/table">
            <a:tbl>
              <a:tblPr bandRow="1">
                <a:tableStyleId>{3C2FFA5D-87B4-456A-9821-1D502468CF0F}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VY_32_INOVACE_1115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Primární a sekundární informace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Marketing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12.10.2013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845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získávání informací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w Cen MT" panose="020B0602020104020603" pitchFamily="34" charset="-18"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w Cen MT" panose="020B0602020104020603" pitchFamily="34" charset="-18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9112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Primární informace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364767661"/>
              </p:ext>
            </p:extLst>
          </p:nvPr>
        </p:nvGraphicFramePr>
        <p:xfrm>
          <a:off x="685800" y="2063396"/>
          <a:ext cx="10394707" cy="3311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923203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Sekundární informace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99833746"/>
              </p:ext>
            </p:extLst>
          </p:nvPr>
        </p:nvGraphicFramePr>
        <p:xfrm>
          <a:off x="685800" y="2063396"/>
          <a:ext cx="10394707" cy="35867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005972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Získávání sekundárních dat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60283563"/>
              </p:ext>
            </p:extLst>
          </p:nvPr>
        </p:nvGraphicFramePr>
        <p:xfrm>
          <a:off x="685800" y="1583140"/>
          <a:ext cx="10394707" cy="37914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5584" y="326370"/>
            <a:ext cx="2157475" cy="167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9979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</a:t>
            </a:r>
            <a:r>
              <a:rPr lang="cs-CZ" dirty="0" smtClean="0"/>
              <a:t>ískávání primárních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85801" y="1837765"/>
            <a:ext cx="10394707" cy="3826056"/>
          </a:xfrm>
        </p:spPr>
        <p:txBody>
          <a:bodyPr>
            <a:noAutofit/>
          </a:bodyPr>
          <a:lstStyle/>
          <a:p>
            <a:r>
              <a:rPr lang="cs-CZ" sz="2800" dirty="0">
                <a:solidFill>
                  <a:schemeClr val="accent6">
                    <a:lumMod val="75000"/>
                  </a:schemeClr>
                </a:solidFill>
              </a:rPr>
              <a:t>Zdrojem primárních dat – je zkoumaná </a:t>
            </a:r>
            <a:r>
              <a:rPr lang="cs-CZ" sz="2800" dirty="0" smtClean="0">
                <a:solidFill>
                  <a:schemeClr val="accent6">
                    <a:lumMod val="75000"/>
                  </a:schemeClr>
                </a:solidFill>
              </a:rPr>
              <a:t>jednotka, kterou </a:t>
            </a:r>
            <a:r>
              <a:rPr lang="cs-CZ" sz="2800" dirty="0">
                <a:solidFill>
                  <a:schemeClr val="accent6">
                    <a:lumMod val="75000"/>
                  </a:schemeClr>
                </a:solidFill>
              </a:rPr>
              <a:t>může být jednotlivec, domácnost, firma, maloobchodní prodejna, škola atd. Pokud je zkoumanou jednotkou domácnost, firma nebo instituce, je nutno rozhodnout, kdo bude tuto jednotku reprezentovat, u koho budou potřebné informace získávány – hovoříme o terénním sběru dat.</a:t>
            </a:r>
            <a:br>
              <a:rPr lang="cs-CZ" sz="28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cs-CZ" sz="280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cs-CZ" sz="2800" dirty="0">
                <a:solidFill>
                  <a:schemeClr val="accent6">
                    <a:lumMod val="75000"/>
                  </a:schemeClr>
                </a:solidFill>
              </a:rPr>
            </a:br>
            <a:endParaRPr lang="cs-CZ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82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sekundárních dat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3132796"/>
              </p:ext>
            </p:extLst>
          </p:nvPr>
        </p:nvGraphicFramePr>
        <p:xfrm>
          <a:off x="685800" y="2063396"/>
          <a:ext cx="10394707" cy="3311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212938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Interní zdroje sekundárních informací (vnitřní)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91649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Autofit/>
          </a:bodyPr>
          <a:lstStyle/>
          <a:p>
            <a:r>
              <a:rPr lang="cs-CZ" sz="1400" b="1" dirty="0">
                <a:latin typeface="Arial Narrow" panose="020B0606020202030204" pitchFamily="34" charset="0"/>
              </a:rPr>
              <a:t>Jsou shromažďovány uvnitř firny a z větší části se týkají evidování vlastní činnosti. Jejich kvalita závisí na kvalitě řídícího systému v podniku. V současné době mají v převážné míře elektronickou podobu.</a:t>
            </a:r>
            <a:br>
              <a:rPr lang="cs-CZ" sz="1400" b="1" dirty="0">
                <a:latin typeface="Arial Narrow" panose="020B0606020202030204" pitchFamily="34" charset="0"/>
              </a:rPr>
            </a:br>
            <a:r>
              <a:rPr lang="cs-CZ" sz="1400" b="1" dirty="0">
                <a:latin typeface="Arial Narrow" panose="020B0606020202030204" pitchFamily="34" charset="0"/>
              </a:rPr>
              <a:t>Převážně se jedná o informace </a:t>
            </a:r>
            <a:r>
              <a:rPr lang="cs-CZ" sz="1400" b="1" dirty="0" smtClean="0">
                <a:latin typeface="Arial Narrow" panose="020B0606020202030204" pitchFamily="34" charset="0"/>
              </a:rPr>
              <a:t>následujícího </a:t>
            </a:r>
            <a:r>
              <a:rPr lang="cs-CZ" sz="1400" b="1" dirty="0" err="1" smtClean="0">
                <a:latin typeface="Arial Narrow" panose="020B0606020202030204" pitchFamily="34" charset="0"/>
              </a:rPr>
              <a:t>charakterU</a:t>
            </a:r>
            <a:r>
              <a:rPr lang="cs-CZ" sz="1400" b="1" dirty="0" smtClean="0">
                <a:latin typeface="Arial Narrow" panose="020B0606020202030204" pitchFamily="34" charset="0"/>
              </a:rPr>
              <a:t>:</a:t>
            </a:r>
            <a:r>
              <a:rPr lang="cs-CZ" sz="1400" b="1" dirty="0">
                <a:latin typeface="Arial Narrow" panose="020B0606020202030204" pitchFamily="34" charset="0"/>
              </a:rPr>
              <a:t/>
            </a:r>
            <a:br>
              <a:rPr lang="cs-CZ" sz="1400" b="1" dirty="0">
                <a:latin typeface="Arial Narrow" panose="020B0606020202030204" pitchFamily="34" charset="0"/>
              </a:rPr>
            </a:br>
            <a:r>
              <a:rPr lang="cs-CZ" sz="1400" b="1" dirty="0">
                <a:latin typeface="Arial Narrow" panose="020B0606020202030204" pitchFamily="34" charset="0"/>
              </a:rPr>
              <a:t>- údaje obchodního charakteru – informace o prodeji v podrobném členění podle výrobků, zákazníků, územním členění, formy prodeje (přímý, prostřednictvím zástupce </a:t>
            </a:r>
            <a:r>
              <a:rPr lang="cs-CZ" sz="1400" b="1" dirty="0" smtClean="0">
                <a:latin typeface="Arial Narrow" panose="020B0606020202030204" pitchFamily="34" charset="0"/>
              </a:rPr>
              <a:t>ap.), </a:t>
            </a:r>
            <a:r>
              <a:rPr lang="cs-CZ" sz="1400" b="1" dirty="0">
                <a:latin typeface="Arial Narrow" panose="020B0606020202030204" pitchFamily="34" charset="0"/>
              </a:rPr>
              <a:t>informaci o nákupu v podobném členění</a:t>
            </a:r>
            <a:br>
              <a:rPr lang="cs-CZ" sz="1400" b="1" dirty="0">
                <a:latin typeface="Arial Narrow" panose="020B0606020202030204" pitchFamily="34" charset="0"/>
              </a:rPr>
            </a:br>
            <a:r>
              <a:rPr lang="cs-CZ" sz="1400" b="1" dirty="0">
                <a:latin typeface="Arial Narrow" panose="020B0606020202030204" pitchFamily="34" charset="0"/>
              </a:rPr>
              <a:t/>
            </a:r>
            <a:br>
              <a:rPr lang="cs-CZ" sz="1400" b="1" dirty="0">
                <a:latin typeface="Arial Narrow" panose="020B0606020202030204" pitchFamily="34" charset="0"/>
              </a:rPr>
            </a:br>
            <a:r>
              <a:rPr lang="cs-CZ" sz="1400" b="1" dirty="0">
                <a:latin typeface="Arial Narrow" panose="020B0606020202030204" pitchFamily="34" charset="0"/>
              </a:rPr>
              <a:t>- údaje finanční povahy - údaje o cenách, nákladech, platebních a dodacích podmínkách, zisku, dále údaje o firemní logistice, vyhodnocení reklamací, stížností, telefonátů, řešení připomínek zákazníků </a:t>
            </a:r>
            <a:r>
              <a:rPr lang="cs-CZ" sz="1400" b="1" dirty="0" smtClean="0">
                <a:latin typeface="Arial Narrow" panose="020B0606020202030204" pitchFamily="34" charset="0"/>
              </a:rPr>
              <a:t>ap.</a:t>
            </a:r>
            <a:r>
              <a:rPr lang="cs-CZ" sz="1400" b="1" dirty="0">
                <a:latin typeface="Arial Narrow" panose="020B0606020202030204" pitchFamily="34" charset="0"/>
              </a:rPr>
              <a:t/>
            </a:r>
            <a:br>
              <a:rPr lang="cs-CZ" sz="1400" b="1" dirty="0">
                <a:latin typeface="Arial Narrow" panose="020B0606020202030204" pitchFamily="34" charset="0"/>
              </a:rPr>
            </a:br>
            <a:r>
              <a:rPr lang="cs-CZ" sz="1400" b="1" dirty="0">
                <a:latin typeface="Arial Narrow" panose="020B0606020202030204" pitchFamily="34" charset="0"/>
              </a:rPr>
              <a:t/>
            </a:r>
            <a:br>
              <a:rPr lang="cs-CZ" sz="1400" b="1" dirty="0">
                <a:latin typeface="Arial Narrow" panose="020B0606020202030204" pitchFamily="34" charset="0"/>
              </a:rPr>
            </a:br>
            <a:r>
              <a:rPr lang="cs-CZ" sz="1400" b="1" dirty="0">
                <a:latin typeface="Arial Narrow" panose="020B0606020202030204" pitchFamily="34" charset="0"/>
              </a:rPr>
              <a:t>- údaje technického rázu - výsledky práce výzkumného oddělení, poznatky z veletrhů získané pracovníky technického úseku, poznatky z konferencí, připravované akce technického rozvoje, včetně modernizace zařízení </a:t>
            </a:r>
            <a:r>
              <a:rPr lang="cs-CZ" sz="1400" b="1" dirty="0" smtClean="0">
                <a:latin typeface="Arial Narrow" panose="020B0606020202030204" pitchFamily="34" charset="0"/>
              </a:rPr>
              <a:t>ap.</a:t>
            </a:r>
            <a:r>
              <a:rPr lang="cs-CZ" sz="1400" b="1" dirty="0">
                <a:latin typeface="Arial Narrow" panose="020B0606020202030204" pitchFamily="34" charset="0"/>
              </a:rPr>
              <a:t/>
            </a:r>
            <a:br>
              <a:rPr lang="cs-CZ" sz="1400" b="1" dirty="0">
                <a:latin typeface="Arial Narrow" panose="020B0606020202030204" pitchFamily="34" charset="0"/>
              </a:rPr>
            </a:br>
            <a:endParaRPr lang="cs-CZ" sz="1400" b="1" dirty="0">
              <a:latin typeface="Arial Narrow" panose="020B060602020203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7886" y="927023"/>
            <a:ext cx="902781" cy="910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49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Externí zdroje sekundárních informací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b="1" dirty="0">
                <a:latin typeface="Arial Narrow" panose="020B0606020202030204" pitchFamily="34" charset="0"/>
              </a:rPr>
              <a:t>a) klasické statistické přehledy</a:t>
            </a:r>
            <a:r>
              <a:rPr lang="cs-CZ" dirty="0">
                <a:latin typeface="Arial Narrow" panose="020B0606020202030204" pitchFamily="34" charset="0"/>
              </a:rPr>
              <a:t/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b="1" dirty="0">
                <a:latin typeface="Arial Narrow" panose="020B0606020202030204" pitchFamily="34" charset="0"/>
              </a:rPr>
              <a:t>Jsou výsledkem práce ministerstev a Českého statistického úřadu:</a:t>
            </a:r>
            <a:r>
              <a:rPr lang="cs-CZ" dirty="0">
                <a:latin typeface="Arial Narrow" panose="020B0606020202030204" pitchFamily="34" charset="0"/>
              </a:rPr>
              <a:t/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dirty="0">
                <a:latin typeface="Arial Narrow" panose="020B0606020202030204" pitchFamily="34" charset="0"/>
              </a:rPr>
              <a:t>- odvětvové statistiky, podle klasifikace odvětví</a:t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dirty="0">
                <a:latin typeface="Arial Narrow" panose="020B0606020202030204" pitchFamily="34" charset="0"/>
              </a:rPr>
              <a:t>- průřezové statistiky, jako statistika práce, investice, energetiky, nemocnosti, životního prostředí, demografie, cen a některé další</a:t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dirty="0">
                <a:latin typeface="Arial Narrow" panose="020B0606020202030204" pitchFamily="34" charset="0"/>
              </a:rPr>
              <a:t>- zvlášť organizovaná šetření, která odpovídají na aktuální informační požadavky</a:t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dirty="0">
                <a:latin typeface="Arial Narrow" panose="020B0606020202030204" pitchFamily="34" charset="0"/>
              </a:rPr>
              <a:t>- resorty vykazují statistiky podle zaměření, jako výnosy, počty pracovníků </a:t>
            </a:r>
            <a:r>
              <a:rPr lang="cs-CZ" dirty="0" smtClean="0">
                <a:latin typeface="Arial Narrow" panose="020B0606020202030204" pitchFamily="34" charset="0"/>
              </a:rPr>
              <a:t>ap.</a:t>
            </a:r>
            <a:r>
              <a:rPr lang="cs-CZ" dirty="0">
                <a:latin typeface="Arial Narrow" panose="020B0606020202030204" pitchFamily="34" charset="0"/>
              </a:rPr>
              <a:t/>
            </a:r>
            <a:br>
              <a:rPr lang="cs-CZ" dirty="0">
                <a:latin typeface="Arial Narrow" panose="020B0606020202030204" pitchFamily="34" charset="0"/>
              </a:rPr>
            </a:br>
            <a:r>
              <a:rPr lang="cs-CZ" dirty="0">
                <a:latin typeface="Arial Narrow" panose="020B0606020202030204" pitchFamily="34" charset="0"/>
              </a:rPr>
              <a:t>- periodicita zpracování výkazů je rozdílná, převládají roční, pololetní </a:t>
            </a:r>
            <a:r>
              <a:rPr lang="cs-CZ" dirty="0" smtClean="0">
                <a:latin typeface="Arial Narrow" panose="020B0606020202030204" pitchFamily="34" charset="0"/>
              </a:rPr>
              <a:t/>
            </a:r>
            <a:br>
              <a:rPr lang="cs-CZ" dirty="0" smtClean="0">
                <a:latin typeface="Arial Narrow" panose="020B0606020202030204" pitchFamily="34" charset="0"/>
              </a:rPr>
            </a:br>
            <a:r>
              <a:rPr lang="cs-CZ" dirty="0" smtClean="0">
                <a:latin typeface="Arial Narrow" panose="020B0606020202030204" pitchFamily="34" charset="0"/>
              </a:rPr>
              <a:t>a </a:t>
            </a:r>
            <a:r>
              <a:rPr lang="cs-CZ" dirty="0">
                <a:latin typeface="Arial Narrow" panose="020B0606020202030204" pitchFamily="34" charset="0"/>
              </a:rPr>
              <a:t>čtvrtletní výkazy, údaje jsou k dispozici s dvou až šesti měsíčním posunem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2915" y="931281"/>
            <a:ext cx="2663371" cy="1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173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lavní událost">
  <a:themeElements>
    <a:clrScheme name="Hlavní událos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EE8011"/>
      </a:accent1>
      <a:accent2>
        <a:srgbClr val="CEC079"/>
      </a:accent2>
      <a:accent3>
        <a:srgbClr val="93A569"/>
      </a:accent3>
      <a:accent4>
        <a:srgbClr val="69A58B"/>
      </a:accent4>
      <a:accent5>
        <a:srgbClr val="6DAABD"/>
      </a:accent5>
      <a:accent6>
        <a:srgbClr val="B24A4B"/>
      </a:accent6>
      <a:hlink>
        <a:srgbClr val="EE8E11"/>
      </a:hlink>
      <a:folHlink>
        <a:srgbClr val="BFAE7F"/>
      </a:folHlink>
    </a:clrScheme>
    <a:fontScheme name="Hlavní událost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lavní událos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in Event" id="{AC372BB4-D83D-411E-B849-B641926BA760}" vid="{686B1E04-F35C-4AB5-985D-0C358CA1105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Hlavní událost</Template>
  <TotalTime>53</TotalTime>
  <Words>380</Words>
  <Application>Microsoft Office PowerPoint</Application>
  <PresentationFormat>Vlastní</PresentationFormat>
  <Paragraphs>56</Paragraphs>
  <Slides>15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Hlavní událost</vt:lpstr>
      <vt:lpstr>Primární a sekundární informace</vt:lpstr>
      <vt:lpstr>Prezentace aplikace PowerPoint</vt:lpstr>
      <vt:lpstr>Primární informace</vt:lpstr>
      <vt:lpstr>Sekundární informace</vt:lpstr>
      <vt:lpstr>Získávání sekundárních dat</vt:lpstr>
      <vt:lpstr>Získávání primárních dat</vt:lpstr>
      <vt:lpstr>Dělení sekundárních dat</vt:lpstr>
      <vt:lpstr>Interní zdroje sekundárních informací (vnitřní)</vt:lpstr>
      <vt:lpstr>Externí zdroje sekundárních informací</vt:lpstr>
      <vt:lpstr>Externí zdroje sekundárních informací</vt:lpstr>
      <vt:lpstr>Externí zdroje sekundárních informací</vt:lpstr>
      <vt:lpstr>Externí zdroje sekundárních informací</vt:lpstr>
      <vt:lpstr>Otázky k procvičování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Primární a sekundární informace</dc:title>
  <dc:creator>Kabourkovci</dc:creator>
  <cp:lastModifiedBy>LIVA</cp:lastModifiedBy>
  <cp:revision>14</cp:revision>
  <dcterms:created xsi:type="dcterms:W3CDTF">2013-08-20T06:42:42Z</dcterms:created>
  <dcterms:modified xsi:type="dcterms:W3CDTF">2014-10-24T18:36:08Z</dcterms:modified>
</cp:coreProperties>
</file>