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248D3E-D53D-4381-9AB0-4CBEDCF4E992}" type="doc">
      <dgm:prSet loTypeId="urn:microsoft.com/office/officeart/2005/8/layout/vList2" loCatId="list" qsTypeId="urn:microsoft.com/office/officeart/2005/8/quickstyle/3d9" qsCatId="3D" csTypeId="urn:microsoft.com/office/officeart/2005/8/colors/accent6_5" csCatId="accent6"/>
      <dgm:spPr/>
      <dgm:t>
        <a:bodyPr/>
        <a:lstStyle/>
        <a:p>
          <a:endParaRPr lang="cs-CZ"/>
        </a:p>
      </dgm:t>
    </dgm:pt>
    <dgm:pt modelId="{215181CB-A6F0-4366-97C5-54458B55A12B}">
      <dgm:prSet/>
      <dgm:spPr/>
      <dgm:t>
        <a:bodyPr/>
        <a:lstStyle/>
        <a:p>
          <a:pPr rtl="0"/>
          <a:r>
            <a:rPr lang="cs-CZ" smtClean="0"/>
            <a:t>Co skutečně marketing dělá ? </a:t>
          </a:r>
          <a:endParaRPr lang="cs-CZ"/>
        </a:p>
      </dgm:t>
    </dgm:pt>
    <dgm:pt modelId="{0ACC5C77-0708-4FCC-84EF-08EADFB5D5FF}" type="parTrans" cxnId="{8F176EDE-A96B-454E-BCF4-F3FFC2A7EA16}">
      <dgm:prSet/>
      <dgm:spPr/>
      <dgm:t>
        <a:bodyPr/>
        <a:lstStyle/>
        <a:p>
          <a:endParaRPr lang="cs-CZ"/>
        </a:p>
      </dgm:t>
    </dgm:pt>
    <dgm:pt modelId="{11B2D04C-0119-4881-91DE-CB0586E74038}" type="sibTrans" cxnId="{8F176EDE-A96B-454E-BCF4-F3FFC2A7EA16}">
      <dgm:prSet/>
      <dgm:spPr/>
      <dgm:t>
        <a:bodyPr/>
        <a:lstStyle/>
        <a:p>
          <a:endParaRPr lang="cs-CZ"/>
        </a:p>
      </dgm:t>
    </dgm:pt>
    <dgm:pt modelId="{010FDC4F-47D4-4252-8634-70B1C69255DD}" type="pres">
      <dgm:prSet presAssocID="{64248D3E-D53D-4381-9AB0-4CBEDCF4E9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BB328516-40E0-469E-924D-1DB3B9E30ED8}" type="pres">
      <dgm:prSet presAssocID="{215181CB-A6F0-4366-97C5-54458B55A12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5D6425B-CE18-4798-BD7C-F6A38279951D}" type="presOf" srcId="{64248D3E-D53D-4381-9AB0-4CBEDCF4E992}" destId="{010FDC4F-47D4-4252-8634-70B1C69255DD}" srcOrd="0" destOrd="0" presId="urn:microsoft.com/office/officeart/2005/8/layout/vList2"/>
    <dgm:cxn modelId="{108F7BA8-8EA5-4BEF-9B9B-3377EC98525C}" type="presOf" srcId="{215181CB-A6F0-4366-97C5-54458B55A12B}" destId="{BB328516-40E0-469E-924D-1DB3B9E30ED8}" srcOrd="0" destOrd="0" presId="urn:microsoft.com/office/officeart/2005/8/layout/vList2"/>
    <dgm:cxn modelId="{8F176EDE-A96B-454E-BCF4-F3FFC2A7EA16}" srcId="{64248D3E-D53D-4381-9AB0-4CBEDCF4E992}" destId="{215181CB-A6F0-4366-97C5-54458B55A12B}" srcOrd="0" destOrd="0" parTransId="{0ACC5C77-0708-4FCC-84EF-08EADFB5D5FF}" sibTransId="{11B2D04C-0119-4881-91DE-CB0586E74038}"/>
    <dgm:cxn modelId="{6A09DA4B-7BBA-42F3-93AF-D7C78D8EF4E6}" type="presParOf" srcId="{010FDC4F-47D4-4252-8634-70B1C69255DD}" destId="{BB328516-40E0-469E-924D-1DB3B9E30ED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5691D4-DD9C-4F1E-9C71-E8B681D16DFC}" type="doc">
      <dgm:prSet loTypeId="urn:microsoft.com/office/officeart/2008/layout/LinedLis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A8522F4E-89DE-43B5-9FEA-8807441B200D}">
      <dgm:prSet/>
      <dgm:spPr/>
      <dgm:t>
        <a:bodyPr/>
        <a:lstStyle/>
        <a:p>
          <a:pPr rtl="0"/>
          <a:r>
            <a:rPr lang="cs-CZ" b="0" smtClean="0">
              <a:latin typeface="+mj-lt"/>
              <a:cs typeface="Aharoni" panose="02010803020104030203" pitchFamily="2" charset="-79"/>
            </a:rPr>
            <a:t>a) vyhledává příležitosti na trhu:</a:t>
          </a:r>
          <a:br>
            <a:rPr lang="cs-CZ" b="0" smtClean="0">
              <a:latin typeface="+mj-lt"/>
              <a:cs typeface="Aharoni" panose="02010803020104030203" pitchFamily="2" charset="-79"/>
            </a:rPr>
          </a:br>
          <a:r>
            <a:rPr lang="cs-CZ" b="0" smtClean="0">
              <a:latin typeface="+mj-lt"/>
              <a:cs typeface="Aharoni" panose="02010803020104030203" pitchFamily="2" charset="-79"/>
            </a:rPr>
            <a:t>Vyhledává potřeby různých typů zákazníků. To se nazývá výzkum trhu.</a:t>
          </a:r>
          <a:endParaRPr lang="cs-CZ" b="0" dirty="0">
            <a:latin typeface="+mj-lt"/>
            <a:cs typeface="Aharoni" panose="02010803020104030203" pitchFamily="2" charset="-79"/>
          </a:endParaRPr>
        </a:p>
      </dgm:t>
    </dgm:pt>
    <dgm:pt modelId="{810C6E4B-D3EF-445D-A909-7F1807A38FBF}" type="parTrans" cxnId="{0A462900-8B6A-4CF3-9799-6D9B27C8E670}">
      <dgm:prSet/>
      <dgm:spPr/>
      <dgm:t>
        <a:bodyPr/>
        <a:lstStyle/>
        <a:p>
          <a:endParaRPr lang="cs-CZ"/>
        </a:p>
      </dgm:t>
    </dgm:pt>
    <dgm:pt modelId="{9CB24558-D0BB-48B9-956A-5411699BE595}" type="sibTrans" cxnId="{0A462900-8B6A-4CF3-9799-6D9B27C8E670}">
      <dgm:prSet/>
      <dgm:spPr/>
      <dgm:t>
        <a:bodyPr/>
        <a:lstStyle/>
        <a:p>
          <a:endParaRPr lang="cs-CZ"/>
        </a:p>
      </dgm:t>
    </dgm:pt>
    <dgm:pt modelId="{8EB3A318-337F-4769-A07C-2F0F69C4EA2C}">
      <dgm:prSet/>
      <dgm:spPr/>
      <dgm:t>
        <a:bodyPr/>
        <a:lstStyle/>
        <a:p>
          <a:pPr rtl="0"/>
          <a:r>
            <a:rPr lang="cs-CZ" b="0" dirty="0" smtClean="0">
              <a:latin typeface="+mj-lt"/>
              <a:cs typeface="Aharoni" panose="02010803020104030203" pitchFamily="2" charset="-79"/>
            </a:rPr>
            <a:t>b) řízení produktu</a:t>
          </a:r>
          <a:br>
            <a:rPr lang="cs-CZ" b="0" dirty="0" smtClean="0">
              <a:latin typeface="+mj-lt"/>
              <a:cs typeface="Aharoni" panose="02010803020104030203" pitchFamily="2" charset="-79"/>
            </a:rPr>
          </a:br>
          <a:r>
            <a:rPr lang="cs-CZ" b="0" dirty="0" smtClean="0">
              <a:latin typeface="+mj-lt"/>
              <a:cs typeface="Aharoni" panose="02010803020104030203" pitchFamily="2" charset="-79"/>
            </a:rPr>
            <a:t>Marketing je odpovědný za předpověď a řízení výrobku </a:t>
          </a:r>
          <a:r>
            <a:rPr lang="cs-CZ" b="0" dirty="0" smtClean="0">
              <a:latin typeface="+mj-lt"/>
              <a:cs typeface="Aharoni" panose="02010803020104030203" pitchFamily="2" charset="-79"/>
            </a:rPr>
            <a:t/>
          </a:r>
          <a:br>
            <a:rPr lang="cs-CZ" b="0" dirty="0" smtClean="0">
              <a:latin typeface="+mj-lt"/>
              <a:cs typeface="Aharoni" panose="02010803020104030203" pitchFamily="2" charset="-79"/>
            </a:rPr>
          </a:br>
          <a:r>
            <a:rPr lang="cs-CZ" b="0" dirty="0" smtClean="0">
              <a:latin typeface="+mj-lt"/>
              <a:cs typeface="Aharoni" panose="02010803020104030203" pitchFamily="2" charset="-79"/>
            </a:rPr>
            <a:t>a </a:t>
          </a:r>
          <a:r>
            <a:rPr lang="cs-CZ" b="0" dirty="0" smtClean="0">
              <a:latin typeface="+mj-lt"/>
              <a:cs typeface="Aharoni" panose="02010803020104030203" pitchFamily="2" charset="-79"/>
            </a:rPr>
            <a:t>jeho distribuci. </a:t>
          </a:r>
          <a:endParaRPr lang="cs-CZ" b="0" dirty="0">
            <a:latin typeface="+mj-lt"/>
            <a:cs typeface="Aharoni" panose="02010803020104030203" pitchFamily="2" charset="-79"/>
          </a:endParaRPr>
        </a:p>
      </dgm:t>
    </dgm:pt>
    <dgm:pt modelId="{0310CDA0-4935-4B77-B350-8CA0925AA06F}" type="parTrans" cxnId="{F9577529-1FEA-4B45-A915-FA7EF9104C47}">
      <dgm:prSet/>
      <dgm:spPr/>
      <dgm:t>
        <a:bodyPr/>
        <a:lstStyle/>
        <a:p>
          <a:endParaRPr lang="cs-CZ"/>
        </a:p>
      </dgm:t>
    </dgm:pt>
    <dgm:pt modelId="{9C967E8E-F489-440C-84ED-0C48CFF5256A}" type="sibTrans" cxnId="{F9577529-1FEA-4B45-A915-FA7EF9104C47}">
      <dgm:prSet/>
      <dgm:spPr/>
      <dgm:t>
        <a:bodyPr/>
        <a:lstStyle/>
        <a:p>
          <a:endParaRPr lang="cs-CZ"/>
        </a:p>
      </dgm:t>
    </dgm:pt>
    <dgm:pt modelId="{4B3E5E3A-1F77-4356-A8A2-5318BA2229EA}">
      <dgm:prSet/>
      <dgm:spPr/>
      <dgm:t>
        <a:bodyPr/>
        <a:lstStyle/>
        <a:p>
          <a:pPr rtl="0"/>
          <a:r>
            <a:rPr lang="cs-CZ" b="0" smtClean="0">
              <a:latin typeface="+mj-lt"/>
              <a:cs typeface="Aharoni" panose="02010803020104030203" pitchFamily="2" charset="-79"/>
            </a:rPr>
            <a:t>c) řízení distribučních kanálů</a:t>
          </a:r>
          <a:br>
            <a:rPr lang="cs-CZ" b="0" smtClean="0">
              <a:latin typeface="+mj-lt"/>
              <a:cs typeface="Aharoni" panose="02010803020104030203" pitchFamily="2" charset="-79"/>
            </a:rPr>
          </a:br>
          <a:r>
            <a:rPr lang="cs-CZ" b="0" smtClean="0">
              <a:latin typeface="+mj-lt"/>
              <a:cs typeface="Aharoni" panose="02010803020104030203" pitchFamily="2" charset="-79"/>
            </a:rPr>
            <a:t>Ne vždy je možné dodávat přímo zákazníkovi. Proto se musí použít distributor, aby zboží skladoval a prodal.</a:t>
          </a:r>
          <a:endParaRPr lang="cs-CZ" b="0" dirty="0">
            <a:latin typeface="+mj-lt"/>
            <a:cs typeface="Aharoni" panose="02010803020104030203" pitchFamily="2" charset="-79"/>
          </a:endParaRPr>
        </a:p>
      </dgm:t>
    </dgm:pt>
    <dgm:pt modelId="{2398FEC7-A700-43B3-8BCD-BB2B86B04DEA}" type="parTrans" cxnId="{C8B43501-E01B-48AF-90D0-ADB85FAF2C97}">
      <dgm:prSet/>
      <dgm:spPr/>
      <dgm:t>
        <a:bodyPr/>
        <a:lstStyle/>
        <a:p>
          <a:endParaRPr lang="cs-CZ"/>
        </a:p>
      </dgm:t>
    </dgm:pt>
    <dgm:pt modelId="{A37B32DD-D822-4A52-B0E6-93862686DE5B}" type="sibTrans" cxnId="{C8B43501-E01B-48AF-90D0-ADB85FAF2C97}">
      <dgm:prSet/>
      <dgm:spPr/>
      <dgm:t>
        <a:bodyPr/>
        <a:lstStyle/>
        <a:p>
          <a:endParaRPr lang="cs-CZ"/>
        </a:p>
      </dgm:t>
    </dgm:pt>
    <dgm:pt modelId="{A9F006E4-6C20-4D25-A4E0-A5E7E5EDD32A}">
      <dgm:prSet/>
      <dgm:spPr/>
      <dgm:t>
        <a:bodyPr/>
        <a:lstStyle/>
        <a:p>
          <a:pPr rtl="0"/>
          <a:r>
            <a:rPr lang="cs-CZ" b="0" smtClean="0">
              <a:latin typeface="+mj-lt"/>
              <a:cs typeface="Aharoni" panose="02010803020104030203" pitchFamily="2" charset="-79"/>
            </a:rPr>
            <a:t>d) reklama a propagace výrobků a služeb</a:t>
          </a:r>
          <a:br>
            <a:rPr lang="cs-CZ" b="0" smtClean="0">
              <a:latin typeface="+mj-lt"/>
              <a:cs typeface="Aharoni" panose="02010803020104030203" pitchFamily="2" charset="-79"/>
            </a:rPr>
          </a:br>
          <a:r>
            <a:rPr lang="cs-CZ" b="0" smtClean="0">
              <a:latin typeface="+mj-lt"/>
              <a:cs typeface="Aharoni" panose="02010803020104030203" pitchFamily="2" charset="-79"/>
            </a:rPr>
            <a:t>Marketing je zodpovědný za komunikaci se zákazníkem, musí ho informovat o existenci a výhodách výrobku.</a:t>
          </a:r>
          <a:endParaRPr lang="cs-CZ" b="0" dirty="0">
            <a:latin typeface="+mj-lt"/>
            <a:cs typeface="Aharoni" panose="02010803020104030203" pitchFamily="2" charset="-79"/>
          </a:endParaRPr>
        </a:p>
      </dgm:t>
    </dgm:pt>
    <dgm:pt modelId="{D3D3D4F2-56C0-43B2-A4DA-E8423DF3404D}" type="parTrans" cxnId="{C1AC42EF-514A-4DB1-8C79-87556004D521}">
      <dgm:prSet/>
      <dgm:spPr/>
      <dgm:t>
        <a:bodyPr/>
        <a:lstStyle/>
        <a:p>
          <a:endParaRPr lang="cs-CZ"/>
        </a:p>
      </dgm:t>
    </dgm:pt>
    <dgm:pt modelId="{0E348CB6-7B60-4E47-8AF9-881BF6F56819}" type="sibTrans" cxnId="{C1AC42EF-514A-4DB1-8C79-87556004D521}">
      <dgm:prSet/>
      <dgm:spPr/>
      <dgm:t>
        <a:bodyPr/>
        <a:lstStyle/>
        <a:p>
          <a:endParaRPr lang="cs-CZ"/>
        </a:p>
      </dgm:t>
    </dgm:pt>
    <dgm:pt modelId="{73009B0C-D18A-47E7-B488-273D1E32E43D}">
      <dgm:prSet/>
      <dgm:spPr/>
      <dgm:t>
        <a:bodyPr/>
        <a:lstStyle/>
        <a:p>
          <a:pPr rtl="0"/>
          <a:r>
            <a:rPr lang="cs-CZ" b="0" smtClean="0">
              <a:latin typeface="+mj-lt"/>
              <a:cs typeface="Aharoni" panose="02010803020104030203" pitchFamily="2" charset="-79"/>
            </a:rPr>
            <a:t>e) navržení ceny a termínu dodání zboží</a:t>
          </a:r>
          <a:br>
            <a:rPr lang="cs-CZ" b="0" smtClean="0">
              <a:latin typeface="+mj-lt"/>
              <a:cs typeface="Aharoni" panose="02010803020104030203" pitchFamily="2" charset="-79"/>
            </a:rPr>
          </a:br>
          <a:r>
            <a:rPr lang="cs-CZ" b="0" smtClean="0">
              <a:latin typeface="+mj-lt"/>
              <a:cs typeface="Aharoni" panose="02010803020104030203" pitchFamily="2" charset="-79"/>
            </a:rPr>
            <a:t>Tato aktivita marketingu je spojená s navržením prodejní ceny, termínu dodání a platebními podmínkami. </a:t>
          </a:r>
          <a:endParaRPr lang="cs-CZ" b="0">
            <a:latin typeface="+mj-lt"/>
            <a:cs typeface="Aharoni" panose="02010803020104030203" pitchFamily="2" charset="-79"/>
          </a:endParaRPr>
        </a:p>
      </dgm:t>
    </dgm:pt>
    <dgm:pt modelId="{F491C03F-8DFE-44E2-B159-868EB29C9999}" type="parTrans" cxnId="{2D550315-7E3A-4764-A535-B09BE1078622}">
      <dgm:prSet/>
      <dgm:spPr/>
      <dgm:t>
        <a:bodyPr/>
        <a:lstStyle/>
        <a:p>
          <a:endParaRPr lang="cs-CZ"/>
        </a:p>
      </dgm:t>
    </dgm:pt>
    <dgm:pt modelId="{48F8D69C-8DF8-40D7-A367-B22B8339984B}" type="sibTrans" cxnId="{2D550315-7E3A-4764-A535-B09BE1078622}">
      <dgm:prSet/>
      <dgm:spPr/>
      <dgm:t>
        <a:bodyPr/>
        <a:lstStyle/>
        <a:p>
          <a:endParaRPr lang="cs-CZ"/>
        </a:p>
      </dgm:t>
    </dgm:pt>
    <dgm:pt modelId="{823DF458-7090-4301-AFC2-46B6495111E1}" type="pres">
      <dgm:prSet presAssocID="{F75691D4-DD9C-4F1E-9C71-E8B681D16DFC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cs-CZ"/>
        </a:p>
      </dgm:t>
    </dgm:pt>
    <dgm:pt modelId="{C6B19D16-A133-4C6F-A12A-A795D01124D2}" type="pres">
      <dgm:prSet presAssocID="{A8522F4E-89DE-43B5-9FEA-8807441B200D}" presName="thickLine" presStyleLbl="alignNode1" presStyleIdx="0" presStyleCnt="5"/>
      <dgm:spPr/>
      <dgm:t>
        <a:bodyPr/>
        <a:lstStyle/>
        <a:p>
          <a:endParaRPr lang="cs-CZ"/>
        </a:p>
      </dgm:t>
    </dgm:pt>
    <dgm:pt modelId="{83CFD5E7-F15F-4555-8480-B44E2E768A81}" type="pres">
      <dgm:prSet presAssocID="{A8522F4E-89DE-43B5-9FEA-8807441B200D}" presName="horz1" presStyleCnt="0"/>
      <dgm:spPr/>
      <dgm:t>
        <a:bodyPr/>
        <a:lstStyle/>
        <a:p>
          <a:endParaRPr lang="cs-CZ"/>
        </a:p>
      </dgm:t>
    </dgm:pt>
    <dgm:pt modelId="{0D1A9C6C-C0DC-4A00-A664-CE9C54EDCC96}" type="pres">
      <dgm:prSet presAssocID="{A8522F4E-89DE-43B5-9FEA-8807441B200D}" presName="tx1" presStyleLbl="revTx" presStyleIdx="0" presStyleCnt="5"/>
      <dgm:spPr/>
      <dgm:t>
        <a:bodyPr/>
        <a:lstStyle/>
        <a:p>
          <a:endParaRPr lang="cs-CZ"/>
        </a:p>
      </dgm:t>
    </dgm:pt>
    <dgm:pt modelId="{59B600E7-73BF-4057-A764-BD35606C5748}" type="pres">
      <dgm:prSet presAssocID="{A8522F4E-89DE-43B5-9FEA-8807441B200D}" presName="vert1" presStyleCnt="0"/>
      <dgm:spPr/>
      <dgm:t>
        <a:bodyPr/>
        <a:lstStyle/>
        <a:p>
          <a:endParaRPr lang="cs-CZ"/>
        </a:p>
      </dgm:t>
    </dgm:pt>
    <dgm:pt modelId="{598AFA05-910B-4740-B1A4-0BB34C586288}" type="pres">
      <dgm:prSet presAssocID="{8EB3A318-337F-4769-A07C-2F0F69C4EA2C}" presName="thickLine" presStyleLbl="alignNode1" presStyleIdx="1" presStyleCnt="5"/>
      <dgm:spPr/>
      <dgm:t>
        <a:bodyPr/>
        <a:lstStyle/>
        <a:p>
          <a:endParaRPr lang="cs-CZ"/>
        </a:p>
      </dgm:t>
    </dgm:pt>
    <dgm:pt modelId="{08A488B7-7595-4CDA-8652-9D2D572E75B6}" type="pres">
      <dgm:prSet presAssocID="{8EB3A318-337F-4769-A07C-2F0F69C4EA2C}" presName="horz1" presStyleCnt="0"/>
      <dgm:spPr/>
      <dgm:t>
        <a:bodyPr/>
        <a:lstStyle/>
        <a:p>
          <a:endParaRPr lang="cs-CZ"/>
        </a:p>
      </dgm:t>
    </dgm:pt>
    <dgm:pt modelId="{CD1DBBAB-16FE-465B-A2FE-1DF5BDDAB42E}" type="pres">
      <dgm:prSet presAssocID="{8EB3A318-337F-4769-A07C-2F0F69C4EA2C}" presName="tx1" presStyleLbl="revTx" presStyleIdx="1" presStyleCnt="5"/>
      <dgm:spPr/>
      <dgm:t>
        <a:bodyPr/>
        <a:lstStyle/>
        <a:p>
          <a:endParaRPr lang="cs-CZ"/>
        </a:p>
      </dgm:t>
    </dgm:pt>
    <dgm:pt modelId="{25BFFB21-8472-40BF-B9CB-5924D7656089}" type="pres">
      <dgm:prSet presAssocID="{8EB3A318-337F-4769-A07C-2F0F69C4EA2C}" presName="vert1" presStyleCnt="0"/>
      <dgm:spPr/>
      <dgm:t>
        <a:bodyPr/>
        <a:lstStyle/>
        <a:p>
          <a:endParaRPr lang="cs-CZ"/>
        </a:p>
      </dgm:t>
    </dgm:pt>
    <dgm:pt modelId="{B428FEBF-C3F9-4EEF-82E4-0148DE150FF1}" type="pres">
      <dgm:prSet presAssocID="{4B3E5E3A-1F77-4356-A8A2-5318BA2229EA}" presName="thickLine" presStyleLbl="alignNode1" presStyleIdx="2" presStyleCnt="5"/>
      <dgm:spPr/>
      <dgm:t>
        <a:bodyPr/>
        <a:lstStyle/>
        <a:p>
          <a:endParaRPr lang="cs-CZ"/>
        </a:p>
      </dgm:t>
    </dgm:pt>
    <dgm:pt modelId="{0DAB2758-9D4C-44EC-8B40-1EB0AA4AB68C}" type="pres">
      <dgm:prSet presAssocID="{4B3E5E3A-1F77-4356-A8A2-5318BA2229EA}" presName="horz1" presStyleCnt="0"/>
      <dgm:spPr/>
      <dgm:t>
        <a:bodyPr/>
        <a:lstStyle/>
        <a:p>
          <a:endParaRPr lang="cs-CZ"/>
        </a:p>
      </dgm:t>
    </dgm:pt>
    <dgm:pt modelId="{BEC04380-5E21-4B6C-BFB1-FB9879C26FCA}" type="pres">
      <dgm:prSet presAssocID="{4B3E5E3A-1F77-4356-A8A2-5318BA2229EA}" presName="tx1" presStyleLbl="revTx" presStyleIdx="2" presStyleCnt="5"/>
      <dgm:spPr/>
      <dgm:t>
        <a:bodyPr/>
        <a:lstStyle/>
        <a:p>
          <a:endParaRPr lang="cs-CZ"/>
        </a:p>
      </dgm:t>
    </dgm:pt>
    <dgm:pt modelId="{863C56CE-FB09-4F5B-ACCD-AB949BC436A1}" type="pres">
      <dgm:prSet presAssocID="{4B3E5E3A-1F77-4356-A8A2-5318BA2229EA}" presName="vert1" presStyleCnt="0"/>
      <dgm:spPr/>
      <dgm:t>
        <a:bodyPr/>
        <a:lstStyle/>
        <a:p>
          <a:endParaRPr lang="cs-CZ"/>
        </a:p>
      </dgm:t>
    </dgm:pt>
    <dgm:pt modelId="{0D7C3535-3D0D-4E21-A1E7-154059E5DD9D}" type="pres">
      <dgm:prSet presAssocID="{A9F006E4-6C20-4D25-A4E0-A5E7E5EDD32A}" presName="thickLine" presStyleLbl="alignNode1" presStyleIdx="3" presStyleCnt="5"/>
      <dgm:spPr/>
      <dgm:t>
        <a:bodyPr/>
        <a:lstStyle/>
        <a:p>
          <a:endParaRPr lang="cs-CZ"/>
        </a:p>
      </dgm:t>
    </dgm:pt>
    <dgm:pt modelId="{EDAC44EA-F00F-4C33-B85F-D9F289299DAA}" type="pres">
      <dgm:prSet presAssocID="{A9F006E4-6C20-4D25-A4E0-A5E7E5EDD32A}" presName="horz1" presStyleCnt="0"/>
      <dgm:spPr/>
      <dgm:t>
        <a:bodyPr/>
        <a:lstStyle/>
        <a:p>
          <a:endParaRPr lang="cs-CZ"/>
        </a:p>
      </dgm:t>
    </dgm:pt>
    <dgm:pt modelId="{F2F97EC7-AFCC-4B6E-BE44-878EFE94B908}" type="pres">
      <dgm:prSet presAssocID="{A9F006E4-6C20-4D25-A4E0-A5E7E5EDD32A}" presName="tx1" presStyleLbl="revTx" presStyleIdx="3" presStyleCnt="5"/>
      <dgm:spPr/>
      <dgm:t>
        <a:bodyPr/>
        <a:lstStyle/>
        <a:p>
          <a:endParaRPr lang="cs-CZ"/>
        </a:p>
      </dgm:t>
    </dgm:pt>
    <dgm:pt modelId="{B487A389-AC01-4FA1-8C0C-93B803D756B7}" type="pres">
      <dgm:prSet presAssocID="{A9F006E4-6C20-4D25-A4E0-A5E7E5EDD32A}" presName="vert1" presStyleCnt="0"/>
      <dgm:spPr/>
      <dgm:t>
        <a:bodyPr/>
        <a:lstStyle/>
        <a:p>
          <a:endParaRPr lang="cs-CZ"/>
        </a:p>
      </dgm:t>
    </dgm:pt>
    <dgm:pt modelId="{2B2AADA1-960E-4E92-B926-18F49F384DA5}" type="pres">
      <dgm:prSet presAssocID="{73009B0C-D18A-47E7-B488-273D1E32E43D}" presName="thickLine" presStyleLbl="alignNode1" presStyleIdx="4" presStyleCnt="5"/>
      <dgm:spPr/>
      <dgm:t>
        <a:bodyPr/>
        <a:lstStyle/>
        <a:p>
          <a:endParaRPr lang="cs-CZ"/>
        </a:p>
      </dgm:t>
    </dgm:pt>
    <dgm:pt modelId="{A7E4687B-3687-4F10-9025-5FE8B14648ED}" type="pres">
      <dgm:prSet presAssocID="{73009B0C-D18A-47E7-B488-273D1E32E43D}" presName="horz1" presStyleCnt="0"/>
      <dgm:spPr/>
      <dgm:t>
        <a:bodyPr/>
        <a:lstStyle/>
        <a:p>
          <a:endParaRPr lang="cs-CZ"/>
        </a:p>
      </dgm:t>
    </dgm:pt>
    <dgm:pt modelId="{9F6DEB1E-C4BD-47DF-8AC4-838F26D33667}" type="pres">
      <dgm:prSet presAssocID="{73009B0C-D18A-47E7-B488-273D1E32E43D}" presName="tx1" presStyleLbl="revTx" presStyleIdx="4" presStyleCnt="5"/>
      <dgm:spPr/>
      <dgm:t>
        <a:bodyPr/>
        <a:lstStyle/>
        <a:p>
          <a:endParaRPr lang="cs-CZ"/>
        </a:p>
      </dgm:t>
    </dgm:pt>
    <dgm:pt modelId="{3561DDD7-5648-460F-A826-AAD4D48CE768}" type="pres">
      <dgm:prSet presAssocID="{73009B0C-D18A-47E7-B488-273D1E32E43D}" presName="vert1" presStyleCnt="0"/>
      <dgm:spPr/>
      <dgm:t>
        <a:bodyPr/>
        <a:lstStyle/>
        <a:p>
          <a:endParaRPr lang="cs-CZ"/>
        </a:p>
      </dgm:t>
    </dgm:pt>
  </dgm:ptLst>
  <dgm:cxnLst>
    <dgm:cxn modelId="{A4112CAE-7E4D-4400-AC48-3A81734542B9}" type="presOf" srcId="{4B3E5E3A-1F77-4356-A8A2-5318BA2229EA}" destId="{BEC04380-5E21-4B6C-BFB1-FB9879C26FCA}" srcOrd="0" destOrd="0" presId="urn:microsoft.com/office/officeart/2008/layout/LinedList"/>
    <dgm:cxn modelId="{95890F5D-F82D-4140-9F36-569B65D43825}" type="presOf" srcId="{8EB3A318-337F-4769-A07C-2F0F69C4EA2C}" destId="{CD1DBBAB-16FE-465B-A2FE-1DF5BDDAB42E}" srcOrd="0" destOrd="0" presId="urn:microsoft.com/office/officeart/2008/layout/LinedList"/>
    <dgm:cxn modelId="{C8B43501-E01B-48AF-90D0-ADB85FAF2C97}" srcId="{F75691D4-DD9C-4F1E-9C71-E8B681D16DFC}" destId="{4B3E5E3A-1F77-4356-A8A2-5318BA2229EA}" srcOrd="2" destOrd="0" parTransId="{2398FEC7-A700-43B3-8BCD-BB2B86B04DEA}" sibTransId="{A37B32DD-D822-4A52-B0E6-93862686DE5B}"/>
    <dgm:cxn modelId="{BCD6544E-A2A4-44F5-B1D4-1DED6B56F33E}" type="presOf" srcId="{73009B0C-D18A-47E7-B488-273D1E32E43D}" destId="{9F6DEB1E-C4BD-47DF-8AC4-838F26D33667}" srcOrd="0" destOrd="0" presId="urn:microsoft.com/office/officeart/2008/layout/LinedList"/>
    <dgm:cxn modelId="{0A462900-8B6A-4CF3-9799-6D9B27C8E670}" srcId="{F75691D4-DD9C-4F1E-9C71-E8B681D16DFC}" destId="{A8522F4E-89DE-43B5-9FEA-8807441B200D}" srcOrd="0" destOrd="0" parTransId="{810C6E4B-D3EF-445D-A909-7F1807A38FBF}" sibTransId="{9CB24558-D0BB-48B9-956A-5411699BE595}"/>
    <dgm:cxn modelId="{F9FE5EDF-95EC-40D3-B39E-5C1418D7D576}" type="presOf" srcId="{A9F006E4-6C20-4D25-A4E0-A5E7E5EDD32A}" destId="{F2F97EC7-AFCC-4B6E-BE44-878EFE94B908}" srcOrd="0" destOrd="0" presId="urn:microsoft.com/office/officeart/2008/layout/LinedList"/>
    <dgm:cxn modelId="{C1AC42EF-514A-4DB1-8C79-87556004D521}" srcId="{F75691D4-DD9C-4F1E-9C71-E8B681D16DFC}" destId="{A9F006E4-6C20-4D25-A4E0-A5E7E5EDD32A}" srcOrd="3" destOrd="0" parTransId="{D3D3D4F2-56C0-43B2-A4DA-E8423DF3404D}" sibTransId="{0E348CB6-7B60-4E47-8AF9-881BF6F56819}"/>
    <dgm:cxn modelId="{430EC1BE-CB2C-4CDE-8C6D-01338E73488A}" type="presOf" srcId="{A8522F4E-89DE-43B5-9FEA-8807441B200D}" destId="{0D1A9C6C-C0DC-4A00-A664-CE9C54EDCC96}" srcOrd="0" destOrd="0" presId="urn:microsoft.com/office/officeart/2008/layout/LinedList"/>
    <dgm:cxn modelId="{1DA895A6-9EFE-4E25-BC0A-59DF4087E28F}" type="presOf" srcId="{F75691D4-DD9C-4F1E-9C71-E8B681D16DFC}" destId="{823DF458-7090-4301-AFC2-46B6495111E1}" srcOrd="0" destOrd="0" presId="urn:microsoft.com/office/officeart/2008/layout/LinedList"/>
    <dgm:cxn modelId="{2D550315-7E3A-4764-A535-B09BE1078622}" srcId="{F75691D4-DD9C-4F1E-9C71-E8B681D16DFC}" destId="{73009B0C-D18A-47E7-B488-273D1E32E43D}" srcOrd="4" destOrd="0" parTransId="{F491C03F-8DFE-44E2-B159-868EB29C9999}" sibTransId="{48F8D69C-8DF8-40D7-A367-B22B8339984B}"/>
    <dgm:cxn modelId="{F9577529-1FEA-4B45-A915-FA7EF9104C47}" srcId="{F75691D4-DD9C-4F1E-9C71-E8B681D16DFC}" destId="{8EB3A318-337F-4769-A07C-2F0F69C4EA2C}" srcOrd="1" destOrd="0" parTransId="{0310CDA0-4935-4B77-B350-8CA0925AA06F}" sibTransId="{9C967E8E-F489-440C-84ED-0C48CFF5256A}"/>
    <dgm:cxn modelId="{3CC19EBB-C365-4CF6-B255-395B9DF24F69}" type="presParOf" srcId="{823DF458-7090-4301-AFC2-46B6495111E1}" destId="{C6B19D16-A133-4C6F-A12A-A795D01124D2}" srcOrd="0" destOrd="0" presId="urn:microsoft.com/office/officeart/2008/layout/LinedList"/>
    <dgm:cxn modelId="{ED9FE0E5-7AD2-411D-9C7A-579356B81D30}" type="presParOf" srcId="{823DF458-7090-4301-AFC2-46B6495111E1}" destId="{83CFD5E7-F15F-4555-8480-B44E2E768A81}" srcOrd="1" destOrd="0" presId="urn:microsoft.com/office/officeart/2008/layout/LinedList"/>
    <dgm:cxn modelId="{FA0F3846-3DBB-43D2-BDFA-BAC057279CC4}" type="presParOf" srcId="{83CFD5E7-F15F-4555-8480-B44E2E768A81}" destId="{0D1A9C6C-C0DC-4A00-A664-CE9C54EDCC96}" srcOrd="0" destOrd="0" presId="urn:microsoft.com/office/officeart/2008/layout/LinedList"/>
    <dgm:cxn modelId="{D374AB4B-DECF-4A7D-8842-853B14D01616}" type="presParOf" srcId="{83CFD5E7-F15F-4555-8480-B44E2E768A81}" destId="{59B600E7-73BF-4057-A764-BD35606C5748}" srcOrd="1" destOrd="0" presId="urn:microsoft.com/office/officeart/2008/layout/LinedList"/>
    <dgm:cxn modelId="{EEA925F7-10D5-4D63-8F7D-9C0F8CBC04D1}" type="presParOf" srcId="{823DF458-7090-4301-AFC2-46B6495111E1}" destId="{598AFA05-910B-4740-B1A4-0BB34C586288}" srcOrd="2" destOrd="0" presId="urn:microsoft.com/office/officeart/2008/layout/LinedList"/>
    <dgm:cxn modelId="{9187EEBF-822C-4BF1-94F6-C42452E482A1}" type="presParOf" srcId="{823DF458-7090-4301-AFC2-46B6495111E1}" destId="{08A488B7-7595-4CDA-8652-9D2D572E75B6}" srcOrd="3" destOrd="0" presId="urn:microsoft.com/office/officeart/2008/layout/LinedList"/>
    <dgm:cxn modelId="{AB2C84BE-7631-496D-B575-C119E4AB5562}" type="presParOf" srcId="{08A488B7-7595-4CDA-8652-9D2D572E75B6}" destId="{CD1DBBAB-16FE-465B-A2FE-1DF5BDDAB42E}" srcOrd="0" destOrd="0" presId="urn:microsoft.com/office/officeart/2008/layout/LinedList"/>
    <dgm:cxn modelId="{A33844CD-74A6-4665-97CE-4B3B6399AD29}" type="presParOf" srcId="{08A488B7-7595-4CDA-8652-9D2D572E75B6}" destId="{25BFFB21-8472-40BF-B9CB-5924D7656089}" srcOrd="1" destOrd="0" presId="urn:microsoft.com/office/officeart/2008/layout/LinedList"/>
    <dgm:cxn modelId="{DF6D8E75-F4E1-4339-9517-E22DA7155D0F}" type="presParOf" srcId="{823DF458-7090-4301-AFC2-46B6495111E1}" destId="{B428FEBF-C3F9-4EEF-82E4-0148DE150FF1}" srcOrd="4" destOrd="0" presId="urn:microsoft.com/office/officeart/2008/layout/LinedList"/>
    <dgm:cxn modelId="{51298583-ED40-49B8-882A-E4423DCF8E17}" type="presParOf" srcId="{823DF458-7090-4301-AFC2-46B6495111E1}" destId="{0DAB2758-9D4C-44EC-8B40-1EB0AA4AB68C}" srcOrd="5" destOrd="0" presId="urn:microsoft.com/office/officeart/2008/layout/LinedList"/>
    <dgm:cxn modelId="{48E6F768-B673-4CB6-9A71-F1BF16278176}" type="presParOf" srcId="{0DAB2758-9D4C-44EC-8B40-1EB0AA4AB68C}" destId="{BEC04380-5E21-4B6C-BFB1-FB9879C26FCA}" srcOrd="0" destOrd="0" presId="urn:microsoft.com/office/officeart/2008/layout/LinedList"/>
    <dgm:cxn modelId="{6868211B-4CDF-43AD-AE61-8E7159E527CB}" type="presParOf" srcId="{0DAB2758-9D4C-44EC-8B40-1EB0AA4AB68C}" destId="{863C56CE-FB09-4F5B-ACCD-AB949BC436A1}" srcOrd="1" destOrd="0" presId="urn:microsoft.com/office/officeart/2008/layout/LinedList"/>
    <dgm:cxn modelId="{14BF420D-54D5-4FFA-8704-991D1D0DFFCB}" type="presParOf" srcId="{823DF458-7090-4301-AFC2-46B6495111E1}" destId="{0D7C3535-3D0D-4E21-A1E7-154059E5DD9D}" srcOrd="6" destOrd="0" presId="urn:microsoft.com/office/officeart/2008/layout/LinedList"/>
    <dgm:cxn modelId="{CFE8469E-BD66-451B-AF3D-09D03F46E3A7}" type="presParOf" srcId="{823DF458-7090-4301-AFC2-46B6495111E1}" destId="{EDAC44EA-F00F-4C33-B85F-D9F289299DAA}" srcOrd="7" destOrd="0" presId="urn:microsoft.com/office/officeart/2008/layout/LinedList"/>
    <dgm:cxn modelId="{EEF82AC3-A017-47AB-84FE-BDBF95DE3F13}" type="presParOf" srcId="{EDAC44EA-F00F-4C33-B85F-D9F289299DAA}" destId="{F2F97EC7-AFCC-4B6E-BE44-878EFE94B908}" srcOrd="0" destOrd="0" presId="urn:microsoft.com/office/officeart/2008/layout/LinedList"/>
    <dgm:cxn modelId="{D23348D5-3278-4F08-8925-0F90056F5FF3}" type="presParOf" srcId="{EDAC44EA-F00F-4C33-B85F-D9F289299DAA}" destId="{B487A389-AC01-4FA1-8C0C-93B803D756B7}" srcOrd="1" destOrd="0" presId="urn:microsoft.com/office/officeart/2008/layout/LinedList"/>
    <dgm:cxn modelId="{AA3B8C3E-D54C-4950-B07E-6170F4D925F2}" type="presParOf" srcId="{823DF458-7090-4301-AFC2-46B6495111E1}" destId="{2B2AADA1-960E-4E92-B926-18F49F384DA5}" srcOrd="8" destOrd="0" presId="urn:microsoft.com/office/officeart/2008/layout/LinedList"/>
    <dgm:cxn modelId="{42B726DE-680C-4212-85CB-8AB5CCB31604}" type="presParOf" srcId="{823DF458-7090-4301-AFC2-46B6495111E1}" destId="{A7E4687B-3687-4F10-9025-5FE8B14648ED}" srcOrd="9" destOrd="0" presId="urn:microsoft.com/office/officeart/2008/layout/LinedList"/>
    <dgm:cxn modelId="{6D357F54-09B3-47EE-A2A0-653CDF2A4D0E}" type="presParOf" srcId="{A7E4687B-3687-4F10-9025-5FE8B14648ED}" destId="{9F6DEB1E-C4BD-47DF-8AC4-838F26D33667}" srcOrd="0" destOrd="0" presId="urn:microsoft.com/office/officeart/2008/layout/LinedList"/>
    <dgm:cxn modelId="{878FA829-3C3B-4E56-A197-2DEBCD530ED7}" type="presParOf" srcId="{A7E4687B-3687-4F10-9025-5FE8B14648ED}" destId="{3561DDD7-5648-460F-A826-AAD4D48CE76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C74B10D-FB57-4D85-B408-0A73F6A7D407}" type="doc">
      <dgm:prSet loTypeId="urn:microsoft.com/office/officeart/2005/8/layout/vList2" loCatId="list" qsTypeId="urn:microsoft.com/office/officeart/2005/8/quickstyle/3d5" qsCatId="3D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8C16FF49-6D98-4FAD-A27B-173F0AB6CAB6}">
      <dgm:prSet/>
      <dgm:spPr/>
      <dgm:t>
        <a:bodyPr/>
        <a:lstStyle/>
        <a:p>
          <a:pPr rtl="0"/>
          <a:r>
            <a:rPr lang="cs-CZ" smtClean="0"/>
            <a:t>Jaká je funkce marketingu ?</a:t>
          </a:r>
          <a:endParaRPr lang="cs-CZ"/>
        </a:p>
      </dgm:t>
    </dgm:pt>
    <dgm:pt modelId="{803BD333-6453-4CB6-B4DC-326ECEA7AB2B}" type="parTrans" cxnId="{3DF7992F-7588-4230-AE00-E720AE516986}">
      <dgm:prSet/>
      <dgm:spPr/>
      <dgm:t>
        <a:bodyPr/>
        <a:lstStyle/>
        <a:p>
          <a:endParaRPr lang="cs-CZ"/>
        </a:p>
      </dgm:t>
    </dgm:pt>
    <dgm:pt modelId="{E8C56C00-1D2B-4F29-A57D-1FA0FAEEDDB9}" type="sibTrans" cxnId="{3DF7992F-7588-4230-AE00-E720AE516986}">
      <dgm:prSet/>
      <dgm:spPr/>
      <dgm:t>
        <a:bodyPr/>
        <a:lstStyle/>
        <a:p>
          <a:endParaRPr lang="cs-CZ"/>
        </a:p>
      </dgm:t>
    </dgm:pt>
    <dgm:pt modelId="{03E6B68E-A30D-49B4-B21A-CD98829E2B44}" type="pres">
      <dgm:prSet presAssocID="{5C74B10D-FB57-4D85-B408-0A73F6A7D40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AA724AF-DF8B-41DF-B364-833F79E78274}" type="pres">
      <dgm:prSet presAssocID="{8C16FF49-6D98-4FAD-A27B-173F0AB6CAB6}" presName="parentText" presStyleLbl="node1" presStyleIdx="0" presStyleCnt="1" custLinFactNeighborX="-749" custLinFactNeighborY="-363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70156039-1A09-45CD-8A96-170B5D908AE4}" type="presOf" srcId="{5C74B10D-FB57-4D85-B408-0A73F6A7D407}" destId="{03E6B68E-A30D-49B4-B21A-CD98829E2B44}" srcOrd="0" destOrd="0" presId="urn:microsoft.com/office/officeart/2005/8/layout/vList2"/>
    <dgm:cxn modelId="{3DF7992F-7588-4230-AE00-E720AE516986}" srcId="{5C74B10D-FB57-4D85-B408-0A73F6A7D407}" destId="{8C16FF49-6D98-4FAD-A27B-173F0AB6CAB6}" srcOrd="0" destOrd="0" parTransId="{803BD333-6453-4CB6-B4DC-326ECEA7AB2B}" sibTransId="{E8C56C00-1D2B-4F29-A57D-1FA0FAEEDDB9}"/>
    <dgm:cxn modelId="{70510C60-BCBB-4E17-A871-AF224534C565}" type="presOf" srcId="{8C16FF49-6D98-4FAD-A27B-173F0AB6CAB6}" destId="{6AA724AF-DF8B-41DF-B364-833F79E78274}" srcOrd="0" destOrd="0" presId="urn:microsoft.com/office/officeart/2005/8/layout/vList2"/>
    <dgm:cxn modelId="{7D2D11EC-B905-4C00-A8FD-242D13B226FD}" type="presParOf" srcId="{03E6B68E-A30D-49B4-B21A-CD98829E2B44}" destId="{6AA724AF-DF8B-41DF-B364-833F79E7827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A02C331-F68F-4B79-A649-187F76F22AEC}" type="doc">
      <dgm:prSet loTypeId="urn:microsoft.com/office/officeart/2005/8/layout/pyramid3" loCatId="pyramid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D569AABF-3569-4250-8714-372481398599}">
      <dgm:prSet/>
      <dgm:spPr/>
      <dgm:t>
        <a:bodyPr/>
        <a:lstStyle/>
        <a:p>
          <a:pPr rtl="0"/>
          <a:r>
            <a:rPr lang="cs-CZ" dirty="0" smtClean="0"/>
            <a:t>Identifikace potřeb trhu a možností na trhu </a:t>
          </a:r>
          <a:br>
            <a:rPr lang="cs-CZ" dirty="0" smtClean="0"/>
          </a:br>
          <a:r>
            <a:rPr lang="cs-CZ" dirty="0" smtClean="0"/>
            <a:t>Sledování nejnovějších technologických novinek </a:t>
          </a:r>
          <a:br>
            <a:rPr lang="cs-CZ" dirty="0" smtClean="0"/>
          </a:br>
          <a:r>
            <a:rPr lang="cs-CZ" dirty="0" smtClean="0"/>
            <a:t>Starání se o udržování značky, výrobku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služeb </a:t>
          </a:r>
          <a:br>
            <a:rPr lang="cs-CZ" dirty="0" smtClean="0"/>
          </a:br>
          <a:r>
            <a:rPr lang="cs-CZ" dirty="0" smtClean="0"/>
            <a:t>Výběr a udržování prodejních kanálů, jak </a:t>
          </a:r>
          <a:r>
            <a:rPr lang="cs-CZ" dirty="0" smtClean="0"/>
            <a:t>velkoobchodu, </a:t>
          </a:r>
          <a:r>
            <a:rPr lang="cs-CZ" dirty="0" smtClean="0"/>
            <a:t>tak maloobchodu </a:t>
          </a:r>
          <a:br>
            <a:rPr lang="cs-CZ" dirty="0" smtClean="0"/>
          </a:br>
          <a:r>
            <a:rPr lang="cs-CZ" dirty="0" smtClean="0"/>
            <a:t>Propagace a reklama výrobků a služeb </a:t>
          </a:r>
          <a:br>
            <a:rPr lang="cs-CZ" dirty="0" smtClean="0"/>
          </a:br>
          <a:r>
            <a:rPr lang="cs-CZ" dirty="0" smtClean="0"/>
            <a:t>Řízení prodeje výrobků a služeb </a:t>
          </a:r>
          <a:br>
            <a:rPr lang="cs-CZ" dirty="0" smtClean="0"/>
          </a:br>
          <a:r>
            <a:rPr lang="cs-CZ" dirty="0" smtClean="0"/>
            <a:t>Navrhování cen a času dodání zboží a služeb </a:t>
          </a:r>
          <a:br>
            <a:rPr lang="cs-CZ" dirty="0" smtClean="0"/>
          </a:br>
          <a:r>
            <a:rPr lang="cs-CZ" dirty="0" smtClean="0"/>
            <a:t>Plánování marketingových aktivit </a:t>
          </a:r>
          <a:br>
            <a:rPr lang="cs-CZ" dirty="0" smtClean="0"/>
          </a:br>
          <a:endParaRPr lang="cs-CZ" dirty="0"/>
        </a:p>
      </dgm:t>
    </dgm:pt>
    <dgm:pt modelId="{AF518ABE-4C80-437D-90F9-A9250C9CCE8F}" type="parTrans" cxnId="{60776427-E156-4DA0-A55E-CA109E97FB3F}">
      <dgm:prSet/>
      <dgm:spPr/>
      <dgm:t>
        <a:bodyPr/>
        <a:lstStyle/>
        <a:p>
          <a:endParaRPr lang="cs-CZ"/>
        </a:p>
      </dgm:t>
    </dgm:pt>
    <dgm:pt modelId="{682C9637-5968-4E78-90E2-C9B9378C6BBF}" type="sibTrans" cxnId="{60776427-E156-4DA0-A55E-CA109E97FB3F}">
      <dgm:prSet/>
      <dgm:spPr/>
      <dgm:t>
        <a:bodyPr/>
        <a:lstStyle/>
        <a:p>
          <a:endParaRPr lang="cs-CZ"/>
        </a:p>
      </dgm:t>
    </dgm:pt>
    <dgm:pt modelId="{2FB18D4E-6756-49CD-9F91-347C5C91EA8A}" type="pres">
      <dgm:prSet presAssocID="{1A02C331-F68F-4B79-A649-187F76F22AE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2695A886-E307-455E-B851-3DC9F7B62DC9}" type="pres">
      <dgm:prSet presAssocID="{D569AABF-3569-4250-8714-372481398599}" presName="Name8" presStyleCnt="0"/>
      <dgm:spPr/>
    </dgm:pt>
    <dgm:pt modelId="{DCE06DFC-9CA9-4DD2-84C5-A2FC13B425F7}" type="pres">
      <dgm:prSet presAssocID="{D569AABF-3569-4250-8714-372481398599}" presName="level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FEBD63D-21B1-4392-8EEB-07D60051330A}" type="pres">
      <dgm:prSet presAssocID="{D569AABF-3569-4250-8714-37248139859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E02DAAF-7982-43FC-920E-5B13B3BCC994}" type="presOf" srcId="{D569AABF-3569-4250-8714-372481398599}" destId="{DCE06DFC-9CA9-4DD2-84C5-A2FC13B425F7}" srcOrd="0" destOrd="0" presId="urn:microsoft.com/office/officeart/2005/8/layout/pyramid3"/>
    <dgm:cxn modelId="{7F8ED5A6-D700-48F0-8D8A-F62A8D6D0347}" type="presOf" srcId="{1A02C331-F68F-4B79-A649-187F76F22AEC}" destId="{2FB18D4E-6756-49CD-9F91-347C5C91EA8A}" srcOrd="0" destOrd="0" presId="urn:microsoft.com/office/officeart/2005/8/layout/pyramid3"/>
    <dgm:cxn modelId="{60776427-E156-4DA0-A55E-CA109E97FB3F}" srcId="{1A02C331-F68F-4B79-A649-187F76F22AEC}" destId="{D569AABF-3569-4250-8714-372481398599}" srcOrd="0" destOrd="0" parTransId="{AF518ABE-4C80-437D-90F9-A9250C9CCE8F}" sibTransId="{682C9637-5968-4E78-90E2-C9B9378C6BBF}"/>
    <dgm:cxn modelId="{8188FF74-F546-42F4-B81B-2166A229935F}" type="presOf" srcId="{D569AABF-3569-4250-8714-372481398599}" destId="{1FEBD63D-21B1-4392-8EEB-07D60051330A}" srcOrd="1" destOrd="0" presId="urn:microsoft.com/office/officeart/2005/8/layout/pyramid3"/>
    <dgm:cxn modelId="{B0545EF2-2EC7-4465-AC7A-2641B1AC0395}" type="presParOf" srcId="{2FB18D4E-6756-49CD-9F91-347C5C91EA8A}" destId="{2695A886-E307-455E-B851-3DC9F7B62DC9}" srcOrd="0" destOrd="0" presId="urn:microsoft.com/office/officeart/2005/8/layout/pyramid3"/>
    <dgm:cxn modelId="{19AFE94C-82C2-4E13-9CFF-5E4146055BBD}" type="presParOf" srcId="{2695A886-E307-455E-B851-3DC9F7B62DC9}" destId="{DCE06DFC-9CA9-4DD2-84C5-A2FC13B425F7}" srcOrd="0" destOrd="0" presId="urn:microsoft.com/office/officeart/2005/8/layout/pyramid3"/>
    <dgm:cxn modelId="{2B1EAA22-7DA5-4084-8988-48E516245DA9}" type="presParOf" srcId="{2695A886-E307-455E-B851-3DC9F7B62DC9}" destId="{1FEBD63D-21B1-4392-8EEB-07D60051330A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328516-40E0-469E-924D-1DB3B9E30ED8}">
      <dsp:nvSpPr>
        <dsp:cNvPr id="0" name=""/>
        <dsp:cNvSpPr/>
      </dsp:nvSpPr>
      <dsp:spPr>
        <a:xfrm>
          <a:off x="0" y="7852"/>
          <a:ext cx="8229600" cy="1127295"/>
        </a:xfrm>
        <a:prstGeom prst="roundRect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  <a:sp3d extrusionH="28000" prstMaterial="matte"/>
        </a:bodyPr>
        <a:lstStyle/>
        <a:p>
          <a:pPr lvl="0" algn="l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700" kern="1200" smtClean="0"/>
            <a:t>Co skutečně marketing dělá ? </a:t>
          </a:r>
          <a:endParaRPr lang="cs-CZ" sz="4700" kern="1200"/>
        </a:p>
      </dsp:txBody>
      <dsp:txXfrm>
        <a:off x="55030" y="62882"/>
        <a:ext cx="8119540" cy="10172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B19D16-A133-4C6F-A12A-A795D01124D2}">
      <dsp:nvSpPr>
        <dsp:cNvPr id="0" name=""/>
        <dsp:cNvSpPr/>
      </dsp:nvSpPr>
      <dsp:spPr>
        <a:xfrm>
          <a:off x="0" y="624"/>
          <a:ext cx="64008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D1A9C6C-C0DC-4A00-A664-CE9C54EDCC96}">
      <dsp:nvSpPr>
        <dsp:cNvPr id="0" name=""/>
        <dsp:cNvSpPr/>
      </dsp:nvSpPr>
      <dsp:spPr>
        <a:xfrm>
          <a:off x="0" y="624"/>
          <a:ext cx="6400800" cy="1022263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0" kern="1200" smtClean="0">
              <a:latin typeface="+mj-lt"/>
              <a:cs typeface="Aharoni" panose="02010803020104030203" pitchFamily="2" charset="-79"/>
            </a:rPr>
            <a:t>a) vyhledává příležitosti na trhu:</a:t>
          </a:r>
          <a:br>
            <a:rPr lang="cs-CZ" sz="2000" b="0" kern="1200" smtClean="0">
              <a:latin typeface="+mj-lt"/>
              <a:cs typeface="Aharoni" panose="02010803020104030203" pitchFamily="2" charset="-79"/>
            </a:rPr>
          </a:br>
          <a:r>
            <a:rPr lang="cs-CZ" sz="2000" b="0" kern="1200" smtClean="0">
              <a:latin typeface="+mj-lt"/>
              <a:cs typeface="Aharoni" panose="02010803020104030203" pitchFamily="2" charset="-79"/>
            </a:rPr>
            <a:t>Vyhledává potřeby různých typů zákazníků. To se nazývá výzkum trhu.</a:t>
          </a:r>
          <a:endParaRPr lang="cs-CZ" sz="2000" b="0" kern="1200" dirty="0">
            <a:latin typeface="+mj-lt"/>
            <a:cs typeface="Aharoni" panose="02010803020104030203" pitchFamily="2" charset="-79"/>
          </a:endParaRPr>
        </a:p>
      </dsp:txBody>
      <dsp:txXfrm>
        <a:off x="0" y="624"/>
        <a:ext cx="6400800" cy="1022263"/>
      </dsp:txXfrm>
    </dsp:sp>
    <dsp:sp modelId="{598AFA05-910B-4740-B1A4-0BB34C586288}">
      <dsp:nvSpPr>
        <dsp:cNvPr id="0" name=""/>
        <dsp:cNvSpPr/>
      </dsp:nvSpPr>
      <dsp:spPr>
        <a:xfrm>
          <a:off x="0" y="1022888"/>
          <a:ext cx="64008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D1DBBAB-16FE-465B-A2FE-1DF5BDDAB42E}">
      <dsp:nvSpPr>
        <dsp:cNvPr id="0" name=""/>
        <dsp:cNvSpPr/>
      </dsp:nvSpPr>
      <dsp:spPr>
        <a:xfrm>
          <a:off x="0" y="1022888"/>
          <a:ext cx="6400800" cy="1022263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0" kern="1200" dirty="0" smtClean="0">
              <a:latin typeface="+mj-lt"/>
              <a:cs typeface="Aharoni" panose="02010803020104030203" pitchFamily="2" charset="-79"/>
            </a:rPr>
            <a:t>b) řízení produktu</a:t>
          </a:r>
          <a:br>
            <a:rPr lang="cs-CZ" sz="2000" b="0" kern="1200" dirty="0" smtClean="0">
              <a:latin typeface="+mj-lt"/>
              <a:cs typeface="Aharoni" panose="02010803020104030203" pitchFamily="2" charset="-79"/>
            </a:rPr>
          </a:br>
          <a:r>
            <a:rPr lang="cs-CZ" sz="2000" b="0" kern="1200" dirty="0" smtClean="0">
              <a:latin typeface="+mj-lt"/>
              <a:cs typeface="Aharoni" panose="02010803020104030203" pitchFamily="2" charset="-79"/>
            </a:rPr>
            <a:t>Marketing je odpovědný za předpověď a řízení výrobku </a:t>
          </a:r>
          <a:r>
            <a:rPr lang="cs-CZ" sz="2000" b="0" kern="1200" dirty="0" smtClean="0">
              <a:latin typeface="+mj-lt"/>
              <a:cs typeface="Aharoni" panose="02010803020104030203" pitchFamily="2" charset="-79"/>
            </a:rPr>
            <a:t/>
          </a:r>
          <a:br>
            <a:rPr lang="cs-CZ" sz="2000" b="0" kern="1200" dirty="0" smtClean="0">
              <a:latin typeface="+mj-lt"/>
              <a:cs typeface="Aharoni" panose="02010803020104030203" pitchFamily="2" charset="-79"/>
            </a:rPr>
          </a:br>
          <a:r>
            <a:rPr lang="cs-CZ" sz="2000" b="0" kern="1200" dirty="0" smtClean="0">
              <a:latin typeface="+mj-lt"/>
              <a:cs typeface="Aharoni" panose="02010803020104030203" pitchFamily="2" charset="-79"/>
            </a:rPr>
            <a:t>a </a:t>
          </a:r>
          <a:r>
            <a:rPr lang="cs-CZ" sz="2000" b="0" kern="1200" dirty="0" smtClean="0">
              <a:latin typeface="+mj-lt"/>
              <a:cs typeface="Aharoni" panose="02010803020104030203" pitchFamily="2" charset="-79"/>
            </a:rPr>
            <a:t>jeho distribuci. </a:t>
          </a:r>
          <a:endParaRPr lang="cs-CZ" sz="2000" b="0" kern="1200" dirty="0">
            <a:latin typeface="+mj-lt"/>
            <a:cs typeface="Aharoni" panose="02010803020104030203" pitchFamily="2" charset="-79"/>
          </a:endParaRPr>
        </a:p>
      </dsp:txBody>
      <dsp:txXfrm>
        <a:off x="0" y="1022888"/>
        <a:ext cx="6400800" cy="1022263"/>
      </dsp:txXfrm>
    </dsp:sp>
    <dsp:sp modelId="{B428FEBF-C3F9-4EEF-82E4-0148DE150FF1}">
      <dsp:nvSpPr>
        <dsp:cNvPr id="0" name=""/>
        <dsp:cNvSpPr/>
      </dsp:nvSpPr>
      <dsp:spPr>
        <a:xfrm>
          <a:off x="0" y="2045152"/>
          <a:ext cx="6400800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EC04380-5E21-4B6C-BFB1-FB9879C26FCA}">
      <dsp:nvSpPr>
        <dsp:cNvPr id="0" name=""/>
        <dsp:cNvSpPr/>
      </dsp:nvSpPr>
      <dsp:spPr>
        <a:xfrm>
          <a:off x="0" y="2045152"/>
          <a:ext cx="6400800" cy="1022263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0" kern="1200" smtClean="0">
              <a:latin typeface="+mj-lt"/>
              <a:cs typeface="Aharoni" panose="02010803020104030203" pitchFamily="2" charset="-79"/>
            </a:rPr>
            <a:t>c) řízení distribučních kanálů</a:t>
          </a:r>
          <a:br>
            <a:rPr lang="cs-CZ" sz="2000" b="0" kern="1200" smtClean="0">
              <a:latin typeface="+mj-lt"/>
              <a:cs typeface="Aharoni" panose="02010803020104030203" pitchFamily="2" charset="-79"/>
            </a:rPr>
          </a:br>
          <a:r>
            <a:rPr lang="cs-CZ" sz="2000" b="0" kern="1200" smtClean="0">
              <a:latin typeface="+mj-lt"/>
              <a:cs typeface="Aharoni" panose="02010803020104030203" pitchFamily="2" charset="-79"/>
            </a:rPr>
            <a:t>Ne vždy je možné dodávat přímo zákazníkovi. Proto se musí použít distributor, aby zboží skladoval a prodal.</a:t>
          </a:r>
          <a:endParaRPr lang="cs-CZ" sz="2000" b="0" kern="1200" dirty="0">
            <a:latin typeface="+mj-lt"/>
            <a:cs typeface="Aharoni" panose="02010803020104030203" pitchFamily="2" charset="-79"/>
          </a:endParaRPr>
        </a:p>
      </dsp:txBody>
      <dsp:txXfrm>
        <a:off x="0" y="2045152"/>
        <a:ext cx="6400800" cy="1022263"/>
      </dsp:txXfrm>
    </dsp:sp>
    <dsp:sp modelId="{0D7C3535-3D0D-4E21-A1E7-154059E5DD9D}">
      <dsp:nvSpPr>
        <dsp:cNvPr id="0" name=""/>
        <dsp:cNvSpPr/>
      </dsp:nvSpPr>
      <dsp:spPr>
        <a:xfrm>
          <a:off x="0" y="3067415"/>
          <a:ext cx="64008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2F97EC7-AFCC-4B6E-BE44-878EFE94B908}">
      <dsp:nvSpPr>
        <dsp:cNvPr id="0" name=""/>
        <dsp:cNvSpPr/>
      </dsp:nvSpPr>
      <dsp:spPr>
        <a:xfrm>
          <a:off x="0" y="3067415"/>
          <a:ext cx="6400800" cy="1022263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0" kern="1200" smtClean="0">
              <a:latin typeface="+mj-lt"/>
              <a:cs typeface="Aharoni" panose="02010803020104030203" pitchFamily="2" charset="-79"/>
            </a:rPr>
            <a:t>d) reklama a propagace výrobků a služeb</a:t>
          </a:r>
          <a:br>
            <a:rPr lang="cs-CZ" sz="2000" b="0" kern="1200" smtClean="0">
              <a:latin typeface="+mj-lt"/>
              <a:cs typeface="Aharoni" panose="02010803020104030203" pitchFamily="2" charset="-79"/>
            </a:rPr>
          </a:br>
          <a:r>
            <a:rPr lang="cs-CZ" sz="2000" b="0" kern="1200" smtClean="0">
              <a:latin typeface="+mj-lt"/>
              <a:cs typeface="Aharoni" panose="02010803020104030203" pitchFamily="2" charset="-79"/>
            </a:rPr>
            <a:t>Marketing je zodpovědný za komunikaci se zákazníkem, musí ho informovat o existenci a výhodách výrobku.</a:t>
          </a:r>
          <a:endParaRPr lang="cs-CZ" sz="2000" b="0" kern="1200" dirty="0">
            <a:latin typeface="+mj-lt"/>
            <a:cs typeface="Aharoni" panose="02010803020104030203" pitchFamily="2" charset="-79"/>
          </a:endParaRPr>
        </a:p>
      </dsp:txBody>
      <dsp:txXfrm>
        <a:off x="0" y="3067415"/>
        <a:ext cx="6400800" cy="1022263"/>
      </dsp:txXfrm>
    </dsp:sp>
    <dsp:sp modelId="{2B2AADA1-960E-4E92-B926-18F49F384DA5}">
      <dsp:nvSpPr>
        <dsp:cNvPr id="0" name=""/>
        <dsp:cNvSpPr/>
      </dsp:nvSpPr>
      <dsp:spPr>
        <a:xfrm>
          <a:off x="0" y="4089679"/>
          <a:ext cx="6400800" cy="0"/>
        </a:xfrm>
        <a:prstGeom prst="lin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F6DEB1E-C4BD-47DF-8AC4-838F26D33667}">
      <dsp:nvSpPr>
        <dsp:cNvPr id="0" name=""/>
        <dsp:cNvSpPr/>
      </dsp:nvSpPr>
      <dsp:spPr>
        <a:xfrm>
          <a:off x="0" y="4089679"/>
          <a:ext cx="6400800" cy="1022263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0" kern="1200" smtClean="0">
              <a:latin typeface="+mj-lt"/>
              <a:cs typeface="Aharoni" panose="02010803020104030203" pitchFamily="2" charset="-79"/>
            </a:rPr>
            <a:t>e) navržení ceny a termínu dodání zboží</a:t>
          </a:r>
          <a:br>
            <a:rPr lang="cs-CZ" sz="2000" b="0" kern="1200" smtClean="0">
              <a:latin typeface="+mj-lt"/>
              <a:cs typeface="Aharoni" panose="02010803020104030203" pitchFamily="2" charset="-79"/>
            </a:rPr>
          </a:br>
          <a:r>
            <a:rPr lang="cs-CZ" sz="2000" b="0" kern="1200" smtClean="0">
              <a:latin typeface="+mj-lt"/>
              <a:cs typeface="Aharoni" panose="02010803020104030203" pitchFamily="2" charset="-79"/>
            </a:rPr>
            <a:t>Tato aktivita marketingu je spojená s navržením prodejní ceny, termínu dodání a platebními podmínkami. </a:t>
          </a:r>
          <a:endParaRPr lang="cs-CZ" sz="2000" b="0" kern="1200">
            <a:latin typeface="+mj-lt"/>
            <a:cs typeface="Aharoni" panose="02010803020104030203" pitchFamily="2" charset="-79"/>
          </a:endParaRPr>
        </a:p>
      </dsp:txBody>
      <dsp:txXfrm>
        <a:off x="0" y="4089679"/>
        <a:ext cx="6400800" cy="102226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724AF-DF8B-41DF-B364-833F79E78274}">
      <dsp:nvSpPr>
        <dsp:cNvPr id="0" name=""/>
        <dsp:cNvSpPr/>
      </dsp:nvSpPr>
      <dsp:spPr>
        <a:xfrm>
          <a:off x="0" y="0"/>
          <a:ext cx="8229600" cy="25061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0030" tIns="240030" rIns="240030" bIns="240030" numCol="1" spcCol="1270" anchor="ctr" anchorCtr="0">
          <a:noAutofit/>
        </a:bodyPr>
        <a:lstStyle/>
        <a:p>
          <a:pPr lvl="0" algn="l" defTabSz="2800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300" kern="1200" smtClean="0"/>
            <a:t>Jaká je funkce marketingu ?</a:t>
          </a:r>
          <a:endParaRPr lang="cs-CZ" sz="6300" kern="1200"/>
        </a:p>
      </dsp:txBody>
      <dsp:txXfrm>
        <a:off x="122340" y="122340"/>
        <a:ext cx="7984920" cy="226146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E06DFC-9CA9-4DD2-84C5-A2FC13B425F7}">
      <dsp:nvSpPr>
        <dsp:cNvPr id="0" name=""/>
        <dsp:cNvSpPr/>
      </dsp:nvSpPr>
      <dsp:spPr>
        <a:xfrm rot="10800000">
          <a:off x="0" y="0"/>
          <a:ext cx="8229600" cy="5890666"/>
        </a:xfrm>
        <a:prstGeom prst="trapezoid">
          <a:avLst>
            <a:gd name="adj" fmla="val 69853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400" kern="1200" dirty="0" smtClean="0"/>
            <a:t>Identifikace potřeb trhu a možností na trhu </a:t>
          </a:r>
          <a:br>
            <a:rPr lang="cs-CZ" sz="3400" kern="1200" dirty="0" smtClean="0"/>
          </a:br>
          <a:r>
            <a:rPr lang="cs-CZ" sz="3400" kern="1200" dirty="0" smtClean="0"/>
            <a:t>Sledování nejnovějších technologických novinek </a:t>
          </a:r>
          <a:br>
            <a:rPr lang="cs-CZ" sz="3400" kern="1200" dirty="0" smtClean="0"/>
          </a:br>
          <a:r>
            <a:rPr lang="cs-CZ" sz="3400" kern="1200" dirty="0" smtClean="0"/>
            <a:t>Starání se o udržování značky, výrobku </a:t>
          </a:r>
          <a:r>
            <a:rPr lang="cs-CZ" sz="3400" kern="1200" dirty="0" smtClean="0"/>
            <a:t/>
          </a:r>
          <a:br>
            <a:rPr lang="cs-CZ" sz="3400" kern="1200" dirty="0" smtClean="0"/>
          </a:br>
          <a:r>
            <a:rPr lang="cs-CZ" sz="3400" kern="1200" dirty="0" smtClean="0"/>
            <a:t>a </a:t>
          </a:r>
          <a:r>
            <a:rPr lang="cs-CZ" sz="3400" kern="1200" dirty="0" smtClean="0"/>
            <a:t>služeb </a:t>
          </a:r>
          <a:br>
            <a:rPr lang="cs-CZ" sz="3400" kern="1200" dirty="0" smtClean="0"/>
          </a:br>
          <a:r>
            <a:rPr lang="cs-CZ" sz="3400" kern="1200" dirty="0" smtClean="0"/>
            <a:t>Výběr a udržování prodejních kanálů, jak </a:t>
          </a:r>
          <a:r>
            <a:rPr lang="cs-CZ" sz="3400" kern="1200" dirty="0" smtClean="0"/>
            <a:t>velkoobchodu, </a:t>
          </a:r>
          <a:r>
            <a:rPr lang="cs-CZ" sz="3400" kern="1200" dirty="0" smtClean="0"/>
            <a:t>tak maloobchodu </a:t>
          </a:r>
          <a:br>
            <a:rPr lang="cs-CZ" sz="3400" kern="1200" dirty="0" smtClean="0"/>
          </a:br>
          <a:r>
            <a:rPr lang="cs-CZ" sz="3400" kern="1200" dirty="0" smtClean="0"/>
            <a:t>Propagace a reklama výrobků a služeb </a:t>
          </a:r>
          <a:br>
            <a:rPr lang="cs-CZ" sz="3400" kern="1200" dirty="0" smtClean="0"/>
          </a:br>
          <a:r>
            <a:rPr lang="cs-CZ" sz="3400" kern="1200" dirty="0" smtClean="0"/>
            <a:t>Řízení prodeje výrobků a služeb </a:t>
          </a:r>
          <a:br>
            <a:rPr lang="cs-CZ" sz="3400" kern="1200" dirty="0" smtClean="0"/>
          </a:br>
          <a:r>
            <a:rPr lang="cs-CZ" sz="3400" kern="1200" dirty="0" smtClean="0"/>
            <a:t>Navrhování cen a času dodání zboží a služeb </a:t>
          </a:r>
          <a:br>
            <a:rPr lang="cs-CZ" sz="3400" kern="1200" dirty="0" smtClean="0"/>
          </a:br>
          <a:r>
            <a:rPr lang="cs-CZ" sz="3400" kern="1200" dirty="0" smtClean="0"/>
            <a:t>Plánování marketingových aktivit </a:t>
          </a:r>
          <a:br>
            <a:rPr lang="cs-CZ" sz="3400" kern="1200" dirty="0" smtClean="0"/>
          </a:br>
          <a:endParaRPr lang="cs-CZ" sz="3400" kern="1200" dirty="0"/>
        </a:p>
      </dsp:txBody>
      <dsp:txXfrm rot="-10800000">
        <a:off x="0" y="0"/>
        <a:ext cx="8229600" cy="58906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 useBgFill="1">
        <p:nvSpPr>
          <p:cNvPr id="13" name="Freeform 12"/>
          <p:cNvSpPr/>
          <p:nvPr/>
        </p:nvSpPr>
        <p:spPr>
          <a:xfrm>
            <a:off x="-8467" y="-16933"/>
            <a:ext cx="8754534" cy="6451600"/>
          </a:xfrm>
          <a:custGeom>
            <a:avLst/>
            <a:gdLst/>
            <a:ahLst/>
            <a:cxnLst/>
            <a:rect l="l" t="t" r="r" b="b"/>
            <a:pathLst>
              <a:path w="8754534" h="6451600">
                <a:moveTo>
                  <a:pt x="8373534" y="0"/>
                </a:moveTo>
                <a:lnTo>
                  <a:pt x="8754534" y="5994400"/>
                </a:lnTo>
                <a:lnTo>
                  <a:pt x="0" y="6451600"/>
                </a:lnTo>
                <a:lnTo>
                  <a:pt x="0" y="0"/>
                </a:lnTo>
                <a:lnTo>
                  <a:pt x="8373534" y="0"/>
                </a:lnTo>
                <a:close/>
              </a:path>
            </a:pathLst>
          </a:cu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Freeform 22"/>
          <p:cNvSpPr/>
          <p:nvPr/>
        </p:nvSpPr>
        <p:spPr>
          <a:xfrm>
            <a:off x="-10379" y="4445000"/>
            <a:ext cx="8464695" cy="1715811"/>
          </a:xfrm>
          <a:custGeom>
            <a:avLst/>
            <a:gdLst/>
            <a:ahLst/>
            <a:cxnLst/>
            <a:rect l="l" t="t" r="r" b="b"/>
            <a:pathLst>
              <a:path w="8428428" h="1878553">
                <a:moveTo>
                  <a:pt x="0" y="438229"/>
                </a:moveTo>
                <a:lnTo>
                  <a:pt x="8343246" y="0"/>
                </a:lnTo>
                <a:lnTo>
                  <a:pt x="8428428" y="1424838"/>
                </a:lnTo>
                <a:lnTo>
                  <a:pt x="7515" y="1878553"/>
                </a:lnTo>
                <a:lnTo>
                  <a:pt x="0" y="438229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 28"/>
          <p:cNvSpPr/>
          <p:nvPr/>
        </p:nvSpPr>
        <p:spPr>
          <a:xfrm>
            <a:off x="-2864" y="0"/>
            <a:ext cx="5811235" cy="321615"/>
          </a:xfrm>
          <a:custGeom>
            <a:avLst/>
            <a:gdLst/>
            <a:ahLst/>
            <a:cxnLst/>
            <a:rect l="l" t="t" r="r" b="b"/>
            <a:pathLst>
              <a:path w="5811235" h="321615">
                <a:moveTo>
                  <a:pt x="0" y="0"/>
                </a:moveTo>
                <a:lnTo>
                  <a:pt x="5811235" y="0"/>
                </a:lnTo>
                <a:lnTo>
                  <a:pt x="1" y="321615"/>
                </a:lnTo>
                <a:cubicBezTo>
                  <a:pt x="1" y="214410"/>
                  <a:pt x="0" y="107205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Freeform 29"/>
          <p:cNvSpPr/>
          <p:nvPr/>
        </p:nvSpPr>
        <p:spPr>
          <a:xfrm rot="21420000">
            <a:off x="-170768" y="213023"/>
            <a:ext cx="8480534" cy="5746008"/>
          </a:xfrm>
          <a:custGeom>
            <a:avLst/>
            <a:gdLst/>
            <a:ahLst/>
            <a:cxnLst/>
            <a:rect l="l" t="t" r="r" b="b"/>
            <a:pathLst>
              <a:path w="11307378" h="5746008">
                <a:moveTo>
                  <a:pt x="11270997" y="0"/>
                </a:moveTo>
                <a:lnTo>
                  <a:pt x="11307378" y="5746008"/>
                </a:lnTo>
                <a:lnTo>
                  <a:pt x="1" y="574313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451416" y="668338"/>
            <a:ext cx="7533524" cy="2766528"/>
          </a:xfrm>
        </p:spPr>
        <p:txBody>
          <a:bodyPr anchor="b">
            <a:normAutofit/>
          </a:bodyPr>
          <a:lstStyle>
            <a:lvl1pPr algn="r">
              <a:defRPr sz="7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554462" y="3446830"/>
            <a:ext cx="7512060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3669071" y="4714242"/>
            <a:ext cx="4607740" cy="942356"/>
          </a:xfrm>
        </p:spPr>
        <p:txBody>
          <a:bodyPr/>
          <a:lstStyle>
            <a:lvl1pPr algn="ctr">
              <a:defRPr sz="4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12134" y="4954635"/>
            <a:ext cx="2987069" cy="918361"/>
          </a:xfrm>
        </p:spPr>
        <p:txBody>
          <a:bodyPr vert="horz" lIns="91440" tIns="45720" rIns="91440" bIns="45720" rtlCol="0" anchor="ctr"/>
          <a:lstStyle>
            <a:lvl1pPr algn="r">
              <a:defRPr lang="en-US" sz="4200" dirty="0"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7401518" y="3819948"/>
            <a:ext cx="680390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33" name="5-Point Star 32"/>
          <p:cNvSpPr/>
          <p:nvPr/>
        </p:nvSpPr>
        <p:spPr>
          <a:xfrm rot="21420000">
            <a:off x="3121951" y="5057183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61854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106333"/>
            <a:ext cx="7796031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351" y="685800"/>
            <a:ext cx="7794385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702923"/>
            <a:ext cx="7796046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7173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77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106333"/>
            <a:ext cx="7796047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4614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99" y="685800"/>
            <a:ext cx="7143765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62698" y="3610032"/>
            <a:ext cx="6500967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106334"/>
            <a:ext cx="779766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extBox 9"/>
          <p:cNvSpPr txBox="1"/>
          <p:nvPr/>
        </p:nvSpPr>
        <p:spPr>
          <a:xfrm>
            <a:off x="404280" y="88785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97147" y="290648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92673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1723855"/>
            <a:ext cx="7796030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247468"/>
            <a:ext cx="7796030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44348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2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52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5967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175966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7785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27785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15771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8880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4335" y="2063396"/>
            <a:ext cx="2482596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8880" y="4389288"/>
            <a:ext cx="2482596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805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176999" y="2063396"/>
            <a:ext cx="2482596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176998" y="4389286"/>
            <a:ext cx="2483655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670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26614" y="2063394"/>
            <a:ext cx="2482596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26614" y="4389284"/>
            <a:ext cx="2482596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17106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2063396"/>
            <a:ext cx="7796030" cy="3311190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1676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96" y="685801"/>
            <a:ext cx="1698485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685801"/>
            <a:ext cx="5928323" cy="4688785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9986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063396"/>
            <a:ext cx="7796030" cy="331118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2074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3742267"/>
            <a:ext cx="7796030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8514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7662" cy="115814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0" y="2063396"/>
            <a:ext cx="3816536" cy="3311189"/>
          </a:xfrm>
        </p:spPr>
        <p:txBody>
          <a:bodyPr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495478" y="2063396"/>
            <a:ext cx="3814904" cy="3311189"/>
          </a:xfrm>
        </p:spPr>
        <p:txBody>
          <a:bodyPr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0019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6030" cy="115814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569" y="2063396"/>
            <a:ext cx="3591317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514352" y="2861733"/>
            <a:ext cx="3816534" cy="2512852"/>
          </a:xfrm>
        </p:spPr>
        <p:txBody>
          <a:bodyPr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340" y="2063396"/>
            <a:ext cx="359667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495477" y="2861733"/>
            <a:ext cx="3816535" cy="2512852"/>
          </a:xfrm>
        </p:spPr>
        <p:txBody>
          <a:bodyPr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9603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0598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1781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232" y="685800"/>
            <a:ext cx="3095145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784600" y="685801"/>
            <a:ext cx="4525781" cy="46887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232" y="2709053"/>
            <a:ext cx="3095146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1166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440817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7740" y="1"/>
            <a:ext cx="3162641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2709053"/>
            <a:ext cx="440817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2988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19048" y="1"/>
            <a:ext cx="9004013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2063396"/>
            <a:ext cx="7797662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73562" y="5757334"/>
            <a:ext cx="283845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1" y="5757334"/>
            <a:ext cx="412478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15341" y="5757334"/>
            <a:ext cx="68039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1061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 rot="21420000">
            <a:off x="423078" y="669080"/>
            <a:ext cx="7533524" cy="1683578"/>
          </a:xfrm>
        </p:spPr>
        <p:txBody>
          <a:bodyPr>
            <a:normAutofit/>
          </a:bodyPr>
          <a:lstStyle/>
          <a:p>
            <a:r>
              <a:rPr lang="cs-CZ" sz="3200" dirty="0" smtClean="0"/>
              <a:t>Marketing a prodejní činnost podniku</a:t>
            </a:r>
            <a:endParaRPr lang="cs-CZ" sz="32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 rot="21420000">
            <a:off x="535251" y="2713193"/>
            <a:ext cx="7512060" cy="1284474"/>
          </a:xfrm>
        </p:spPr>
        <p:txBody>
          <a:bodyPr/>
          <a:lstStyle/>
          <a:p>
            <a:r>
              <a:rPr lang="cs-CZ" sz="4000" b="1" dirty="0" smtClean="0">
                <a:solidFill>
                  <a:srgbClr val="FF0000"/>
                </a:solidFill>
              </a:rPr>
              <a:t>Základní úloha a funkce marketingu</a:t>
            </a:r>
            <a:endParaRPr lang="cs-CZ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91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 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dirty="0" smtClean="0"/>
              <a:t>Čemu pomáhá marketing </a:t>
            </a:r>
          </a:p>
          <a:p>
            <a:r>
              <a:rPr lang="cs-CZ" dirty="0" smtClean="0"/>
              <a:t>Vyjmenujte 4 příklady funkce marketingu</a:t>
            </a:r>
          </a:p>
          <a:p>
            <a:r>
              <a:rPr lang="cs-CZ" dirty="0" smtClean="0"/>
              <a:t>Co dělá marketing</a:t>
            </a:r>
          </a:p>
          <a:p>
            <a:r>
              <a:rPr lang="cs-CZ" dirty="0" smtClean="0"/>
              <a:t>Na co se zaměřuje dřívější a moderní marketing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509120"/>
            <a:ext cx="1826057" cy="1416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8562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514351" y="1700808"/>
            <a:ext cx="7796030" cy="3960440"/>
          </a:xfrm>
        </p:spPr>
        <p:txBody>
          <a:bodyPr>
            <a:normAutofit fontScale="92500" lnSpcReduction="20000"/>
          </a:bodyPr>
          <a:lstStyle/>
          <a:p>
            <a:r>
              <a:rPr lang="cs-CZ" dirty="0"/>
              <a:t>AMERICKÁ MARKETINGOVÁ ASOCIACE:</a:t>
            </a:r>
            <a:r>
              <a:rPr lang="cs-CZ" i="1" dirty="0"/>
              <a:t> Marketing - prodej prováděný pomocí systémů/reklama a marketing/co je marketing</a:t>
            </a:r>
            <a:r>
              <a:rPr lang="cs-CZ" dirty="0"/>
              <a:t> [online]. [cit. 2008-11-02]. Dostupný z  WWW: &lt;http://www.vladimirmatula.zjihlavy.cz/</a:t>
            </a:r>
            <a:r>
              <a:rPr lang="cs-CZ" dirty="0" err="1"/>
              <a:t>marketing.php</a:t>
            </a:r>
            <a:r>
              <a:rPr lang="cs-CZ" dirty="0"/>
              <a:t>&gt;. </a:t>
            </a:r>
          </a:p>
          <a:p>
            <a:r>
              <a:rPr lang="cs-CZ" smtClean="0"/>
              <a:t>KINDLOVÁ, </a:t>
            </a:r>
            <a:r>
              <a:rPr lang="cs-CZ" dirty="0"/>
              <a:t>J. trendy ve využívání nástrojů podpory: diplomová práce. </a:t>
            </a:r>
            <a:r>
              <a:rPr lang="cs-CZ" dirty="0" err="1"/>
              <a:t>ostrava</a:t>
            </a:r>
            <a:r>
              <a:rPr lang="cs-CZ" dirty="0"/>
              <a:t>: VYSOKÁ ŠKOLA BÁŇSKÁ -TECHNICKÁ UNIVERZITA, </a:t>
            </a:r>
            <a:r>
              <a:rPr lang="cs-CZ" dirty="0" err="1"/>
              <a:t>Hornicko</a:t>
            </a:r>
            <a:r>
              <a:rPr lang="cs-CZ" dirty="0"/>
              <a:t> - geologická fakulta, 2009. </a:t>
            </a:r>
          </a:p>
          <a:p>
            <a:r>
              <a:rPr lang="cs-CZ" dirty="0"/>
              <a:t>MOUDRÝ, M.:</a:t>
            </a:r>
            <a:r>
              <a:rPr lang="cs-CZ" i="1" dirty="0" err="1"/>
              <a:t>Marketing:Základy</a:t>
            </a:r>
            <a:r>
              <a:rPr lang="cs-CZ" i="1" dirty="0"/>
              <a:t> marketingu</a:t>
            </a:r>
            <a:r>
              <a:rPr lang="cs-CZ" dirty="0"/>
              <a:t>. 1.vyd. Kralice na Hané: </a:t>
            </a:r>
            <a:r>
              <a:rPr lang="cs-CZ" dirty="0" err="1"/>
              <a:t>Computer</a:t>
            </a:r>
            <a:r>
              <a:rPr lang="cs-CZ" dirty="0"/>
              <a:t> Media, 2008. 160s., ISBN 978-80-7402-002-5 </a:t>
            </a:r>
          </a:p>
          <a:p>
            <a:r>
              <a:rPr lang="cs-CZ" i="1" dirty="0"/>
              <a:t>Marketingové noviny</a:t>
            </a:r>
            <a:r>
              <a:rPr lang="cs-CZ" dirty="0"/>
              <a:t> [online]. [cit. 2008/10/10]. Dostupné na WWW: &lt;http://www.marketingovenoviny.cz&gt;.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1668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514351" y="1700808"/>
            <a:ext cx="7796030" cy="3960440"/>
          </a:xfrm>
        </p:spPr>
        <p:txBody>
          <a:bodyPr anchor="t">
            <a:normAutofit/>
          </a:bodyPr>
          <a:lstStyle/>
          <a:p>
            <a:r>
              <a:rPr lang="cs-CZ" dirty="0"/>
              <a:t>Obrázky webu Office.com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8809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482" y="332656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956768"/>
              </p:ext>
            </p:extLst>
          </p:nvPr>
        </p:nvGraphicFramePr>
        <p:xfrm>
          <a:off x="1043608" y="1844824"/>
          <a:ext cx="7056784" cy="3691824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669347"/>
                <a:gridCol w="5387437"/>
              </a:tblGrid>
              <a:tr h="12657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VY_32_INOVACE_1106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Základní úloha a funkce marketingu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Marketing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2.11.2013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932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princip marketingu pro firmu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w Cen MT" panose="020B0602020104020603" pitchFamily="34" charset="-18"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w Cen MT" panose="020B0602020104020603" pitchFamily="34" charset="-18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737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600" i="1" dirty="0" smtClean="0">
                <a:solidFill>
                  <a:srgbClr val="FF0000"/>
                </a:solidFill>
              </a:rPr>
              <a:t>Výroba sama o sobě nevytváří zisk, </a:t>
            </a:r>
            <a:br>
              <a:rPr lang="cs-CZ" sz="3600" i="1" dirty="0" smtClean="0">
                <a:solidFill>
                  <a:srgbClr val="FF0000"/>
                </a:solidFill>
              </a:rPr>
            </a:br>
            <a:r>
              <a:rPr lang="cs-CZ" sz="3600" i="1" dirty="0">
                <a:solidFill>
                  <a:srgbClr val="FF0000"/>
                </a:solidFill>
              </a:rPr>
              <a:t/>
            </a:r>
            <a:br>
              <a:rPr lang="cs-CZ" sz="3600" i="1" dirty="0">
                <a:solidFill>
                  <a:srgbClr val="FF0000"/>
                </a:solidFill>
              </a:rPr>
            </a:br>
            <a:r>
              <a:rPr lang="cs-CZ" sz="3600" i="1" dirty="0" smtClean="0">
                <a:solidFill>
                  <a:srgbClr val="C00000"/>
                </a:solidFill>
              </a:rPr>
              <a:t>zisk je výsledkem prodeje zboží </a:t>
            </a:r>
            <a:r>
              <a:rPr lang="cs-CZ" sz="3600" i="1" dirty="0" smtClean="0">
                <a:solidFill>
                  <a:srgbClr val="C00000"/>
                </a:solidFill>
              </a:rPr>
              <a:t/>
            </a:r>
            <a:br>
              <a:rPr lang="cs-CZ" sz="3600" i="1" dirty="0" smtClean="0">
                <a:solidFill>
                  <a:srgbClr val="C00000"/>
                </a:solidFill>
              </a:rPr>
            </a:br>
            <a:r>
              <a:rPr lang="cs-CZ" sz="3600" i="1" dirty="0" smtClean="0">
                <a:solidFill>
                  <a:srgbClr val="C00000"/>
                </a:solidFill>
              </a:rPr>
              <a:t>a </a:t>
            </a:r>
            <a:r>
              <a:rPr lang="cs-CZ" sz="3600" i="1" dirty="0" smtClean="0">
                <a:solidFill>
                  <a:srgbClr val="C00000"/>
                </a:solidFill>
              </a:rPr>
              <a:t>služeb</a:t>
            </a:r>
            <a:endParaRPr lang="cs-CZ" sz="3600" i="1" dirty="0">
              <a:solidFill>
                <a:srgbClr val="C00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Marketing napomáhá </a:t>
            </a:r>
            <a:r>
              <a:rPr lang="cs-CZ" dirty="0" smtClean="0"/>
              <a:t>firmě uspokojit vlastní potřeby, protože se snaží </a:t>
            </a:r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pochopit trh </a:t>
            </a:r>
            <a:r>
              <a:rPr lang="cs-CZ" dirty="0" smtClean="0"/>
              <a:t>a </a:t>
            </a:r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zvyšovat kvalitu podnikatelských rozhodnutí</a:t>
            </a:r>
            <a:r>
              <a:rPr lang="cs-CZ" dirty="0" smtClean="0"/>
              <a:t>, což snižuje podnikatelské riziko</a:t>
            </a:r>
            <a:endParaRPr lang="cs-CZ" dirty="0"/>
          </a:p>
        </p:txBody>
      </p:sp>
      <p:pic>
        <p:nvPicPr>
          <p:cNvPr id="1026" name="Picture 2" descr="C:\Documents and Settings\Dvořáčková\Local Settings\Temporary Internet Files\Content.IE5\RIEO14AL\MP90044911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497" y="1837766"/>
            <a:ext cx="3029322" cy="1303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ahnutá šipka doleva 4"/>
          <p:cNvSpPr/>
          <p:nvPr/>
        </p:nvSpPr>
        <p:spPr>
          <a:xfrm>
            <a:off x="7884368" y="332656"/>
            <a:ext cx="576064" cy="79208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9321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665" y="2420887"/>
            <a:ext cx="4600669" cy="2480809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Definice marketingu </a:t>
            </a:r>
            <a:endParaRPr lang="cs-CZ" dirty="0"/>
          </a:p>
        </p:txBody>
      </p:sp>
      <p:sp useBgFill="1"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6400800" cy="4248472"/>
          </a:xfrm>
        </p:spPr>
        <p:txBody>
          <a:bodyPr>
            <a:normAutofit fontScale="77500" lnSpcReduction="20000"/>
          </a:bodyPr>
          <a:lstStyle/>
          <a:p>
            <a:r>
              <a:rPr lang="cs-CZ" u="sng" dirty="0">
                <a:solidFill>
                  <a:schemeClr val="tx1"/>
                </a:solidFill>
              </a:rPr>
              <a:t>Americká marketingová asociace uvádí mimořádně výstižnou definici</a:t>
            </a:r>
            <a:endParaRPr lang="cs-CZ" dirty="0">
              <a:solidFill>
                <a:schemeClr val="tx1"/>
              </a:solidFill>
            </a:endParaRPr>
          </a:p>
          <a:p>
            <a:r>
              <a:rPr lang="cs-CZ" dirty="0">
                <a:solidFill>
                  <a:schemeClr val="tx1"/>
                </a:solidFill>
              </a:rPr>
              <a:t>	„Marketing je </a:t>
            </a:r>
            <a:r>
              <a:rPr lang="cs-CZ" i="1" dirty="0">
                <a:solidFill>
                  <a:schemeClr val="tx1"/>
                </a:solidFill>
              </a:rPr>
              <a:t>podnikatelskou filozofií</a:t>
            </a:r>
            <a:r>
              <a:rPr lang="cs-CZ" dirty="0">
                <a:solidFill>
                  <a:schemeClr val="tx1"/>
                </a:solidFill>
              </a:rPr>
              <a:t>, jejímž cílem je dostat správný výrobek za správnou cenu, ve správném čase na správné místo, díky správné podpoře prodeje s cílem co nejvyššího uspokojení potřeb zákazníka</a:t>
            </a:r>
            <a:r>
              <a:rPr lang="cs-CZ" dirty="0" smtClean="0">
                <a:solidFill>
                  <a:schemeClr val="tx1"/>
                </a:solidFill>
              </a:rPr>
              <a:t>“</a:t>
            </a:r>
          </a:p>
          <a:p>
            <a:endParaRPr lang="cs-CZ" dirty="0" smtClean="0">
              <a:solidFill>
                <a:schemeClr val="tx1"/>
              </a:solidFill>
            </a:endParaRPr>
          </a:p>
          <a:p>
            <a:r>
              <a:rPr lang="cs-CZ" dirty="0">
                <a:solidFill>
                  <a:schemeClr val="tx1"/>
                </a:solidFill>
              </a:rPr>
              <a:t>Definice podle Filipa </a:t>
            </a:r>
            <a:r>
              <a:rPr lang="cs-CZ" dirty="0" err="1">
                <a:solidFill>
                  <a:schemeClr val="tx1"/>
                </a:solidFill>
              </a:rPr>
              <a:t>Kotlera</a:t>
            </a:r>
            <a:r>
              <a:rPr lang="cs-CZ" dirty="0">
                <a:solidFill>
                  <a:schemeClr val="tx1"/>
                </a:solidFill>
              </a:rPr>
              <a:t>:</a:t>
            </a:r>
          </a:p>
          <a:p>
            <a:r>
              <a:rPr lang="cs-CZ" dirty="0">
                <a:solidFill>
                  <a:schemeClr val="tx1"/>
                </a:solidFill>
              </a:rPr>
              <a:t>    Marketing je společenský a řídící proces, kterým jednotlivci </a:t>
            </a:r>
            <a:r>
              <a:rPr lang="cs-CZ" dirty="0" smtClean="0">
                <a:solidFill>
                  <a:schemeClr val="tx1"/>
                </a:solidFill>
              </a:rPr>
              <a:t> a </a:t>
            </a:r>
            <a:r>
              <a:rPr lang="cs-CZ" dirty="0">
                <a:solidFill>
                  <a:schemeClr val="tx1"/>
                </a:solidFill>
              </a:rPr>
              <a:t>skupiny získávají to, co potřebují a požadují, prostřednictvím tvorby, nabídky a směny hodnotných výrobků s ostatními.</a:t>
            </a: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36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Zaměření marketingu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Dřívější marketing</a:t>
            </a:r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dirty="0" smtClean="0"/>
              <a:t>Se zaměřoval na ZISK</a:t>
            </a:r>
            <a:endParaRPr lang="cs-CZ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Moderní marketing</a:t>
            </a:r>
            <a:endParaRPr lang="cs-CZ" dirty="0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cs-CZ" dirty="0" smtClean="0"/>
              <a:t>Se zaměřuje na ZÁKAZNÍKA</a:t>
            </a:r>
            <a:endParaRPr lang="cs-CZ" dirty="0"/>
          </a:p>
        </p:txBody>
      </p:sp>
      <p:pic>
        <p:nvPicPr>
          <p:cNvPr id="2050" name="Picture 2" descr="C:\Documents and Settings\Dvořáčková\Local Settings\Temporary Internet Files\Content.IE5\UR0F7TP3\MM910001097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620009"/>
            <a:ext cx="1981200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Dvořáčková\Local Settings\Temporary Internet Files\Content.IE5\RIEO14AL\MC90029754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202" y="3568650"/>
            <a:ext cx="1815084" cy="1784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9966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567839283"/>
              </p:ext>
            </p:extLst>
          </p:nvPr>
        </p:nvGraphicFramePr>
        <p:xfrm>
          <a:off x="539552" y="2204864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1559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55576" y="233353"/>
            <a:ext cx="7772400" cy="1008112"/>
          </a:xfrm>
        </p:spPr>
        <p:txBody>
          <a:bodyPr>
            <a:normAutofit/>
          </a:bodyPr>
          <a:lstStyle/>
          <a:p>
            <a:r>
              <a:rPr lang="cs-CZ" sz="2400" b="1" dirty="0">
                <a:solidFill>
                  <a:srgbClr val="FF0000"/>
                </a:solidFill>
              </a:rPr>
              <a:t>Marketing </a:t>
            </a:r>
            <a:r>
              <a:rPr lang="cs-CZ" sz="2400" b="1" dirty="0" smtClean="0">
                <a:solidFill>
                  <a:srgbClr val="FF0000"/>
                </a:solidFill>
              </a:rPr>
              <a:t>provádí: </a:t>
            </a:r>
            <a:r>
              <a:rPr lang="cs-CZ" sz="2400" b="1" dirty="0">
                <a:solidFill>
                  <a:srgbClr val="FF0000"/>
                </a:solidFill>
              </a:rPr>
              <a:t/>
            </a:r>
            <a:br>
              <a:rPr lang="cs-CZ" sz="2400" b="1" dirty="0">
                <a:solidFill>
                  <a:srgbClr val="FF0000"/>
                </a:solidFill>
              </a:rPr>
            </a:br>
            <a:endParaRPr lang="cs-CZ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865915847"/>
              </p:ext>
            </p:extLst>
          </p:nvPr>
        </p:nvGraphicFramePr>
        <p:xfrm>
          <a:off x="1187624" y="1124744"/>
          <a:ext cx="6400800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5734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147282024"/>
              </p:ext>
            </p:extLst>
          </p:nvPr>
        </p:nvGraphicFramePr>
        <p:xfrm>
          <a:off x="457200" y="548680"/>
          <a:ext cx="8229600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07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12170081"/>
              </p:ext>
            </p:extLst>
          </p:nvPr>
        </p:nvGraphicFramePr>
        <p:xfrm>
          <a:off x="457200" y="274638"/>
          <a:ext cx="8229600" cy="5890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6123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lavní událost">
  <a:themeElements>
    <a:clrScheme name="Hlavní událos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Hlavní událost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lavní událos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Hlavní událost</Template>
  <TotalTime>102</TotalTime>
  <Words>303</Words>
  <Application>Microsoft Office PowerPoint</Application>
  <PresentationFormat>Předvádění na obrazovce (4:3)</PresentationFormat>
  <Paragraphs>55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Hlavní událost</vt:lpstr>
      <vt:lpstr>Marketing a prodejní činnost podniku</vt:lpstr>
      <vt:lpstr>Prezentace aplikace PowerPoint</vt:lpstr>
      <vt:lpstr>Výroba sama o sobě nevytváří zisk,   zisk je výsledkem prodeje zboží  a služeb</vt:lpstr>
      <vt:lpstr>Definice marketingu </vt:lpstr>
      <vt:lpstr>Zaměření marketingu</vt:lpstr>
      <vt:lpstr>Prezentace aplikace PowerPoint</vt:lpstr>
      <vt:lpstr>Marketing provádí:  </vt:lpstr>
      <vt:lpstr>Prezentace aplikace PowerPoint</vt:lpstr>
      <vt:lpstr>Prezentace aplikace PowerPoint</vt:lpstr>
      <vt:lpstr>Otázky  k procvičování</vt:lpstr>
      <vt:lpstr>LITERATURA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 a prodejní činnost podniku</dc:title>
  <cp:lastModifiedBy>LIVA</cp:lastModifiedBy>
  <cp:revision>20</cp:revision>
  <dcterms:modified xsi:type="dcterms:W3CDTF">2014-10-24T13:44:34Z</dcterms:modified>
</cp:coreProperties>
</file>