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9"/>
  </p:notesMasterIdLst>
  <p:sldIdLst>
    <p:sldId id="256" r:id="rId2"/>
    <p:sldId id="269" r:id="rId3"/>
    <p:sldId id="264" r:id="rId4"/>
    <p:sldId id="258" r:id="rId5"/>
    <p:sldId id="257" r:id="rId6"/>
    <p:sldId id="259" r:id="rId7"/>
    <p:sldId id="260" r:id="rId8"/>
    <p:sldId id="261" r:id="rId9"/>
    <p:sldId id="262" r:id="rId10"/>
    <p:sldId id="263" r:id="rId11"/>
    <p:sldId id="265" r:id="rId12"/>
    <p:sldId id="266" r:id="rId13"/>
    <p:sldId id="267" r:id="rId14"/>
    <p:sldId id="268" r:id="rId15"/>
    <p:sldId id="271" r:id="rId16"/>
    <p:sldId id="270" r:id="rId17"/>
    <p:sldId id="272" r:id="rId18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5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455179D-59BB-4AFE-9E59-2590641A48BD}" type="doc">
      <dgm:prSet loTypeId="urn:microsoft.com/office/officeart/2005/8/layout/hList7" loCatId="list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cs-CZ"/>
        </a:p>
      </dgm:t>
    </dgm:pt>
    <dgm:pt modelId="{A22F7A91-50B2-4488-9DB8-12D7F306D63A}">
      <dgm:prSet/>
      <dgm:spPr/>
      <dgm:t>
        <a:bodyPr/>
        <a:lstStyle/>
        <a:p>
          <a:pPr rtl="0"/>
          <a:r>
            <a:rPr lang="cs-CZ" smtClean="0"/>
            <a:t>HRUBÝ DOMÁCÍ PRODUKT</a:t>
          </a:r>
          <a:endParaRPr lang="cs-CZ"/>
        </a:p>
      </dgm:t>
    </dgm:pt>
    <dgm:pt modelId="{65B01C1D-C634-43B9-BF4E-C9B02292B922}" type="parTrans" cxnId="{8669BEB9-8156-4968-8DB9-4942DD2B1A07}">
      <dgm:prSet/>
      <dgm:spPr/>
      <dgm:t>
        <a:bodyPr/>
        <a:lstStyle/>
        <a:p>
          <a:endParaRPr lang="cs-CZ"/>
        </a:p>
      </dgm:t>
    </dgm:pt>
    <dgm:pt modelId="{E6B34B23-7D2F-44CE-BD5E-03ABEB8457C7}" type="sibTrans" cxnId="{8669BEB9-8156-4968-8DB9-4942DD2B1A07}">
      <dgm:prSet/>
      <dgm:spPr/>
      <dgm:t>
        <a:bodyPr/>
        <a:lstStyle/>
        <a:p>
          <a:endParaRPr lang="cs-CZ"/>
        </a:p>
      </dgm:t>
    </dgm:pt>
    <dgm:pt modelId="{480D0BB2-50F1-469A-9B0F-3D48CACEA298}">
      <dgm:prSet/>
      <dgm:spPr/>
      <dgm:t>
        <a:bodyPr/>
        <a:lstStyle/>
        <a:p>
          <a:pPr rtl="0"/>
          <a:r>
            <a:rPr lang="cs-CZ" smtClean="0"/>
            <a:t>HRUBÝ NÁRODNÍ PRODUKT</a:t>
          </a:r>
          <a:endParaRPr lang="cs-CZ"/>
        </a:p>
      </dgm:t>
    </dgm:pt>
    <dgm:pt modelId="{83A531B8-75AF-45D3-A0C0-478DC450373E}" type="parTrans" cxnId="{C57DDC18-072C-4496-A463-44059A413FE4}">
      <dgm:prSet/>
      <dgm:spPr/>
      <dgm:t>
        <a:bodyPr/>
        <a:lstStyle/>
        <a:p>
          <a:endParaRPr lang="cs-CZ"/>
        </a:p>
      </dgm:t>
    </dgm:pt>
    <dgm:pt modelId="{5D520AEC-BCE6-4867-97B5-79D74B4B7043}" type="sibTrans" cxnId="{C57DDC18-072C-4496-A463-44059A413FE4}">
      <dgm:prSet/>
      <dgm:spPr/>
      <dgm:t>
        <a:bodyPr/>
        <a:lstStyle/>
        <a:p>
          <a:endParaRPr lang="cs-CZ"/>
        </a:p>
      </dgm:t>
    </dgm:pt>
    <dgm:pt modelId="{FCE3A199-2CDF-47BD-B500-72C1D81F4DA7}" type="pres">
      <dgm:prSet presAssocID="{A455179D-59BB-4AFE-9E59-2590641A48B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35AA7925-547E-40D0-8CA1-D5C4F5A35187}" type="pres">
      <dgm:prSet presAssocID="{A455179D-59BB-4AFE-9E59-2590641A48BD}" presName="fgShape" presStyleLbl="fgShp" presStyleIdx="0" presStyleCnt="1"/>
      <dgm:spPr/>
      <dgm:t>
        <a:bodyPr/>
        <a:lstStyle/>
        <a:p>
          <a:endParaRPr lang="cs-CZ"/>
        </a:p>
      </dgm:t>
    </dgm:pt>
    <dgm:pt modelId="{CE58DD5D-A114-40CC-88A2-3BFF91F2A692}" type="pres">
      <dgm:prSet presAssocID="{A455179D-59BB-4AFE-9E59-2590641A48BD}" presName="linComp" presStyleCnt="0"/>
      <dgm:spPr/>
      <dgm:t>
        <a:bodyPr/>
        <a:lstStyle/>
        <a:p>
          <a:endParaRPr lang="cs-CZ"/>
        </a:p>
      </dgm:t>
    </dgm:pt>
    <dgm:pt modelId="{002DDA8F-9E76-4EF8-B781-81CCEA5CF943}" type="pres">
      <dgm:prSet presAssocID="{A22F7A91-50B2-4488-9DB8-12D7F306D63A}" presName="compNode" presStyleCnt="0"/>
      <dgm:spPr/>
      <dgm:t>
        <a:bodyPr/>
        <a:lstStyle/>
        <a:p>
          <a:endParaRPr lang="cs-CZ"/>
        </a:p>
      </dgm:t>
    </dgm:pt>
    <dgm:pt modelId="{47ACEF27-2A5B-4377-8BC4-5ED44ADCC790}" type="pres">
      <dgm:prSet presAssocID="{A22F7A91-50B2-4488-9DB8-12D7F306D63A}" presName="bkgdShape" presStyleLbl="node1" presStyleIdx="0" presStyleCnt="2"/>
      <dgm:spPr/>
      <dgm:t>
        <a:bodyPr/>
        <a:lstStyle/>
        <a:p>
          <a:endParaRPr lang="cs-CZ"/>
        </a:p>
      </dgm:t>
    </dgm:pt>
    <dgm:pt modelId="{754FDB64-6763-4CE4-B627-56DA2E0690D1}" type="pres">
      <dgm:prSet presAssocID="{A22F7A91-50B2-4488-9DB8-12D7F306D63A}" presName="nodeTx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32443F6-2820-47D5-9DDA-6329E91F4599}" type="pres">
      <dgm:prSet presAssocID="{A22F7A91-50B2-4488-9DB8-12D7F306D63A}" presName="invisiNode" presStyleLbl="node1" presStyleIdx="0" presStyleCnt="2"/>
      <dgm:spPr/>
      <dgm:t>
        <a:bodyPr/>
        <a:lstStyle/>
        <a:p>
          <a:endParaRPr lang="cs-CZ"/>
        </a:p>
      </dgm:t>
    </dgm:pt>
    <dgm:pt modelId="{37B2D937-839B-4D0A-862A-4A092A422C39}" type="pres">
      <dgm:prSet presAssocID="{A22F7A91-50B2-4488-9DB8-12D7F306D63A}" presName="imagNode" presStyleLbl="fgImgPlace1" presStyleIdx="0" presStyleCnt="2"/>
      <dgm:spPr>
        <a:prstGeom prst="leftArrow">
          <a:avLst/>
        </a:prstGeom>
      </dgm:spPr>
      <dgm:t>
        <a:bodyPr/>
        <a:lstStyle/>
        <a:p>
          <a:endParaRPr lang="cs-CZ"/>
        </a:p>
      </dgm:t>
    </dgm:pt>
    <dgm:pt modelId="{C12878CB-257D-4D11-B6D5-8A1C03E9CB98}" type="pres">
      <dgm:prSet presAssocID="{E6B34B23-7D2F-44CE-BD5E-03ABEB8457C7}" presName="sibTrans" presStyleLbl="sibTrans2D1" presStyleIdx="0" presStyleCnt="0"/>
      <dgm:spPr/>
      <dgm:t>
        <a:bodyPr/>
        <a:lstStyle/>
        <a:p>
          <a:endParaRPr lang="cs-CZ"/>
        </a:p>
      </dgm:t>
    </dgm:pt>
    <dgm:pt modelId="{F943BBEC-0152-436A-A916-31DF3EDDF5D8}" type="pres">
      <dgm:prSet presAssocID="{480D0BB2-50F1-469A-9B0F-3D48CACEA298}" presName="compNode" presStyleCnt="0"/>
      <dgm:spPr/>
      <dgm:t>
        <a:bodyPr/>
        <a:lstStyle/>
        <a:p>
          <a:endParaRPr lang="cs-CZ"/>
        </a:p>
      </dgm:t>
    </dgm:pt>
    <dgm:pt modelId="{CACD30EC-DA9C-432A-8B83-EF89AD7626AD}" type="pres">
      <dgm:prSet presAssocID="{480D0BB2-50F1-469A-9B0F-3D48CACEA298}" presName="bkgdShape" presStyleLbl="node1" presStyleIdx="1" presStyleCnt="2"/>
      <dgm:spPr/>
      <dgm:t>
        <a:bodyPr/>
        <a:lstStyle/>
        <a:p>
          <a:endParaRPr lang="cs-CZ"/>
        </a:p>
      </dgm:t>
    </dgm:pt>
    <dgm:pt modelId="{EEF548BB-65AC-419E-B92B-EFD06D444552}" type="pres">
      <dgm:prSet presAssocID="{480D0BB2-50F1-469A-9B0F-3D48CACEA298}" presName="nodeT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BA452EC-4172-499C-9424-CA43D5F7DEC2}" type="pres">
      <dgm:prSet presAssocID="{480D0BB2-50F1-469A-9B0F-3D48CACEA298}" presName="invisiNode" presStyleLbl="node1" presStyleIdx="1" presStyleCnt="2"/>
      <dgm:spPr/>
      <dgm:t>
        <a:bodyPr/>
        <a:lstStyle/>
        <a:p>
          <a:endParaRPr lang="cs-CZ"/>
        </a:p>
      </dgm:t>
    </dgm:pt>
    <dgm:pt modelId="{0F1AFB50-0417-49C9-90B2-6C01704D72D0}" type="pres">
      <dgm:prSet presAssocID="{480D0BB2-50F1-469A-9B0F-3D48CACEA298}" presName="imagNode" presStyleLbl="fgImgPlace1" presStyleIdx="1" presStyleCnt="2"/>
      <dgm:spPr>
        <a:prstGeom prst="rightArrow">
          <a:avLst/>
        </a:prstGeom>
      </dgm:spPr>
      <dgm:t>
        <a:bodyPr/>
        <a:lstStyle/>
        <a:p>
          <a:endParaRPr lang="cs-CZ"/>
        </a:p>
      </dgm:t>
    </dgm:pt>
  </dgm:ptLst>
  <dgm:cxnLst>
    <dgm:cxn modelId="{F8C567E6-B6B1-47C9-A98A-B71D2C489181}" type="presOf" srcId="{A22F7A91-50B2-4488-9DB8-12D7F306D63A}" destId="{47ACEF27-2A5B-4377-8BC4-5ED44ADCC790}" srcOrd="0" destOrd="0" presId="urn:microsoft.com/office/officeart/2005/8/layout/hList7"/>
    <dgm:cxn modelId="{7FDD3D9E-7AA3-4587-AFB4-8E9C239916D6}" type="presOf" srcId="{480D0BB2-50F1-469A-9B0F-3D48CACEA298}" destId="{CACD30EC-DA9C-432A-8B83-EF89AD7626AD}" srcOrd="0" destOrd="0" presId="urn:microsoft.com/office/officeart/2005/8/layout/hList7"/>
    <dgm:cxn modelId="{47AF3A60-72A6-42F3-8345-0F5ABC0A5DF1}" type="presOf" srcId="{480D0BB2-50F1-469A-9B0F-3D48CACEA298}" destId="{EEF548BB-65AC-419E-B92B-EFD06D444552}" srcOrd="1" destOrd="0" presId="urn:microsoft.com/office/officeart/2005/8/layout/hList7"/>
    <dgm:cxn modelId="{22C0728E-FD73-4D7B-AFE7-9A2ACA3F5D80}" type="presOf" srcId="{A455179D-59BB-4AFE-9E59-2590641A48BD}" destId="{FCE3A199-2CDF-47BD-B500-72C1D81F4DA7}" srcOrd="0" destOrd="0" presId="urn:microsoft.com/office/officeart/2005/8/layout/hList7"/>
    <dgm:cxn modelId="{C57DDC18-072C-4496-A463-44059A413FE4}" srcId="{A455179D-59BB-4AFE-9E59-2590641A48BD}" destId="{480D0BB2-50F1-469A-9B0F-3D48CACEA298}" srcOrd="1" destOrd="0" parTransId="{83A531B8-75AF-45D3-A0C0-478DC450373E}" sibTransId="{5D520AEC-BCE6-4867-97B5-79D74B4B7043}"/>
    <dgm:cxn modelId="{8669BEB9-8156-4968-8DB9-4942DD2B1A07}" srcId="{A455179D-59BB-4AFE-9E59-2590641A48BD}" destId="{A22F7A91-50B2-4488-9DB8-12D7F306D63A}" srcOrd="0" destOrd="0" parTransId="{65B01C1D-C634-43B9-BF4E-C9B02292B922}" sibTransId="{E6B34B23-7D2F-44CE-BD5E-03ABEB8457C7}"/>
    <dgm:cxn modelId="{1894B017-89CC-4E4A-81CE-58A343848732}" type="presOf" srcId="{A22F7A91-50B2-4488-9DB8-12D7F306D63A}" destId="{754FDB64-6763-4CE4-B627-56DA2E0690D1}" srcOrd="1" destOrd="0" presId="urn:microsoft.com/office/officeart/2005/8/layout/hList7"/>
    <dgm:cxn modelId="{4DBD2062-D5BB-448E-926F-804A680434B2}" type="presOf" srcId="{E6B34B23-7D2F-44CE-BD5E-03ABEB8457C7}" destId="{C12878CB-257D-4D11-B6D5-8A1C03E9CB98}" srcOrd="0" destOrd="0" presId="urn:microsoft.com/office/officeart/2005/8/layout/hList7"/>
    <dgm:cxn modelId="{09E4A70C-0F7D-4C32-BA69-28B44CB5BF13}" type="presParOf" srcId="{FCE3A199-2CDF-47BD-B500-72C1D81F4DA7}" destId="{35AA7925-547E-40D0-8CA1-D5C4F5A35187}" srcOrd="0" destOrd="0" presId="urn:microsoft.com/office/officeart/2005/8/layout/hList7"/>
    <dgm:cxn modelId="{45970AB8-8CF2-4BBC-8FC5-7F5C274761FB}" type="presParOf" srcId="{FCE3A199-2CDF-47BD-B500-72C1D81F4DA7}" destId="{CE58DD5D-A114-40CC-88A2-3BFF91F2A692}" srcOrd="1" destOrd="0" presId="urn:microsoft.com/office/officeart/2005/8/layout/hList7"/>
    <dgm:cxn modelId="{296061C3-5F24-4B4E-A757-16F2B4660C87}" type="presParOf" srcId="{CE58DD5D-A114-40CC-88A2-3BFF91F2A692}" destId="{002DDA8F-9E76-4EF8-B781-81CCEA5CF943}" srcOrd="0" destOrd="0" presId="urn:microsoft.com/office/officeart/2005/8/layout/hList7"/>
    <dgm:cxn modelId="{03C8FA27-6CA6-4228-AD44-71E0202DDDD3}" type="presParOf" srcId="{002DDA8F-9E76-4EF8-B781-81CCEA5CF943}" destId="{47ACEF27-2A5B-4377-8BC4-5ED44ADCC790}" srcOrd="0" destOrd="0" presId="urn:microsoft.com/office/officeart/2005/8/layout/hList7"/>
    <dgm:cxn modelId="{85713E93-97E0-40F7-BD91-527792147EF1}" type="presParOf" srcId="{002DDA8F-9E76-4EF8-B781-81CCEA5CF943}" destId="{754FDB64-6763-4CE4-B627-56DA2E0690D1}" srcOrd="1" destOrd="0" presId="urn:microsoft.com/office/officeart/2005/8/layout/hList7"/>
    <dgm:cxn modelId="{308920E8-13F6-411D-B29F-B041A77C6D4E}" type="presParOf" srcId="{002DDA8F-9E76-4EF8-B781-81CCEA5CF943}" destId="{A32443F6-2820-47D5-9DDA-6329E91F4599}" srcOrd="2" destOrd="0" presId="urn:microsoft.com/office/officeart/2005/8/layout/hList7"/>
    <dgm:cxn modelId="{8DC7FFAF-1A8B-492B-97BE-2404887A5394}" type="presParOf" srcId="{002DDA8F-9E76-4EF8-B781-81CCEA5CF943}" destId="{37B2D937-839B-4D0A-862A-4A092A422C39}" srcOrd="3" destOrd="0" presId="urn:microsoft.com/office/officeart/2005/8/layout/hList7"/>
    <dgm:cxn modelId="{8FBFA7C7-749A-46FE-9EAB-F137FF1C35A6}" type="presParOf" srcId="{CE58DD5D-A114-40CC-88A2-3BFF91F2A692}" destId="{C12878CB-257D-4D11-B6D5-8A1C03E9CB98}" srcOrd="1" destOrd="0" presId="urn:microsoft.com/office/officeart/2005/8/layout/hList7"/>
    <dgm:cxn modelId="{139D3DD9-1A22-4879-8FBB-1723CB3A6E27}" type="presParOf" srcId="{CE58DD5D-A114-40CC-88A2-3BFF91F2A692}" destId="{F943BBEC-0152-436A-A916-31DF3EDDF5D8}" srcOrd="2" destOrd="0" presId="urn:microsoft.com/office/officeart/2005/8/layout/hList7"/>
    <dgm:cxn modelId="{0128F7A3-3133-4FE6-A82B-9C03668911E6}" type="presParOf" srcId="{F943BBEC-0152-436A-A916-31DF3EDDF5D8}" destId="{CACD30EC-DA9C-432A-8B83-EF89AD7626AD}" srcOrd="0" destOrd="0" presId="urn:microsoft.com/office/officeart/2005/8/layout/hList7"/>
    <dgm:cxn modelId="{FD68BD40-423A-4F19-B7F7-311BFAAC0DAE}" type="presParOf" srcId="{F943BBEC-0152-436A-A916-31DF3EDDF5D8}" destId="{EEF548BB-65AC-419E-B92B-EFD06D444552}" srcOrd="1" destOrd="0" presId="urn:microsoft.com/office/officeart/2005/8/layout/hList7"/>
    <dgm:cxn modelId="{CFA2C20D-FCA0-40BF-9035-E993E6E1F6E4}" type="presParOf" srcId="{F943BBEC-0152-436A-A916-31DF3EDDF5D8}" destId="{6BA452EC-4172-499C-9424-CA43D5F7DEC2}" srcOrd="2" destOrd="0" presId="urn:microsoft.com/office/officeart/2005/8/layout/hList7"/>
    <dgm:cxn modelId="{50AE12EB-86F2-455C-B0E6-E38C16AD5113}" type="presParOf" srcId="{F943BBEC-0152-436A-A916-31DF3EDDF5D8}" destId="{0F1AFB50-0417-49C9-90B2-6C01704D72D0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BC139B2-3A7D-427B-8185-5F39BE03BBF5}" type="doc">
      <dgm:prSet loTypeId="urn:microsoft.com/office/officeart/2005/8/layout/default" loCatId="list" qsTypeId="urn:microsoft.com/office/officeart/2005/8/quickstyle/3d7" qsCatId="3D" csTypeId="urn:microsoft.com/office/officeart/2005/8/colors/accent2_3" csCatId="accent2"/>
      <dgm:spPr/>
      <dgm:t>
        <a:bodyPr/>
        <a:lstStyle/>
        <a:p>
          <a:endParaRPr lang="cs-CZ"/>
        </a:p>
      </dgm:t>
    </dgm:pt>
    <dgm:pt modelId="{CD20909A-41DF-4219-BDE7-D03046FE8924}">
      <dgm:prSet/>
      <dgm:spPr/>
      <dgm:t>
        <a:bodyPr/>
        <a:lstStyle/>
        <a:p>
          <a:pPr rtl="0"/>
          <a:r>
            <a:rPr lang="cs-CZ" smtClean="0"/>
            <a:t>Jedná se o nejpoužívanější ukazatele pro mezinárodní srovnávání.</a:t>
          </a:r>
          <a:endParaRPr lang="cs-CZ"/>
        </a:p>
      </dgm:t>
    </dgm:pt>
    <dgm:pt modelId="{BE4FB40D-682A-4574-BC9B-7AECB1C9F852}" type="parTrans" cxnId="{67969C7F-85AA-46C7-AAC2-6918D72A2CB9}">
      <dgm:prSet/>
      <dgm:spPr/>
      <dgm:t>
        <a:bodyPr/>
        <a:lstStyle/>
        <a:p>
          <a:endParaRPr lang="cs-CZ"/>
        </a:p>
      </dgm:t>
    </dgm:pt>
    <dgm:pt modelId="{AA2586EE-145B-42D7-8C43-9DB63D0D7C7E}" type="sibTrans" cxnId="{67969C7F-85AA-46C7-AAC2-6918D72A2CB9}">
      <dgm:prSet/>
      <dgm:spPr/>
      <dgm:t>
        <a:bodyPr/>
        <a:lstStyle/>
        <a:p>
          <a:endParaRPr lang="cs-CZ"/>
        </a:p>
      </dgm:t>
    </dgm:pt>
    <dgm:pt modelId="{D7E8716C-F882-412F-BD5B-B891A45F64AC}">
      <dgm:prSet/>
      <dgm:spPr/>
      <dgm:t>
        <a:bodyPr/>
        <a:lstStyle/>
        <a:p>
          <a:pPr rtl="0"/>
          <a:r>
            <a:rPr lang="cs-CZ" dirty="0" smtClean="0"/>
            <a:t>Výsledkem je poměrový ukazatel, který má značnou vypovídací schopnost pro posuzování životní úrovně obyvatelstva daného státu.</a:t>
          </a:r>
          <a:endParaRPr lang="cs-CZ" dirty="0"/>
        </a:p>
      </dgm:t>
    </dgm:pt>
    <dgm:pt modelId="{178DB440-AEDA-4309-BF6E-0F6DD9D48D78}" type="parTrans" cxnId="{42F07018-88F2-4C31-96A1-E3DF3E772EBD}">
      <dgm:prSet/>
      <dgm:spPr/>
      <dgm:t>
        <a:bodyPr/>
        <a:lstStyle/>
        <a:p>
          <a:endParaRPr lang="cs-CZ"/>
        </a:p>
      </dgm:t>
    </dgm:pt>
    <dgm:pt modelId="{524D33E1-26D6-4516-991E-1908A98E1342}" type="sibTrans" cxnId="{42F07018-88F2-4C31-96A1-E3DF3E772EBD}">
      <dgm:prSet/>
      <dgm:spPr/>
      <dgm:t>
        <a:bodyPr/>
        <a:lstStyle/>
        <a:p>
          <a:endParaRPr lang="cs-CZ"/>
        </a:p>
      </dgm:t>
    </dgm:pt>
    <dgm:pt modelId="{00A49DBE-D590-46D0-8CE5-6DDA27DCFEF3}">
      <dgm:prSet/>
      <dgm:spPr/>
      <dgm:t>
        <a:bodyPr/>
        <a:lstStyle/>
        <a:p>
          <a:pPr rtl="0"/>
          <a:r>
            <a:rPr lang="cs-CZ" smtClean="0"/>
            <a:t>Takto je možné sestavit žebříček nejbohatších států</a:t>
          </a:r>
          <a:endParaRPr lang="cs-CZ"/>
        </a:p>
      </dgm:t>
    </dgm:pt>
    <dgm:pt modelId="{1C62F33D-C214-471A-8739-C290A24BB6BC}" type="parTrans" cxnId="{1FF7FF2A-F4D2-476C-B411-6008F98163CF}">
      <dgm:prSet/>
      <dgm:spPr/>
      <dgm:t>
        <a:bodyPr/>
        <a:lstStyle/>
        <a:p>
          <a:endParaRPr lang="cs-CZ"/>
        </a:p>
      </dgm:t>
    </dgm:pt>
    <dgm:pt modelId="{00C5615C-57C9-4D4F-877B-16320411A492}" type="sibTrans" cxnId="{1FF7FF2A-F4D2-476C-B411-6008F98163CF}">
      <dgm:prSet/>
      <dgm:spPr/>
      <dgm:t>
        <a:bodyPr/>
        <a:lstStyle/>
        <a:p>
          <a:endParaRPr lang="cs-CZ"/>
        </a:p>
      </dgm:t>
    </dgm:pt>
    <dgm:pt modelId="{57015EC1-0805-4134-AD57-6345558B1094}" type="pres">
      <dgm:prSet presAssocID="{BBC139B2-3A7D-427B-8185-5F39BE03BBF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288B77CD-BCD3-40DC-9791-10968046F90E}" type="pres">
      <dgm:prSet presAssocID="{CD20909A-41DF-4219-BDE7-D03046FE8924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2BADFF0-1B4A-41BD-B3CC-D0B9FBD8491B}" type="pres">
      <dgm:prSet presAssocID="{AA2586EE-145B-42D7-8C43-9DB63D0D7C7E}" presName="sibTrans" presStyleCnt="0"/>
      <dgm:spPr/>
    </dgm:pt>
    <dgm:pt modelId="{445AC3DE-8849-4FC7-9F52-10BF376B6171}" type="pres">
      <dgm:prSet presAssocID="{D7E8716C-F882-412F-BD5B-B891A45F64AC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B1686B4-B0D6-4300-9248-CDA1E38C617E}" type="pres">
      <dgm:prSet presAssocID="{524D33E1-26D6-4516-991E-1908A98E1342}" presName="sibTrans" presStyleCnt="0"/>
      <dgm:spPr/>
    </dgm:pt>
    <dgm:pt modelId="{8CD86D6A-0D0E-4AD7-BBC2-28CB1D635118}" type="pres">
      <dgm:prSet presAssocID="{00A49DBE-D590-46D0-8CE5-6DDA27DCFEF3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014788BD-4591-4BDF-BC25-618727FA2AE2}" type="presOf" srcId="{D7E8716C-F882-412F-BD5B-B891A45F64AC}" destId="{445AC3DE-8849-4FC7-9F52-10BF376B6171}" srcOrd="0" destOrd="0" presId="urn:microsoft.com/office/officeart/2005/8/layout/default"/>
    <dgm:cxn modelId="{42F07018-88F2-4C31-96A1-E3DF3E772EBD}" srcId="{BBC139B2-3A7D-427B-8185-5F39BE03BBF5}" destId="{D7E8716C-F882-412F-BD5B-B891A45F64AC}" srcOrd="1" destOrd="0" parTransId="{178DB440-AEDA-4309-BF6E-0F6DD9D48D78}" sibTransId="{524D33E1-26D6-4516-991E-1908A98E1342}"/>
    <dgm:cxn modelId="{1A64B5EC-7FD9-495C-9B91-2C593C5A8488}" type="presOf" srcId="{CD20909A-41DF-4219-BDE7-D03046FE8924}" destId="{288B77CD-BCD3-40DC-9791-10968046F90E}" srcOrd="0" destOrd="0" presId="urn:microsoft.com/office/officeart/2005/8/layout/default"/>
    <dgm:cxn modelId="{E89C1D17-B519-4554-B69A-429CF5762ECD}" type="presOf" srcId="{00A49DBE-D590-46D0-8CE5-6DDA27DCFEF3}" destId="{8CD86D6A-0D0E-4AD7-BBC2-28CB1D635118}" srcOrd="0" destOrd="0" presId="urn:microsoft.com/office/officeart/2005/8/layout/default"/>
    <dgm:cxn modelId="{1FF7FF2A-F4D2-476C-B411-6008F98163CF}" srcId="{BBC139B2-3A7D-427B-8185-5F39BE03BBF5}" destId="{00A49DBE-D590-46D0-8CE5-6DDA27DCFEF3}" srcOrd="2" destOrd="0" parTransId="{1C62F33D-C214-471A-8739-C290A24BB6BC}" sibTransId="{00C5615C-57C9-4D4F-877B-16320411A492}"/>
    <dgm:cxn modelId="{67969C7F-85AA-46C7-AAC2-6918D72A2CB9}" srcId="{BBC139B2-3A7D-427B-8185-5F39BE03BBF5}" destId="{CD20909A-41DF-4219-BDE7-D03046FE8924}" srcOrd="0" destOrd="0" parTransId="{BE4FB40D-682A-4574-BC9B-7AECB1C9F852}" sibTransId="{AA2586EE-145B-42D7-8C43-9DB63D0D7C7E}"/>
    <dgm:cxn modelId="{A3B47CE9-4899-40F7-A33A-5FE687F0A37F}" type="presOf" srcId="{BBC139B2-3A7D-427B-8185-5F39BE03BBF5}" destId="{57015EC1-0805-4134-AD57-6345558B1094}" srcOrd="0" destOrd="0" presId="urn:microsoft.com/office/officeart/2005/8/layout/default"/>
    <dgm:cxn modelId="{B9C7420F-0643-40DF-896B-523BCF077394}" type="presParOf" srcId="{57015EC1-0805-4134-AD57-6345558B1094}" destId="{288B77CD-BCD3-40DC-9791-10968046F90E}" srcOrd="0" destOrd="0" presId="urn:microsoft.com/office/officeart/2005/8/layout/default"/>
    <dgm:cxn modelId="{0A6414BC-C8A5-426E-98A6-4CDDC191571B}" type="presParOf" srcId="{57015EC1-0805-4134-AD57-6345558B1094}" destId="{72BADFF0-1B4A-41BD-B3CC-D0B9FBD8491B}" srcOrd="1" destOrd="0" presId="urn:microsoft.com/office/officeart/2005/8/layout/default"/>
    <dgm:cxn modelId="{2244EF2C-2DF0-491B-9344-A07655B40F39}" type="presParOf" srcId="{57015EC1-0805-4134-AD57-6345558B1094}" destId="{445AC3DE-8849-4FC7-9F52-10BF376B6171}" srcOrd="2" destOrd="0" presId="urn:microsoft.com/office/officeart/2005/8/layout/default"/>
    <dgm:cxn modelId="{294050F6-9041-4605-B789-726496E71AFD}" type="presParOf" srcId="{57015EC1-0805-4134-AD57-6345558B1094}" destId="{1B1686B4-B0D6-4300-9248-CDA1E38C617E}" srcOrd="3" destOrd="0" presId="urn:microsoft.com/office/officeart/2005/8/layout/default"/>
    <dgm:cxn modelId="{D12093E0-73EE-4489-9D95-3AB28A52D889}" type="presParOf" srcId="{57015EC1-0805-4134-AD57-6345558B1094}" destId="{8CD86D6A-0D0E-4AD7-BBC2-28CB1D635118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E04773A-190D-4EC2-825B-4C84BA7C566C}" type="doc">
      <dgm:prSet loTypeId="urn:microsoft.com/office/officeart/2005/8/layout/pyramid1" loCatId="pyramid" qsTypeId="urn:microsoft.com/office/officeart/2009/2/quickstyle/3d8" qsCatId="3D" csTypeId="urn:microsoft.com/office/officeart/2005/8/colors/colorful4" csCatId="colorful"/>
      <dgm:spPr/>
      <dgm:t>
        <a:bodyPr/>
        <a:lstStyle/>
        <a:p>
          <a:endParaRPr lang="cs-CZ"/>
        </a:p>
      </dgm:t>
    </dgm:pt>
    <dgm:pt modelId="{1BAB2CA1-DB3F-4D78-9737-FAEA376D310D}">
      <dgm:prSet/>
      <dgm:spPr/>
      <dgm:t>
        <a:bodyPr/>
        <a:lstStyle/>
        <a:p>
          <a:pPr rtl="0"/>
          <a:r>
            <a:rPr lang="cs-CZ" smtClean="0"/>
            <a:t>ČISTÝ NÁRODNÍ PRODUKT</a:t>
          </a:r>
          <a:endParaRPr lang="cs-CZ"/>
        </a:p>
      </dgm:t>
    </dgm:pt>
    <dgm:pt modelId="{10E83D2A-AB16-46B3-8700-9D6348C6B1CB}" type="parTrans" cxnId="{7ABFA84A-95B9-4744-959B-8CB817EEEE92}">
      <dgm:prSet/>
      <dgm:spPr/>
      <dgm:t>
        <a:bodyPr/>
        <a:lstStyle/>
        <a:p>
          <a:endParaRPr lang="cs-CZ"/>
        </a:p>
      </dgm:t>
    </dgm:pt>
    <dgm:pt modelId="{B5ACDB1C-E726-4C01-B5E1-0885E35A41DB}" type="sibTrans" cxnId="{7ABFA84A-95B9-4744-959B-8CB817EEEE92}">
      <dgm:prSet/>
      <dgm:spPr/>
      <dgm:t>
        <a:bodyPr/>
        <a:lstStyle/>
        <a:p>
          <a:endParaRPr lang="cs-CZ"/>
        </a:p>
      </dgm:t>
    </dgm:pt>
    <dgm:pt modelId="{13FF19ED-B6D6-4DA1-BF84-80C0D93FC6E8}">
      <dgm:prSet/>
      <dgm:spPr/>
      <dgm:t>
        <a:bodyPr/>
        <a:lstStyle/>
        <a:p>
          <a:pPr rtl="0"/>
          <a:r>
            <a:rPr lang="cs-CZ" smtClean="0"/>
            <a:t>REÁLNÝ HRUBÝ DOMÁCÍ PRODUKT</a:t>
          </a:r>
          <a:endParaRPr lang="cs-CZ"/>
        </a:p>
      </dgm:t>
    </dgm:pt>
    <dgm:pt modelId="{11517012-1D8C-4B1A-97B5-D8E72C1223A7}" type="parTrans" cxnId="{AA5B5A87-B137-4FC1-9E8A-023CDDF00CEF}">
      <dgm:prSet/>
      <dgm:spPr/>
      <dgm:t>
        <a:bodyPr/>
        <a:lstStyle/>
        <a:p>
          <a:endParaRPr lang="cs-CZ"/>
        </a:p>
      </dgm:t>
    </dgm:pt>
    <dgm:pt modelId="{D6745314-D115-4F5E-9364-E45501F9D00F}" type="sibTrans" cxnId="{AA5B5A87-B137-4FC1-9E8A-023CDDF00CEF}">
      <dgm:prSet/>
      <dgm:spPr/>
      <dgm:t>
        <a:bodyPr/>
        <a:lstStyle/>
        <a:p>
          <a:endParaRPr lang="cs-CZ"/>
        </a:p>
      </dgm:t>
    </dgm:pt>
    <dgm:pt modelId="{D552DAFD-BC74-42CC-B2E6-80939816E66D}">
      <dgm:prSet/>
      <dgm:spPr/>
      <dgm:t>
        <a:bodyPr/>
        <a:lstStyle/>
        <a:p>
          <a:pPr rtl="0"/>
          <a:r>
            <a:rPr lang="cs-CZ" smtClean="0"/>
            <a:t>NOMINÁLNÍ DOMÁCÍ PRODUKT</a:t>
          </a:r>
          <a:endParaRPr lang="cs-CZ"/>
        </a:p>
      </dgm:t>
    </dgm:pt>
    <dgm:pt modelId="{B20330A9-7967-4CF8-8CD3-55719884C57D}" type="parTrans" cxnId="{68DAB344-6026-4574-8884-3BDB167AA5B4}">
      <dgm:prSet/>
      <dgm:spPr/>
      <dgm:t>
        <a:bodyPr/>
        <a:lstStyle/>
        <a:p>
          <a:endParaRPr lang="cs-CZ"/>
        </a:p>
      </dgm:t>
    </dgm:pt>
    <dgm:pt modelId="{DD8BB755-ECE7-4059-A8E6-224E4EE06D8A}" type="sibTrans" cxnId="{68DAB344-6026-4574-8884-3BDB167AA5B4}">
      <dgm:prSet/>
      <dgm:spPr/>
      <dgm:t>
        <a:bodyPr/>
        <a:lstStyle/>
        <a:p>
          <a:endParaRPr lang="cs-CZ"/>
        </a:p>
      </dgm:t>
    </dgm:pt>
    <dgm:pt modelId="{39F1E66D-DF62-4712-B672-369205DD4AB1}" type="pres">
      <dgm:prSet presAssocID="{3E04773A-190D-4EC2-825B-4C84BA7C566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0BF3B97F-857A-45A1-B216-AC6DABEBA109}" type="pres">
      <dgm:prSet presAssocID="{1BAB2CA1-DB3F-4D78-9737-FAEA376D310D}" presName="Name8" presStyleCnt="0"/>
      <dgm:spPr/>
    </dgm:pt>
    <dgm:pt modelId="{7210EF4B-2EE3-4FBB-9876-9F35AC11389E}" type="pres">
      <dgm:prSet presAssocID="{1BAB2CA1-DB3F-4D78-9737-FAEA376D310D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EB5A016-5E91-407D-BE84-1A570C75A4A6}" type="pres">
      <dgm:prSet presAssocID="{1BAB2CA1-DB3F-4D78-9737-FAEA376D310D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53E1D02-A6DB-4173-829D-8D1F4DEDEBD4}" type="pres">
      <dgm:prSet presAssocID="{13FF19ED-B6D6-4DA1-BF84-80C0D93FC6E8}" presName="Name8" presStyleCnt="0"/>
      <dgm:spPr/>
    </dgm:pt>
    <dgm:pt modelId="{D5E3CB4F-3B2D-464B-8EFE-BD891861AE6B}" type="pres">
      <dgm:prSet presAssocID="{13FF19ED-B6D6-4DA1-BF84-80C0D93FC6E8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CD6F726-A141-4DBF-B5F5-2F6E48BF832E}" type="pres">
      <dgm:prSet presAssocID="{13FF19ED-B6D6-4DA1-BF84-80C0D93FC6E8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52FC07B-DDB7-42A8-88F1-BFF1CC98507C}" type="pres">
      <dgm:prSet presAssocID="{D552DAFD-BC74-42CC-B2E6-80939816E66D}" presName="Name8" presStyleCnt="0"/>
      <dgm:spPr/>
    </dgm:pt>
    <dgm:pt modelId="{124971C4-1E14-439C-A05C-5396438BD0B3}" type="pres">
      <dgm:prSet presAssocID="{D552DAFD-BC74-42CC-B2E6-80939816E66D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661CD7A-76F7-4BD1-9924-83CF9274230D}" type="pres">
      <dgm:prSet presAssocID="{D552DAFD-BC74-42CC-B2E6-80939816E66D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8300346A-AE44-4A19-95EF-0EE5C21BDB4E}" type="presOf" srcId="{13FF19ED-B6D6-4DA1-BF84-80C0D93FC6E8}" destId="{D5E3CB4F-3B2D-464B-8EFE-BD891861AE6B}" srcOrd="0" destOrd="0" presId="urn:microsoft.com/office/officeart/2005/8/layout/pyramid1"/>
    <dgm:cxn modelId="{E2BE9D82-B26A-491C-8B38-7AD704DF5C12}" type="presOf" srcId="{1BAB2CA1-DB3F-4D78-9737-FAEA376D310D}" destId="{CEB5A016-5E91-407D-BE84-1A570C75A4A6}" srcOrd="1" destOrd="0" presId="urn:microsoft.com/office/officeart/2005/8/layout/pyramid1"/>
    <dgm:cxn modelId="{68DAB344-6026-4574-8884-3BDB167AA5B4}" srcId="{3E04773A-190D-4EC2-825B-4C84BA7C566C}" destId="{D552DAFD-BC74-42CC-B2E6-80939816E66D}" srcOrd="2" destOrd="0" parTransId="{B20330A9-7967-4CF8-8CD3-55719884C57D}" sibTransId="{DD8BB755-ECE7-4059-A8E6-224E4EE06D8A}"/>
    <dgm:cxn modelId="{F2DC5BB6-3116-4CAF-9AD7-6F359A81098B}" type="presOf" srcId="{D552DAFD-BC74-42CC-B2E6-80939816E66D}" destId="{124971C4-1E14-439C-A05C-5396438BD0B3}" srcOrd="0" destOrd="0" presId="urn:microsoft.com/office/officeart/2005/8/layout/pyramid1"/>
    <dgm:cxn modelId="{8C55C2C5-F154-48A9-B869-C538580B55B1}" type="presOf" srcId="{D552DAFD-BC74-42CC-B2E6-80939816E66D}" destId="{F661CD7A-76F7-4BD1-9924-83CF9274230D}" srcOrd="1" destOrd="0" presId="urn:microsoft.com/office/officeart/2005/8/layout/pyramid1"/>
    <dgm:cxn modelId="{7ABFA84A-95B9-4744-959B-8CB817EEEE92}" srcId="{3E04773A-190D-4EC2-825B-4C84BA7C566C}" destId="{1BAB2CA1-DB3F-4D78-9737-FAEA376D310D}" srcOrd="0" destOrd="0" parTransId="{10E83D2A-AB16-46B3-8700-9D6348C6B1CB}" sibTransId="{B5ACDB1C-E726-4C01-B5E1-0885E35A41DB}"/>
    <dgm:cxn modelId="{C98133FB-44E1-4A1B-A760-9EC9D8D9EC88}" type="presOf" srcId="{13FF19ED-B6D6-4DA1-BF84-80C0D93FC6E8}" destId="{CCD6F726-A141-4DBF-B5F5-2F6E48BF832E}" srcOrd="1" destOrd="0" presId="urn:microsoft.com/office/officeart/2005/8/layout/pyramid1"/>
    <dgm:cxn modelId="{AA5B5A87-B137-4FC1-9E8A-023CDDF00CEF}" srcId="{3E04773A-190D-4EC2-825B-4C84BA7C566C}" destId="{13FF19ED-B6D6-4DA1-BF84-80C0D93FC6E8}" srcOrd="1" destOrd="0" parTransId="{11517012-1D8C-4B1A-97B5-D8E72C1223A7}" sibTransId="{D6745314-D115-4F5E-9364-E45501F9D00F}"/>
    <dgm:cxn modelId="{4EA33101-081B-4FC1-A1A8-510B8B8A1BBB}" type="presOf" srcId="{3E04773A-190D-4EC2-825B-4C84BA7C566C}" destId="{39F1E66D-DF62-4712-B672-369205DD4AB1}" srcOrd="0" destOrd="0" presId="urn:microsoft.com/office/officeart/2005/8/layout/pyramid1"/>
    <dgm:cxn modelId="{4AE2494E-B48C-45B1-B37F-2541F045E7F7}" type="presOf" srcId="{1BAB2CA1-DB3F-4D78-9737-FAEA376D310D}" destId="{7210EF4B-2EE3-4FBB-9876-9F35AC11389E}" srcOrd="0" destOrd="0" presId="urn:microsoft.com/office/officeart/2005/8/layout/pyramid1"/>
    <dgm:cxn modelId="{C3C86E74-BE74-4485-85F9-AD05523128F2}" type="presParOf" srcId="{39F1E66D-DF62-4712-B672-369205DD4AB1}" destId="{0BF3B97F-857A-45A1-B216-AC6DABEBA109}" srcOrd="0" destOrd="0" presId="urn:microsoft.com/office/officeart/2005/8/layout/pyramid1"/>
    <dgm:cxn modelId="{23D238C7-85EB-4AB1-AB15-CC8ABC921EF0}" type="presParOf" srcId="{0BF3B97F-857A-45A1-B216-AC6DABEBA109}" destId="{7210EF4B-2EE3-4FBB-9876-9F35AC11389E}" srcOrd="0" destOrd="0" presId="urn:microsoft.com/office/officeart/2005/8/layout/pyramid1"/>
    <dgm:cxn modelId="{857261F7-4846-4EE8-8A49-77A99611AC1B}" type="presParOf" srcId="{0BF3B97F-857A-45A1-B216-AC6DABEBA109}" destId="{CEB5A016-5E91-407D-BE84-1A570C75A4A6}" srcOrd="1" destOrd="0" presId="urn:microsoft.com/office/officeart/2005/8/layout/pyramid1"/>
    <dgm:cxn modelId="{7C4F0C02-0F3E-4043-9F19-2612B40B32DE}" type="presParOf" srcId="{39F1E66D-DF62-4712-B672-369205DD4AB1}" destId="{F53E1D02-A6DB-4173-829D-8D1F4DEDEBD4}" srcOrd="1" destOrd="0" presId="urn:microsoft.com/office/officeart/2005/8/layout/pyramid1"/>
    <dgm:cxn modelId="{0C406306-481F-41E2-9B43-F661E72FCB88}" type="presParOf" srcId="{F53E1D02-A6DB-4173-829D-8D1F4DEDEBD4}" destId="{D5E3CB4F-3B2D-464B-8EFE-BD891861AE6B}" srcOrd="0" destOrd="0" presId="urn:microsoft.com/office/officeart/2005/8/layout/pyramid1"/>
    <dgm:cxn modelId="{96EFE12C-2B1D-4810-90BA-37BBD69A4E53}" type="presParOf" srcId="{F53E1D02-A6DB-4173-829D-8D1F4DEDEBD4}" destId="{CCD6F726-A141-4DBF-B5F5-2F6E48BF832E}" srcOrd="1" destOrd="0" presId="urn:microsoft.com/office/officeart/2005/8/layout/pyramid1"/>
    <dgm:cxn modelId="{5E7CF951-7CC3-4C19-B466-75AC4172C262}" type="presParOf" srcId="{39F1E66D-DF62-4712-B672-369205DD4AB1}" destId="{852FC07B-DDB7-42A8-88F1-BFF1CC98507C}" srcOrd="2" destOrd="0" presId="urn:microsoft.com/office/officeart/2005/8/layout/pyramid1"/>
    <dgm:cxn modelId="{E285F5D2-E550-4A90-BF1B-DA9FFB8F2183}" type="presParOf" srcId="{852FC07B-DDB7-42A8-88F1-BFF1CC98507C}" destId="{124971C4-1E14-439C-A05C-5396438BD0B3}" srcOrd="0" destOrd="0" presId="urn:microsoft.com/office/officeart/2005/8/layout/pyramid1"/>
    <dgm:cxn modelId="{DD0CE68A-626B-4039-B12C-F686DEEC6E89}" type="presParOf" srcId="{852FC07B-DDB7-42A8-88F1-BFF1CC98507C}" destId="{F661CD7A-76F7-4BD1-9924-83CF9274230D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44483E6-A8C7-4382-AF33-308117820736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cs-CZ"/>
        </a:p>
      </dgm:t>
    </dgm:pt>
    <dgm:pt modelId="{7D461118-BEAE-47D6-BAA6-E543641CAE9B}">
      <dgm:prSet/>
      <dgm:spPr/>
      <dgm:t>
        <a:bodyPr/>
        <a:lstStyle/>
        <a:p>
          <a:pPr rtl="0"/>
          <a:r>
            <a:rPr lang="cs-CZ" smtClean="0"/>
            <a:t>Výkonnost národního hospodářství je dána </a:t>
          </a:r>
          <a:r>
            <a:rPr lang="cs-CZ" b="1" smtClean="0"/>
            <a:t>množstvím statků a služeb, které ekonomika vyprodukovala za jeden rok</a:t>
          </a:r>
          <a:r>
            <a:rPr lang="cs-CZ" smtClean="0"/>
            <a:t>. Hovoříme o </a:t>
          </a:r>
          <a:r>
            <a:rPr lang="cs-CZ" b="1" smtClean="0"/>
            <a:t>výstupu</a:t>
          </a:r>
          <a:r>
            <a:rPr lang="cs-CZ" smtClean="0"/>
            <a:t>, tzn. o </a:t>
          </a:r>
          <a:r>
            <a:rPr lang="cs-CZ" b="1" smtClean="0"/>
            <a:t>velikosti produktu. </a:t>
          </a:r>
          <a:endParaRPr lang="cs-CZ"/>
        </a:p>
      </dgm:t>
    </dgm:pt>
    <dgm:pt modelId="{2014C0D5-98F5-4C73-848A-CE6BED4808BD}" type="parTrans" cxnId="{5DD1F331-1C8D-4174-96D9-4F78915EB093}">
      <dgm:prSet/>
      <dgm:spPr/>
      <dgm:t>
        <a:bodyPr/>
        <a:lstStyle/>
        <a:p>
          <a:endParaRPr lang="cs-CZ"/>
        </a:p>
      </dgm:t>
    </dgm:pt>
    <dgm:pt modelId="{021F7D3F-5F6C-4460-BFF9-D839F06E816C}" type="sibTrans" cxnId="{5DD1F331-1C8D-4174-96D9-4F78915EB093}">
      <dgm:prSet/>
      <dgm:spPr/>
      <dgm:t>
        <a:bodyPr/>
        <a:lstStyle/>
        <a:p>
          <a:endParaRPr lang="cs-CZ"/>
        </a:p>
      </dgm:t>
    </dgm:pt>
    <dgm:pt modelId="{67572D57-F5A2-411B-84AC-5469377D8AC6}" type="pres">
      <dgm:prSet presAssocID="{244483E6-A8C7-4382-AF33-30811782073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EA92F7F0-FE89-48CD-819F-C7BC99B3A69F}" type="pres">
      <dgm:prSet presAssocID="{7D461118-BEAE-47D6-BAA6-E543641CAE9B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070CFA92-B833-427A-8788-9639914AA8DF}" type="presOf" srcId="{244483E6-A8C7-4382-AF33-308117820736}" destId="{67572D57-F5A2-411B-84AC-5469377D8AC6}" srcOrd="0" destOrd="0" presId="urn:microsoft.com/office/officeart/2005/8/layout/vList2"/>
    <dgm:cxn modelId="{96ECC3F6-0B8B-4CA3-B125-183BC9053E95}" type="presOf" srcId="{7D461118-BEAE-47D6-BAA6-E543641CAE9B}" destId="{EA92F7F0-FE89-48CD-819F-C7BC99B3A69F}" srcOrd="0" destOrd="0" presId="urn:microsoft.com/office/officeart/2005/8/layout/vList2"/>
    <dgm:cxn modelId="{5DD1F331-1C8D-4174-96D9-4F78915EB093}" srcId="{244483E6-A8C7-4382-AF33-308117820736}" destId="{7D461118-BEAE-47D6-BAA6-E543641CAE9B}" srcOrd="0" destOrd="0" parTransId="{2014C0D5-98F5-4C73-848A-CE6BED4808BD}" sibTransId="{021F7D3F-5F6C-4460-BFF9-D839F06E816C}"/>
    <dgm:cxn modelId="{F4C4F6AD-0AFA-4911-9EAE-F1C7A6B78AA1}" type="presParOf" srcId="{67572D57-F5A2-411B-84AC-5469377D8AC6}" destId="{EA92F7F0-FE89-48CD-819F-C7BC99B3A69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ACEF27-2A5B-4377-8BC4-5ED44ADCC790}">
      <dsp:nvSpPr>
        <dsp:cNvPr id="0" name=""/>
        <dsp:cNvSpPr/>
      </dsp:nvSpPr>
      <dsp:spPr>
        <a:xfrm>
          <a:off x="4321" y="0"/>
          <a:ext cx="4950618" cy="393223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7368" tIns="277368" rIns="277368" bIns="277368" numCol="1" spcCol="1270" anchor="ctr" anchorCtr="0">
          <a:noAutofit/>
        </a:bodyPr>
        <a:lstStyle/>
        <a:p>
          <a:pPr lvl="0" algn="ctr" defTabSz="1733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900" kern="1200" smtClean="0"/>
            <a:t>HRUBÝ DOMÁCÍ PRODUKT</a:t>
          </a:r>
          <a:endParaRPr lang="cs-CZ" sz="3900" kern="1200"/>
        </a:p>
      </dsp:txBody>
      <dsp:txXfrm>
        <a:off x="4321" y="1572894"/>
        <a:ext cx="4950618" cy="1572894"/>
      </dsp:txXfrm>
    </dsp:sp>
    <dsp:sp modelId="{37B2D937-839B-4D0A-862A-4A092A422C39}">
      <dsp:nvSpPr>
        <dsp:cNvPr id="0" name=""/>
        <dsp:cNvSpPr/>
      </dsp:nvSpPr>
      <dsp:spPr>
        <a:xfrm>
          <a:off x="1824913" y="235934"/>
          <a:ext cx="1309434" cy="1309434"/>
        </a:xfrm>
        <a:prstGeom prst="leftArrow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CACD30EC-DA9C-432A-8B83-EF89AD7626AD}">
      <dsp:nvSpPr>
        <dsp:cNvPr id="0" name=""/>
        <dsp:cNvSpPr/>
      </dsp:nvSpPr>
      <dsp:spPr>
        <a:xfrm>
          <a:off x="5103459" y="0"/>
          <a:ext cx="4950618" cy="3932237"/>
        </a:xfrm>
        <a:prstGeom prst="roundRect">
          <a:avLst>
            <a:gd name="adj" fmla="val 10000"/>
          </a:avLst>
        </a:prstGeom>
        <a:solidFill>
          <a:schemeClr val="accent2">
            <a:hueOff val="2748086"/>
            <a:satOff val="-54774"/>
            <a:lumOff val="2353"/>
            <a:alphaOff val="0"/>
          </a:schemeClr>
        </a:solidFill>
        <a:ln>
          <a:noFill/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7368" tIns="277368" rIns="277368" bIns="277368" numCol="1" spcCol="1270" anchor="ctr" anchorCtr="0">
          <a:noAutofit/>
        </a:bodyPr>
        <a:lstStyle/>
        <a:p>
          <a:pPr lvl="0" algn="ctr" defTabSz="1733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900" kern="1200" smtClean="0"/>
            <a:t>HRUBÝ NÁRODNÍ PRODUKT</a:t>
          </a:r>
          <a:endParaRPr lang="cs-CZ" sz="3900" kern="1200"/>
        </a:p>
      </dsp:txBody>
      <dsp:txXfrm>
        <a:off x="5103459" y="1572894"/>
        <a:ext cx="4950618" cy="1572894"/>
      </dsp:txXfrm>
    </dsp:sp>
    <dsp:sp modelId="{0F1AFB50-0417-49C9-90B2-6C01704D72D0}">
      <dsp:nvSpPr>
        <dsp:cNvPr id="0" name=""/>
        <dsp:cNvSpPr/>
      </dsp:nvSpPr>
      <dsp:spPr>
        <a:xfrm>
          <a:off x="6924051" y="235934"/>
          <a:ext cx="1309434" cy="1309434"/>
        </a:xfrm>
        <a:prstGeom prst="rightArrow">
          <a:avLst/>
        </a:prstGeom>
        <a:solidFill>
          <a:schemeClr val="accent2">
            <a:tint val="50000"/>
            <a:hueOff val="3301195"/>
            <a:satOff val="-49557"/>
            <a:lumOff val="-189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5AA7925-547E-40D0-8CA1-D5C4F5A35187}">
      <dsp:nvSpPr>
        <dsp:cNvPr id="0" name=""/>
        <dsp:cNvSpPr/>
      </dsp:nvSpPr>
      <dsp:spPr>
        <a:xfrm>
          <a:off x="402335" y="3145789"/>
          <a:ext cx="9253728" cy="589835"/>
        </a:xfrm>
        <a:prstGeom prst="left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8B77CD-BCD3-40DC-9791-10968046F90E}">
      <dsp:nvSpPr>
        <dsp:cNvPr id="0" name=""/>
        <dsp:cNvSpPr/>
      </dsp:nvSpPr>
      <dsp:spPr>
        <a:xfrm>
          <a:off x="0" y="956397"/>
          <a:ext cx="3365736" cy="2019442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300" kern="1200" smtClean="0"/>
            <a:t>Jedná se o nejpoužívanější ukazatele pro mezinárodní srovnávání.</a:t>
          </a:r>
          <a:endParaRPr lang="cs-CZ" sz="2300" kern="1200"/>
        </a:p>
      </dsp:txBody>
      <dsp:txXfrm>
        <a:off x="0" y="956397"/>
        <a:ext cx="3365736" cy="2019442"/>
      </dsp:txXfrm>
    </dsp:sp>
    <dsp:sp modelId="{445AC3DE-8849-4FC7-9F52-10BF376B6171}">
      <dsp:nvSpPr>
        <dsp:cNvPr id="0" name=""/>
        <dsp:cNvSpPr/>
      </dsp:nvSpPr>
      <dsp:spPr>
        <a:xfrm>
          <a:off x="3702310" y="956397"/>
          <a:ext cx="3365736" cy="2019442"/>
        </a:xfrm>
        <a:prstGeom prst="rect">
          <a:avLst/>
        </a:prstGeom>
        <a:solidFill>
          <a:schemeClr val="accent2">
            <a:shade val="80000"/>
            <a:hueOff val="-204730"/>
            <a:satOff val="3550"/>
            <a:lumOff val="12938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300" kern="1200" dirty="0" smtClean="0"/>
            <a:t>Výsledkem je poměrový ukazatel, který má značnou vypovídací schopnost pro posuzování životní úrovně obyvatelstva daného státu.</a:t>
          </a:r>
          <a:endParaRPr lang="cs-CZ" sz="2300" kern="1200" dirty="0"/>
        </a:p>
      </dsp:txBody>
      <dsp:txXfrm>
        <a:off x="3702310" y="956397"/>
        <a:ext cx="3365736" cy="2019442"/>
      </dsp:txXfrm>
    </dsp:sp>
    <dsp:sp modelId="{8CD86D6A-0D0E-4AD7-BBC2-28CB1D635118}">
      <dsp:nvSpPr>
        <dsp:cNvPr id="0" name=""/>
        <dsp:cNvSpPr/>
      </dsp:nvSpPr>
      <dsp:spPr>
        <a:xfrm>
          <a:off x="7404621" y="956397"/>
          <a:ext cx="3365736" cy="2019442"/>
        </a:xfrm>
        <a:prstGeom prst="rect">
          <a:avLst/>
        </a:prstGeom>
        <a:solidFill>
          <a:schemeClr val="accent2">
            <a:shade val="80000"/>
            <a:hueOff val="-409459"/>
            <a:satOff val="7101"/>
            <a:lumOff val="25875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300" kern="1200" smtClean="0"/>
            <a:t>Takto je možné sestavit žebříček nejbohatších států</a:t>
          </a:r>
          <a:endParaRPr lang="cs-CZ" sz="2300" kern="1200"/>
        </a:p>
      </dsp:txBody>
      <dsp:txXfrm>
        <a:off x="7404621" y="956397"/>
        <a:ext cx="3365736" cy="201944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10EF4B-2EE3-4FBB-9876-9F35AC11389E}">
      <dsp:nvSpPr>
        <dsp:cNvPr id="0" name=""/>
        <dsp:cNvSpPr/>
      </dsp:nvSpPr>
      <dsp:spPr>
        <a:xfrm>
          <a:off x="3505200" y="0"/>
          <a:ext cx="3505200" cy="1604062"/>
        </a:xfrm>
        <a:prstGeom prst="trapezoid">
          <a:avLst>
            <a:gd name="adj" fmla="val 10926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lvl="0" algn="ctr" defTabSz="1689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800" kern="1200" smtClean="0"/>
            <a:t>ČISTÝ NÁRODNÍ PRODUKT</a:t>
          </a:r>
          <a:endParaRPr lang="cs-CZ" sz="3800" kern="1200"/>
        </a:p>
      </dsp:txBody>
      <dsp:txXfrm>
        <a:off x="3505200" y="0"/>
        <a:ext cx="3505200" cy="1604062"/>
      </dsp:txXfrm>
    </dsp:sp>
    <dsp:sp modelId="{D5E3CB4F-3B2D-464B-8EFE-BD891861AE6B}">
      <dsp:nvSpPr>
        <dsp:cNvPr id="0" name=""/>
        <dsp:cNvSpPr/>
      </dsp:nvSpPr>
      <dsp:spPr>
        <a:xfrm>
          <a:off x="1752599" y="1604062"/>
          <a:ext cx="7010400" cy="1604062"/>
        </a:xfrm>
        <a:prstGeom prst="trapezoid">
          <a:avLst>
            <a:gd name="adj" fmla="val 109260"/>
          </a:avLst>
        </a:prstGeom>
        <a:solidFill>
          <a:schemeClr val="accent4">
            <a:hueOff val="3700879"/>
            <a:satOff val="-30179"/>
            <a:lumOff val="392"/>
            <a:alphaOff val="0"/>
          </a:schemeClr>
        </a:solidFill>
        <a:ln>
          <a:noFill/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lvl="0" algn="ctr" defTabSz="1689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800" kern="1200" smtClean="0"/>
            <a:t>REÁLNÝ HRUBÝ DOMÁCÍ PRODUKT</a:t>
          </a:r>
          <a:endParaRPr lang="cs-CZ" sz="3800" kern="1200"/>
        </a:p>
      </dsp:txBody>
      <dsp:txXfrm>
        <a:off x="2979419" y="1604062"/>
        <a:ext cx="4556760" cy="1604062"/>
      </dsp:txXfrm>
    </dsp:sp>
    <dsp:sp modelId="{124971C4-1E14-439C-A05C-5396438BD0B3}">
      <dsp:nvSpPr>
        <dsp:cNvPr id="0" name=""/>
        <dsp:cNvSpPr/>
      </dsp:nvSpPr>
      <dsp:spPr>
        <a:xfrm>
          <a:off x="0" y="3208124"/>
          <a:ext cx="10515600" cy="1604062"/>
        </a:xfrm>
        <a:prstGeom prst="trapezoid">
          <a:avLst>
            <a:gd name="adj" fmla="val 109260"/>
          </a:avLst>
        </a:prstGeom>
        <a:solidFill>
          <a:schemeClr val="accent4">
            <a:hueOff val="7401758"/>
            <a:satOff val="-60358"/>
            <a:lumOff val="785"/>
            <a:alphaOff val="0"/>
          </a:schemeClr>
        </a:solidFill>
        <a:ln>
          <a:noFill/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lvl="0" algn="ctr" defTabSz="1689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800" kern="1200" smtClean="0"/>
            <a:t>NOMINÁLNÍ DOMÁCÍ PRODUKT</a:t>
          </a:r>
          <a:endParaRPr lang="cs-CZ" sz="3800" kern="1200"/>
        </a:p>
      </dsp:txBody>
      <dsp:txXfrm>
        <a:off x="1840229" y="3208124"/>
        <a:ext cx="6835140" cy="160406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92F7F0-FE89-48CD-819F-C7BC99B3A69F}">
      <dsp:nvSpPr>
        <dsp:cNvPr id="0" name=""/>
        <dsp:cNvSpPr/>
      </dsp:nvSpPr>
      <dsp:spPr>
        <a:xfrm>
          <a:off x="0" y="518"/>
          <a:ext cx="10058399" cy="3931199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0000"/>
                <a:lumMod val="100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hade val="99000"/>
                <a:satMod val="105000"/>
                <a:lumMod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8000"/>
                <a:satMod val="105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l" defTabSz="2133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4800" kern="1200" smtClean="0"/>
            <a:t>Výkonnost národního hospodářství je dána </a:t>
          </a:r>
          <a:r>
            <a:rPr lang="cs-CZ" sz="4800" b="1" kern="1200" smtClean="0"/>
            <a:t>množstvím statků a služeb, které ekonomika vyprodukovala za jeden rok</a:t>
          </a:r>
          <a:r>
            <a:rPr lang="cs-CZ" sz="4800" kern="1200" smtClean="0"/>
            <a:t>. Hovoříme o </a:t>
          </a:r>
          <a:r>
            <a:rPr lang="cs-CZ" sz="4800" b="1" kern="1200" smtClean="0"/>
            <a:t>výstupu</a:t>
          </a:r>
          <a:r>
            <a:rPr lang="cs-CZ" sz="4800" kern="1200" smtClean="0"/>
            <a:t>, tzn. o </a:t>
          </a:r>
          <a:r>
            <a:rPr lang="cs-CZ" sz="4800" b="1" kern="1200" smtClean="0"/>
            <a:t>velikosti produktu. </a:t>
          </a:r>
          <a:endParaRPr lang="cs-CZ" sz="4800" kern="1200"/>
        </a:p>
      </dsp:txBody>
      <dsp:txXfrm>
        <a:off x="191905" y="192423"/>
        <a:ext cx="9674589" cy="35473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FAF1FC-764E-4D6E-935F-D6A8B8692EFE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C53EF1-B866-43EB-B1F3-D9D05313CA2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727268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C8BCAAE1-6D22-461B-9D4E-6B755286508F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9259754-C5E2-4069-89FC-2595314E0D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01693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CAAE1-6D22-461B-9D4E-6B755286508F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59754-C5E2-4069-89FC-2595314E0D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92497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CAAE1-6D22-461B-9D4E-6B755286508F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59754-C5E2-4069-89FC-2595314E0D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136386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CAAE1-6D22-461B-9D4E-6B755286508F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59754-C5E2-4069-89FC-2595314E0D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4461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1784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8BCAAE1-6D22-461B-9D4E-6B755286508F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2080"/>
            <a:ext cx="2112264" cy="228600"/>
          </a:xfrm>
        </p:spPr>
        <p:txBody>
          <a:bodyPr/>
          <a:lstStyle/>
          <a:p>
            <a:fld id="{69259754-C5E2-4069-89FC-2595314E0D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91663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CAAE1-6D22-461B-9D4E-6B755286508F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59754-C5E2-4069-89FC-2595314E0D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283069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CAAE1-6D22-461B-9D4E-6B755286508F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59754-C5E2-4069-89FC-2595314E0D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4526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CAAE1-6D22-461B-9D4E-6B755286508F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59754-C5E2-4069-89FC-2595314E0D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67530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CAAE1-6D22-461B-9D4E-6B755286508F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59754-C5E2-4069-89FC-2595314E0D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47889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CAAE1-6D22-461B-9D4E-6B755286508F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cs-CZ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56032"/>
          </a:xfrm>
        </p:spPr>
        <p:txBody>
          <a:bodyPr/>
          <a:lstStyle/>
          <a:p>
            <a:fld id="{69259754-C5E2-4069-89FC-2595314E0DAB}" type="slidenum">
              <a:rPr lang="cs-CZ" smtClean="0"/>
              <a:t>‹#›</a:t>
            </a:fld>
            <a:endParaRPr lang="cs-CZ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885790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C8BCAAE1-6D22-461B-9D4E-6B755286508F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56032"/>
          </a:xfrm>
        </p:spPr>
        <p:txBody>
          <a:bodyPr/>
          <a:lstStyle/>
          <a:p>
            <a:fld id="{69259754-C5E2-4069-89FC-2595314E0DAB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290087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8BCAAE1-6D22-461B-9D4E-6B755286508F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9259754-C5E2-4069-89FC-2595314E0DAB}" type="slidenum">
              <a:rPr lang="cs-CZ" smtClean="0"/>
              <a:t>‹#›</a:t>
            </a:fld>
            <a:endParaRPr lang="cs-CZ"/>
          </a:p>
        </p:txBody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</p:spTree>
    <p:extLst>
      <p:ext uri="{BB962C8B-B14F-4D97-AF65-F5344CB8AC3E}">
        <p14:creationId xmlns:p14="http://schemas.microsoft.com/office/powerpoint/2010/main" val="4074910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eed.cz/makroekonomie/52_cena_a_inflace.htm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commons.wikimedia.org/wiki/File:%C4%8CR_kraje_2005.sv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upload.wikimedia.org/wikipedia/commons/1/1f/%C4%8CR_kraje_2005.svg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upload.wikimedia.org/wikipedia/commons/e/e0/Gdpercapita.PN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HRUBÝ DOMÁCÍ PRODUKT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MAKROEKONOMICKÝ UKAZATEL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4594588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u="sng" dirty="0" smtClean="0">
                <a:solidFill>
                  <a:srgbClr val="FF0000"/>
                </a:solidFill>
              </a:rPr>
              <a:t>REÁLNÝ HRUBÝ DOMÁCÍ PRODUKT</a:t>
            </a:r>
            <a:endParaRPr lang="cs-CZ" u="sng" dirty="0">
              <a:solidFill>
                <a:srgbClr val="FF000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92791" y="1811977"/>
            <a:ext cx="10515600" cy="4351338"/>
          </a:xfrm>
          <a:blipFill>
            <a:blip r:embed="rId2">
              <a:alphaModFix amt="20000"/>
            </a:blip>
            <a:stretch>
              <a:fillRect/>
            </a:stretch>
          </a:blipFill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cs-CZ" b="1" i="1" dirty="0" smtClean="0"/>
              <a:t>Jedná se o dosažený HDP vyjádřený Ve stálých cenách</a:t>
            </a:r>
            <a:endParaRPr lang="cs-CZ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cs-CZ" dirty="0" smtClean="0"/>
              <a:t>používáme </a:t>
            </a:r>
            <a:r>
              <a:rPr lang="cs-CZ" b="1" dirty="0"/>
              <a:t>ceny zvoleného roku,</a:t>
            </a:r>
            <a:r>
              <a:rPr lang="cs-CZ" dirty="0"/>
              <a:t> na které ceny jiných let přepočteme</a:t>
            </a:r>
            <a:r>
              <a:rPr lang="cs-CZ" dirty="0" smtClean="0"/>
              <a:t>). Přepočet </a:t>
            </a:r>
            <a:r>
              <a:rPr lang="cs-CZ" dirty="0"/>
              <a:t>na stálé ceny používáme, abychom </a:t>
            </a:r>
            <a:r>
              <a:rPr lang="cs-CZ" b="1" dirty="0"/>
              <a:t>eliminovali </a:t>
            </a:r>
            <a:r>
              <a:rPr lang="cs-CZ" b="1" dirty="0">
                <a:hlinkClick r:id="rId3"/>
              </a:rPr>
              <a:t>inflační znehodnocení</a:t>
            </a:r>
            <a:r>
              <a:rPr lang="cs-CZ" dirty="0"/>
              <a:t> a mohli dané roky srovnávat. </a:t>
            </a:r>
            <a:endParaRPr lang="cs-CZ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cs-CZ" dirty="0"/>
              <a:t>Tedy nezahrnuje vliv inflace, slouží pouze jako informace o růstu fyzického objemu finální produkce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57128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/>
              <a:t> Výkonnost národního hospodářství 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68812835"/>
              </p:ext>
            </p:extLst>
          </p:nvPr>
        </p:nvGraphicFramePr>
        <p:xfrm>
          <a:off x="1066800" y="2103438"/>
          <a:ext cx="10058400" cy="39322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83357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VÝDAJOVÁ METODA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22513" y="1828799"/>
            <a:ext cx="11190515" cy="4644571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r>
              <a:rPr lang="cs-CZ" b="1" u="sng" dirty="0"/>
              <a:t>1. Výdajový přístup</a:t>
            </a:r>
            <a:r>
              <a:rPr lang="cs-CZ" b="1" dirty="0"/>
              <a:t> </a:t>
            </a:r>
            <a:r>
              <a:rPr lang="cs-CZ" dirty="0"/>
              <a:t>k měření produktu:</a:t>
            </a:r>
            <a:r>
              <a:rPr lang="cs-CZ" b="1" dirty="0"/>
              <a:t> sečítají se následující výdaje určené na finální spotřebu</a:t>
            </a:r>
            <a:endParaRPr lang="cs-CZ" dirty="0"/>
          </a:p>
          <a:p>
            <a:r>
              <a:rPr lang="cs-CZ" b="1" dirty="0"/>
              <a:t>Výdajová metoda</a:t>
            </a:r>
            <a:endParaRPr lang="cs-CZ" dirty="0"/>
          </a:p>
          <a:p>
            <a:r>
              <a:rPr lang="cs-CZ" b="1" dirty="0">
                <a:solidFill>
                  <a:srgbClr val="FF0000"/>
                </a:solidFill>
              </a:rPr>
              <a:t>HNP = </a:t>
            </a:r>
            <a:r>
              <a:rPr lang="cs-CZ" b="1" dirty="0">
                <a:solidFill>
                  <a:schemeClr val="accent2">
                    <a:lumMod val="75000"/>
                  </a:schemeClr>
                </a:solidFill>
              </a:rPr>
              <a:t>C</a:t>
            </a:r>
            <a:r>
              <a:rPr lang="cs-CZ" b="1" dirty="0">
                <a:solidFill>
                  <a:srgbClr val="FF0000"/>
                </a:solidFill>
              </a:rPr>
              <a:t> + </a:t>
            </a:r>
            <a:r>
              <a:rPr lang="cs-CZ" b="1" dirty="0" err="1">
                <a:solidFill>
                  <a:srgbClr val="7030A0"/>
                </a:solidFill>
              </a:rPr>
              <a:t>Ig</a:t>
            </a:r>
            <a:r>
              <a:rPr lang="cs-CZ" b="1" dirty="0">
                <a:solidFill>
                  <a:srgbClr val="FF0000"/>
                </a:solidFill>
              </a:rPr>
              <a:t> + </a:t>
            </a:r>
            <a:r>
              <a:rPr lang="cs-CZ" b="1" dirty="0">
                <a:solidFill>
                  <a:schemeClr val="tx2">
                    <a:lumMod val="50000"/>
                  </a:schemeClr>
                </a:solidFill>
              </a:rPr>
              <a:t>G</a:t>
            </a:r>
            <a:r>
              <a:rPr lang="cs-CZ" b="1" dirty="0">
                <a:solidFill>
                  <a:srgbClr val="FF0000"/>
                </a:solidFill>
              </a:rPr>
              <a:t> + </a:t>
            </a:r>
            <a:r>
              <a:rPr lang="cs-CZ" b="1" dirty="0">
                <a:solidFill>
                  <a:srgbClr val="00B050"/>
                </a:solidFill>
              </a:rPr>
              <a:t>(Ex-</a:t>
            </a:r>
            <a:r>
              <a:rPr lang="cs-CZ" b="1" dirty="0" err="1">
                <a:solidFill>
                  <a:srgbClr val="00B050"/>
                </a:solidFill>
              </a:rPr>
              <a:t>Im</a:t>
            </a:r>
            <a:r>
              <a:rPr lang="cs-CZ" b="1" dirty="0">
                <a:solidFill>
                  <a:srgbClr val="00B050"/>
                </a:solidFill>
              </a:rPr>
              <a:t>) </a:t>
            </a:r>
            <a:endParaRPr lang="cs-CZ" dirty="0">
              <a:solidFill>
                <a:srgbClr val="00B050"/>
              </a:solidFill>
            </a:endParaRPr>
          </a:p>
          <a:p>
            <a:r>
              <a:rPr lang="cs-CZ" b="1" dirty="0"/>
              <a:t>  </a:t>
            </a:r>
            <a:r>
              <a:rPr lang="cs-CZ" b="1" dirty="0">
                <a:solidFill>
                  <a:schemeClr val="accent2">
                    <a:lumMod val="75000"/>
                  </a:schemeClr>
                </a:solidFill>
              </a:rPr>
              <a:t>C  =  Výdaje domácností na spotřebu výrobků:</a:t>
            </a:r>
            <a:endParaRPr lang="cs-CZ" dirty="0">
              <a:solidFill>
                <a:schemeClr val="accent2">
                  <a:lumMod val="75000"/>
                </a:schemeClr>
              </a:solidFill>
            </a:endParaRPr>
          </a:p>
          <a:p>
            <a:pPr lvl="0"/>
            <a:r>
              <a:rPr lang="cs-CZ" dirty="0"/>
              <a:t>na krátkodobou spotřebu </a:t>
            </a:r>
            <a:r>
              <a:rPr lang="cs-CZ" dirty="0" smtClean="0"/>
              <a:t>(př</a:t>
            </a:r>
            <a:r>
              <a:rPr lang="cs-CZ" dirty="0"/>
              <a:t>. potraviny)</a:t>
            </a:r>
          </a:p>
          <a:p>
            <a:pPr lvl="0"/>
            <a:r>
              <a:rPr lang="cs-CZ" dirty="0"/>
              <a:t>na dlouhodobou spotřebu </a:t>
            </a:r>
            <a:r>
              <a:rPr lang="cs-CZ" dirty="0" smtClean="0"/>
              <a:t>(př</a:t>
            </a:r>
            <a:r>
              <a:rPr lang="cs-CZ" dirty="0"/>
              <a:t>. pračka, elektronika)</a:t>
            </a:r>
          </a:p>
          <a:p>
            <a:pPr lvl="0"/>
            <a:r>
              <a:rPr lang="cs-CZ" dirty="0"/>
              <a:t>služby (př. dovolená, opravy</a:t>
            </a:r>
            <a:r>
              <a:rPr lang="cs-CZ" dirty="0" smtClean="0"/>
              <a:t>, lékaři</a:t>
            </a:r>
            <a:r>
              <a:rPr lang="cs-CZ" dirty="0"/>
              <a:t>)</a:t>
            </a:r>
          </a:p>
          <a:p>
            <a:r>
              <a:rPr lang="cs-CZ" b="1" dirty="0">
                <a:solidFill>
                  <a:srgbClr val="7030A0"/>
                </a:solidFill>
              </a:rPr>
              <a:t>  </a:t>
            </a:r>
            <a:r>
              <a:rPr lang="cs-CZ" b="1" dirty="0" err="1">
                <a:solidFill>
                  <a:srgbClr val="7030A0"/>
                </a:solidFill>
              </a:rPr>
              <a:t>Ig</a:t>
            </a:r>
            <a:r>
              <a:rPr lang="cs-CZ" b="1" dirty="0">
                <a:solidFill>
                  <a:srgbClr val="7030A0"/>
                </a:solidFill>
              </a:rPr>
              <a:t>    =    Výdaje firem: </a:t>
            </a:r>
            <a:r>
              <a:rPr lang="cs-CZ" dirty="0" smtClean="0"/>
              <a:t>(na </a:t>
            </a:r>
            <a:r>
              <a:rPr lang="cs-CZ" dirty="0"/>
              <a:t>obnovu a rozšíření zásob, opravy techniky, výstavbu budov, nákup nových strojů)</a:t>
            </a:r>
          </a:p>
          <a:p>
            <a:r>
              <a:rPr lang="cs-CZ" b="1" dirty="0">
                <a:solidFill>
                  <a:schemeClr val="accent2">
                    <a:lumMod val="50000"/>
                  </a:schemeClr>
                </a:solidFill>
              </a:rPr>
              <a:t>  G      =    Výdaje státu</a:t>
            </a:r>
            <a:r>
              <a:rPr lang="cs-CZ" b="1" dirty="0"/>
              <a:t>: </a:t>
            </a:r>
            <a:r>
              <a:rPr lang="cs-CZ" dirty="0"/>
              <a:t>na nákup výrobků a služeb </a:t>
            </a:r>
            <a:r>
              <a:rPr lang="cs-CZ" dirty="0" smtClean="0"/>
              <a:t>(zakázka </a:t>
            </a:r>
            <a:r>
              <a:rPr lang="cs-CZ" dirty="0"/>
              <a:t>nových uniforem pro armádu, platy státních zaměstnanců)</a:t>
            </a:r>
          </a:p>
          <a:p>
            <a:pPr lvl="0"/>
            <a:r>
              <a:rPr lang="cs-CZ" b="1" dirty="0"/>
              <a:t>Mezi tyto výdaje se nezapočítávají tzv. transferové platby, tzn. </a:t>
            </a:r>
            <a:r>
              <a:rPr lang="cs-CZ" dirty="0"/>
              <a:t>Výdaje, které </a:t>
            </a:r>
            <a:r>
              <a:rPr lang="cs-CZ" dirty="0" smtClean="0"/>
              <a:t>nemají </a:t>
            </a:r>
            <a:r>
              <a:rPr lang="cs-CZ" dirty="0"/>
              <a:t>okamžitou </a:t>
            </a:r>
            <a:r>
              <a:rPr lang="cs-CZ" dirty="0" smtClean="0"/>
              <a:t>protihodnotu (př</a:t>
            </a:r>
            <a:r>
              <a:rPr lang="cs-CZ" dirty="0"/>
              <a:t>. sociální </a:t>
            </a:r>
            <a:r>
              <a:rPr lang="cs-CZ" dirty="0" smtClean="0"/>
              <a:t>výdaje, </a:t>
            </a:r>
            <a:r>
              <a:rPr lang="cs-CZ" dirty="0"/>
              <a:t>výplaty starobních důchodů, stipendií)</a:t>
            </a:r>
          </a:p>
          <a:p>
            <a:r>
              <a:rPr lang="cs-CZ" b="1" dirty="0">
                <a:solidFill>
                  <a:srgbClr val="00B050"/>
                </a:solidFill>
              </a:rPr>
              <a:t>(</a:t>
            </a:r>
            <a:r>
              <a:rPr lang="cs-CZ" b="1" dirty="0" err="1">
                <a:solidFill>
                  <a:srgbClr val="00B050"/>
                </a:solidFill>
              </a:rPr>
              <a:t>Im</a:t>
            </a:r>
            <a:r>
              <a:rPr lang="cs-CZ" b="1" dirty="0">
                <a:solidFill>
                  <a:srgbClr val="00B050"/>
                </a:solidFill>
              </a:rPr>
              <a:t> -  Ex)  =  Čistý export</a:t>
            </a:r>
            <a:r>
              <a:rPr lang="cs-CZ" b="1" dirty="0"/>
              <a:t>, </a:t>
            </a:r>
            <a:r>
              <a:rPr lang="cs-CZ" dirty="0"/>
              <a:t>tzn. Rozdíl mezi exportem a importem)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29725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PŘÍJMOVÁ METODA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843313"/>
            <a:ext cx="10058400" cy="4513943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r>
              <a:rPr lang="cs-CZ" b="1" u="sng" dirty="0"/>
              <a:t>2.Příjmový (důchodový) přístup</a:t>
            </a:r>
            <a:r>
              <a:rPr lang="cs-CZ" b="1" dirty="0"/>
              <a:t> </a:t>
            </a:r>
            <a:r>
              <a:rPr lang="cs-CZ" dirty="0"/>
              <a:t>k měření produktu</a:t>
            </a:r>
            <a:r>
              <a:rPr lang="cs-CZ" b="1" dirty="0"/>
              <a:t>: </a:t>
            </a:r>
            <a:r>
              <a:rPr lang="cs-CZ" dirty="0"/>
              <a:t>sčítáme příjmy subjektů (peníze obdržené za vyrobené statky a služby</a:t>
            </a:r>
            <a:r>
              <a:rPr lang="cs-CZ" dirty="0" smtClean="0"/>
              <a:t>).</a:t>
            </a:r>
          </a:p>
          <a:p>
            <a:r>
              <a:rPr lang="cs-CZ" b="1" dirty="0">
                <a:solidFill>
                  <a:srgbClr val="C00000"/>
                </a:solidFill>
              </a:rPr>
              <a:t>HDP = mzdy + renty + zisky + úroky + opotřebení investic + nepřímé daně </a:t>
            </a:r>
            <a:endParaRPr lang="cs-CZ" dirty="0">
              <a:solidFill>
                <a:srgbClr val="C00000"/>
              </a:solidFill>
            </a:endParaRPr>
          </a:p>
          <a:p>
            <a:r>
              <a:rPr lang="cs-CZ" dirty="0"/>
              <a:t>Protože mzdy, renty, zisky a úroky tvoří v součtu celý </a:t>
            </a:r>
            <a:r>
              <a:rPr lang="cs-CZ" b="1" dirty="0"/>
              <a:t>národní důchod</a:t>
            </a:r>
            <a:r>
              <a:rPr lang="cs-CZ" dirty="0"/>
              <a:t>, můžeme vzorec napsat také</a:t>
            </a:r>
          </a:p>
          <a:p>
            <a:r>
              <a:rPr lang="cs-CZ" b="1" dirty="0">
                <a:solidFill>
                  <a:srgbClr val="FF0000"/>
                </a:solidFill>
              </a:rPr>
              <a:t>HDP = národní důchod + opotřebení investic + nepřímé daně </a:t>
            </a:r>
            <a:endParaRPr lang="cs-CZ" dirty="0">
              <a:solidFill>
                <a:srgbClr val="FF0000"/>
              </a:solidFill>
            </a:endParaRPr>
          </a:p>
          <a:p>
            <a:r>
              <a:rPr lang="cs-CZ" dirty="0"/>
              <a:t>Vzhledem k tomu, že stále sčítáme jednu a tutéž hromadu vyrobeného zboží, pouze z různých pohledů, jsou všechny výše uvedené metody v zásadě rovnocenné a dospějí ke stejnému výslednému produktu. </a:t>
            </a:r>
          </a:p>
          <a:p>
            <a:pPr marL="0" indent="0">
              <a:buNone/>
            </a:pPr>
            <a:r>
              <a:rPr lang="cs-CZ" dirty="0" smtClean="0"/>
              <a:t>Pomocí </a:t>
            </a:r>
            <a:r>
              <a:rPr lang="cs-CZ" dirty="0"/>
              <a:t>těchto metod zjišťujeme </a:t>
            </a:r>
            <a:r>
              <a:rPr lang="cs-CZ" b="1" dirty="0"/>
              <a:t>hrubý domácí produkt</a:t>
            </a:r>
            <a:r>
              <a:rPr lang="cs-CZ" dirty="0"/>
              <a:t>, resp. </a:t>
            </a:r>
            <a:r>
              <a:rPr lang="cs-CZ" b="1" dirty="0"/>
              <a:t>hrubý národní </a:t>
            </a:r>
            <a:r>
              <a:rPr lang="cs-CZ" b="1" dirty="0" smtClean="0"/>
              <a:t>produkt</a:t>
            </a:r>
            <a:r>
              <a:rPr lang="cs-CZ" b="1" dirty="0"/>
              <a:t>.</a:t>
            </a:r>
            <a:r>
              <a:rPr lang="cs-CZ" dirty="0"/>
              <a:t> 	 </a:t>
            </a:r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63494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/>
              <a:t>Co neumíme zachytit v ukazateli HDP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465943"/>
            <a:ext cx="10058400" cy="5138057"/>
          </a:xfrm>
          <a:blipFill>
            <a:blip r:embed="rId2"/>
            <a:tile tx="0" ty="0" sx="100000" sy="100000" flip="none" algn="tl"/>
          </a:blipFill>
        </p:spPr>
        <p:txBody>
          <a:bodyPr>
            <a:noAutofit/>
          </a:bodyPr>
          <a:lstStyle/>
          <a:p>
            <a:r>
              <a:rPr lang="cs-CZ" sz="2400" dirty="0"/>
              <a:t>U všech doposud probraných ukazatelů (HNP, HDP) jsme schopni sčítat pouze </a:t>
            </a:r>
            <a:r>
              <a:rPr lang="cs-CZ" sz="2400" b="1" dirty="0"/>
              <a:t>statky a služby, které</a:t>
            </a:r>
            <a:r>
              <a:rPr lang="cs-CZ" sz="2400" dirty="0"/>
              <a:t> </a:t>
            </a:r>
            <a:r>
              <a:rPr lang="cs-CZ" sz="2400" b="1" dirty="0"/>
              <a:t>prošly legálním trhem</a:t>
            </a:r>
            <a:r>
              <a:rPr lang="cs-CZ" sz="2400" dirty="0"/>
              <a:t> (byly zbožím s určitou cenou, za kterou byly prodány, a tak došlo k realizaci příjmů všech účastníků hospodářského procesu). Do uvedených ukazatelů tedy </a:t>
            </a:r>
            <a:r>
              <a:rPr lang="cs-CZ" sz="2400" b="1" dirty="0"/>
              <a:t>nejsme schopni </a:t>
            </a:r>
            <a:r>
              <a:rPr lang="cs-CZ" sz="2400" b="1" dirty="0" smtClean="0"/>
              <a:t>zachytit</a:t>
            </a:r>
          </a:p>
          <a:p>
            <a:r>
              <a:rPr lang="cs-CZ" sz="2400" b="1" dirty="0"/>
              <a:t>statky a služby, které si lidé ve sledovaném období vyráběli pro vlastní potřebu a spotřebu svých rodin a známých, tudíž neprošly vůbec trhem</a:t>
            </a:r>
            <a:r>
              <a:rPr lang="cs-CZ" sz="2400" b="1" dirty="0" smtClean="0"/>
              <a:t>.</a:t>
            </a:r>
          </a:p>
          <a:p>
            <a:r>
              <a:rPr lang="cs-CZ" sz="2400" b="1" dirty="0"/>
              <a:t>statky a služby, které prošly nelegálním trhem</a:t>
            </a:r>
            <a:r>
              <a:rPr lang="cs-CZ" sz="2400" dirty="0"/>
              <a:t>. Zde hovoříme o tzv. šedé </a:t>
            </a:r>
            <a:r>
              <a:rPr lang="cs-CZ" sz="2400" dirty="0" smtClean="0"/>
              <a:t/>
            </a:r>
            <a:br>
              <a:rPr lang="cs-CZ" sz="2400" dirty="0" smtClean="0"/>
            </a:br>
            <a:r>
              <a:rPr lang="cs-CZ" sz="2400" dirty="0" smtClean="0"/>
              <a:t>a </a:t>
            </a:r>
            <a:r>
              <a:rPr lang="cs-CZ" sz="2400" dirty="0"/>
              <a:t>černé ekonomice (do šedé ekonomiky patří především úplatky a melouchaření - tedy </a:t>
            </a:r>
            <a:r>
              <a:rPr lang="cs-CZ" sz="2400" b="1" dirty="0"/>
              <a:t>nezdaněná práce a příjmy</a:t>
            </a:r>
            <a:r>
              <a:rPr lang="cs-CZ" sz="2400" dirty="0"/>
              <a:t>, do černé ekonomiky zařadíme </a:t>
            </a:r>
            <a:r>
              <a:rPr lang="cs-CZ" sz="2400" b="1" dirty="0"/>
              <a:t>příjmy z trestné činnosti, krádeží, nelegálních hazardních her, prodeje drog</a:t>
            </a:r>
            <a:r>
              <a:rPr lang="cs-CZ" sz="2400" dirty="0"/>
              <a:t> apod.). </a:t>
            </a:r>
          </a:p>
        </p:txBody>
      </p:sp>
    </p:spTree>
    <p:extLst>
      <p:ext uri="{BB962C8B-B14F-4D97-AF65-F5344CB8AC3E}">
        <p14:creationId xmlns:p14="http://schemas.microsoft.com/office/powerpoint/2010/main" val="2076422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Otázky k procvičování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Popiš HNP a HDP</a:t>
            </a:r>
          </a:p>
          <a:p>
            <a:r>
              <a:rPr lang="cs-CZ" dirty="0" smtClean="0"/>
              <a:t>Popiš odvozené ukazatele</a:t>
            </a:r>
          </a:p>
          <a:p>
            <a:r>
              <a:rPr lang="cs-CZ" dirty="0" smtClean="0"/>
              <a:t>Popiš výdajovou metodu</a:t>
            </a:r>
          </a:p>
          <a:p>
            <a:r>
              <a:rPr lang="cs-CZ" dirty="0" smtClean="0"/>
              <a:t>Popiš příjmovou metodu</a:t>
            </a:r>
          </a:p>
          <a:p>
            <a:r>
              <a:rPr lang="cs-CZ" dirty="0" smtClean="0"/>
              <a:t>Co </a:t>
            </a:r>
            <a:r>
              <a:rPr lang="cs-CZ" smtClean="0"/>
              <a:t>neumíme zachytit v NH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9832" y="1960163"/>
            <a:ext cx="5920515" cy="3621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4485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LITERATURA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828799"/>
            <a:ext cx="10058400" cy="4722125"/>
          </a:xfrm>
        </p:spPr>
        <p:txBody>
          <a:bodyPr>
            <a:normAutofit fontScale="92500" lnSpcReduction="10000"/>
          </a:bodyPr>
          <a:lstStyle/>
          <a:p>
            <a:pPr marL="182880" lvl="2">
              <a:spcBef>
                <a:spcPts val="900"/>
              </a:spcBef>
            </a:pPr>
            <a:r>
              <a:rPr lang="cs-CZ" sz="1800" b="1" dirty="0" smtClean="0"/>
              <a:t>KUNC</a:t>
            </a:r>
            <a:r>
              <a:rPr lang="cs-CZ" sz="1800" b="1" dirty="0"/>
              <a:t>, V.: ekonomika pro střední školy: Nejnovější moderní učebnice. 2. vyd. Ostrava: </a:t>
            </a:r>
            <a:r>
              <a:rPr lang="cs-CZ" sz="1800" b="1" dirty="0" err="1"/>
              <a:t>Mirago</a:t>
            </a:r>
            <a:r>
              <a:rPr lang="cs-CZ" sz="1800" b="1" dirty="0"/>
              <a:t>, 2004. 122s., ISBN 80-85922-92-4</a:t>
            </a:r>
          </a:p>
          <a:p>
            <a:pPr marL="182880" lvl="2">
              <a:spcBef>
                <a:spcPts val="900"/>
              </a:spcBef>
            </a:pPr>
            <a:r>
              <a:rPr lang="cs-CZ" sz="1800" b="1" dirty="0"/>
              <a:t>MAGNUSKOVÁ</a:t>
            </a:r>
            <a:r>
              <a:rPr lang="cs-CZ" sz="1800" b="1" dirty="0" smtClean="0"/>
              <a:t>, J.: Finanční </a:t>
            </a:r>
            <a:r>
              <a:rPr lang="cs-CZ" sz="1800" b="1" dirty="0"/>
              <a:t>systémy. 1. vyd. Ostrava: Vysoká škola Báňská. </a:t>
            </a:r>
            <a:r>
              <a:rPr lang="cs-CZ" sz="1800" b="1" dirty="0" err="1"/>
              <a:t>Hornicko</a:t>
            </a:r>
            <a:r>
              <a:rPr lang="cs-CZ" sz="1800" b="1" dirty="0"/>
              <a:t> - geologická fakulta, 2009</a:t>
            </a:r>
            <a:r>
              <a:rPr lang="cs-CZ" sz="1800" b="1" dirty="0" smtClean="0"/>
              <a:t>.</a:t>
            </a:r>
          </a:p>
          <a:p>
            <a:pPr marL="182880" lvl="2">
              <a:spcBef>
                <a:spcPts val="900"/>
              </a:spcBef>
            </a:pPr>
            <a:r>
              <a:rPr lang="cs-CZ" sz="1800" b="1" dirty="0" smtClean="0"/>
              <a:t>ZLÁMAL, </a:t>
            </a:r>
            <a:r>
              <a:rPr lang="cs-CZ" sz="1800" b="1" dirty="0"/>
              <a:t>J., </a:t>
            </a:r>
            <a:r>
              <a:rPr lang="cs-CZ" sz="1800" b="1" dirty="0" smtClean="0"/>
              <a:t>MENDL, </a:t>
            </a:r>
            <a:r>
              <a:rPr lang="cs-CZ" sz="1800" b="1" dirty="0"/>
              <a:t>Z.: Ekonomie nejen k maturitě, 1.vyd. Kralice na Hané: </a:t>
            </a:r>
            <a:r>
              <a:rPr lang="cs-CZ" sz="1800" b="1" dirty="0" err="1"/>
              <a:t>Computer</a:t>
            </a:r>
            <a:r>
              <a:rPr lang="cs-CZ" sz="1800" b="1" dirty="0"/>
              <a:t> Media, 2008. 160s., ISBN 978-80-7402-002-5 </a:t>
            </a:r>
            <a:r>
              <a:rPr lang="cs-CZ" sz="1800" b="1" dirty="0" smtClean="0"/>
              <a:t>doplnit</a:t>
            </a:r>
            <a:endParaRPr lang="cs-CZ" sz="1800" b="1" dirty="0"/>
          </a:p>
          <a:p>
            <a:pPr marL="182880" lvl="2">
              <a:spcBef>
                <a:spcPts val="900"/>
              </a:spcBef>
            </a:pPr>
            <a:r>
              <a:rPr lang="cs-CZ" sz="1800" b="1" i="1" dirty="0"/>
              <a:t>Encyklopedie/otevřená encyklopedie </a:t>
            </a:r>
            <a:r>
              <a:rPr lang="cs-CZ" sz="1800" b="1" i="1" dirty="0" err="1"/>
              <a:t>Wikipedia</a:t>
            </a:r>
            <a:r>
              <a:rPr lang="cs-CZ" sz="1800" b="1" i="1" dirty="0"/>
              <a:t> </a:t>
            </a:r>
            <a:r>
              <a:rPr lang="en-US" sz="1800" b="1" dirty="0"/>
              <a:t>[online]. </a:t>
            </a:r>
            <a:r>
              <a:rPr lang="de-DE" sz="1800" b="1" dirty="0"/>
              <a:t>[cit.2009-01-15]</a:t>
            </a:r>
            <a:r>
              <a:rPr lang="cs-CZ" sz="1800" b="1" dirty="0"/>
              <a:t>. Dostupná z WWW:</a:t>
            </a:r>
            <a:r>
              <a:rPr lang="cs-CZ" sz="1800" b="1" dirty="0">
                <a:sym typeface="Symbol" panose="05050102010706020507" pitchFamily="18" charset="2"/>
              </a:rPr>
              <a:t></a:t>
            </a:r>
            <a:r>
              <a:rPr lang="cs-CZ" sz="1800" b="1" dirty="0"/>
              <a:t>http://encyklopedie.seznam.cz/</a:t>
            </a:r>
            <a:r>
              <a:rPr lang="cs-CZ" sz="1800" b="1" dirty="0">
                <a:sym typeface="Symbol" panose="05050102010706020507" pitchFamily="18" charset="2"/>
              </a:rPr>
              <a:t></a:t>
            </a:r>
            <a:endParaRPr lang="cs-CZ" sz="1800" b="1" dirty="0"/>
          </a:p>
          <a:p>
            <a:pPr lvl="0"/>
            <a:r>
              <a:rPr lang="cs-CZ" b="1" dirty="0"/>
              <a:t>Zákon č. 262/2006 Sb., zákoník práce  </a:t>
            </a:r>
          </a:p>
          <a:p>
            <a:pPr lvl="0"/>
            <a:r>
              <a:rPr lang="cs-CZ" b="1" dirty="0"/>
              <a:t>Zákon č. 455/1991 Sb., o živnostenském podnikání</a:t>
            </a:r>
          </a:p>
          <a:p>
            <a:pPr lvl="0"/>
            <a:r>
              <a:rPr lang="cs-CZ" b="1" dirty="0"/>
              <a:t>Zákon č. 513/1991 Sb., obchodní zákoník</a:t>
            </a:r>
          </a:p>
          <a:p>
            <a:pPr lvl="0"/>
            <a:r>
              <a:rPr lang="cs-CZ" b="1" dirty="0"/>
              <a:t>Zákon č. 40/1964 </a:t>
            </a:r>
            <a:r>
              <a:rPr lang="cs-CZ" b="1" dirty="0" smtClean="0"/>
              <a:t>Sb., </a:t>
            </a:r>
            <a:r>
              <a:rPr lang="cs-CZ" b="1" dirty="0"/>
              <a:t>občanský </a:t>
            </a:r>
            <a:r>
              <a:rPr lang="cs-CZ" b="1" dirty="0" smtClean="0"/>
              <a:t>zákoník</a:t>
            </a:r>
          </a:p>
          <a:p>
            <a:pPr lvl="0"/>
            <a:r>
              <a:rPr lang="cs-CZ" b="1" dirty="0"/>
              <a:t>Zákon č. 89/2012 Sb., občanský zákoník</a:t>
            </a:r>
          </a:p>
          <a:p>
            <a:r>
              <a:rPr lang="cs-CZ" b="1" dirty="0"/>
              <a:t>Zákon č. 90/2012 Sb., o obchodních společnostech a družstvech </a:t>
            </a:r>
            <a:r>
              <a:rPr lang="cs-CZ" b="1" dirty="0" smtClean="0"/>
              <a:t>(zákon </a:t>
            </a:r>
            <a:r>
              <a:rPr lang="cs-CZ" b="1" dirty="0"/>
              <a:t>o obchodních </a:t>
            </a:r>
            <a:r>
              <a:rPr lang="cs-CZ" b="1" dirty="0" smtClean="0"/>
              <a:t>korporacích)</a:t>
            </a:r>
            <a:endParaRPr lang="cs-CZ" b="1" dirty="0"/>
          </a:p>
          <a:p>
            <a:pPr lvl="0"/>
            <a:endParaRPr lang="cs-CZ" b="1" dirty="0"/>
          </a:p>
          <a:p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29764873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828799"/>
            <a:ext cx="10058400" cy="4722125"/>
          </a:xfrm>
        </p:spPr>
        <p:txBody>
          <a:bodyPr>
            <a:normAutofit/>
          </a:bodyPr>
          <a:lstStyle/>
          <a:p>
            <a:pPr lvl="0"/>
            <a:endParaRPr lang="cs-CZ" b="1" dirty="0"/>
          </a:p>
          <a:p>
            <a:endParaRPr lang="cs-CZ" b="1" dirty="0"/>
          </a:p>
        </p:txBody>
      </p:sp>
      <p:sp>
        <p:nvSpPr>
          <p:cNvPr id="4" name="TextovéPole 3"/>
          <p:cNvSpPr txBox="1"/>
          <p:nvPr/>
        </p:nvSpPr>
        <p:spPr>
          <a:xfrm>
            <a:off x="1177636" y="2008909"/>
            <a:ext cx="976745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arenR"/>
            </a:pPr>
            <a:r>
              <a:rPr lang="cs-CZ" dirty="0"/>
              <a:t>JAN DUDÍK. </a:t>
            </a:r>
            <a:r>
              <a:rPr lang="cs-CZ" i="1" dirty="0"/>
              <a:t>wikimedia.org</a:t>
            </a:r>
            <a:r>
              <a:rPr lang="cs-CZ" dirty="0"/>
              <a:t> [online]. [cit. </a:t>
            </a:r>
            <a:r>
              <a:rPr lang="cs-CZ" dirty="0" smtClean="0"/>
              <a:t>1.12.2013]. </a:t>
            </a:r>
            <a:r>
              <a:rPr lang="cs-CZ" dirty="0"/>
              <a:t>Dostupný na WWW: </a:t>
            </a:r>
            <a:r>
              <a:rPr lang="cs-CZ" dirty="0">
                <a:hlinkClick r:id="rId2"/>
              </a:rPr>
              <a:t>http://</a:t>
            </a:r>
            <a:r>
              <a:rPr lang="cs-CZ" dirty="0" smtClean="0">
                <a:hlinkClick r:id="rId2"/>
              </a:rPr>
              <a:t>commons.wikimedia.org/wiki/File%3A%C4%8CR_kraje_2005.svg</a:t>
            </a:r>
            <a:endParaRPr lang="cs-CZ" dirty="0" smtClean="0"/>
          </a:p>
          <a:p>
            <a:pPr marL="342900" indent="-342900">
              <a:buFont typeface="+mj-lt"/>
              <a:buAutoNum type="arabicParenR"/>
            </a:pPr>
            <a:r>
              <a:rPr lang="pt-BR" dirty="0"/>
              <a:t>QUANDAPANDA. </a:t>
            </a:r>
            <a:r>
              <a:rPr lang="pt-BR" i="1" dirty="0"/>
              <a:t>wikimedia.org</a:t>
            </a:r>
            <a:r>
              <a:rPr lang="pt-BR" dirty="0"/>
              <a:t> [online]. [cit. </a:t>
            </a:r>
            <a:r>
              <a:rPr lang="pt-BR" dirty="0" smtClean="0"/>
              <a:t>1.1</a:t>
            </a:r>
            <a:r>
              <a:rPr lang="cs-CZ" dirty="0" smtClean="0"/>
              <a:t>2.</a:t>
            </a:r>
            <a:r>
              <a:rPr lang="pt-BR" dirty="0" smtClean="0"/>
              <a:t>201</a:t>
            </a:r>
            <a:r>
              <a:rPr lang="cs-CZ" dirty="0" smtClean="0"/>
              <a:t>3</a:t>
            </a:r>
            <a:r>
              <a:rPr lang="pt-BR" dirty="0" smtClean="0"/>
              <a:t>]. </a:t>
            </a:r>
            <a:r>
              <a:rPr lang="pt-BR" dirty="0"/>
              <a:t>Dostupný na WWW: http://commons.wikimedia.org/wiki/File%3AGdpercapita.PNG</a:t>
            </a:r>
            <a:endParaRPr lang="cs-CZ" dirty="0" smtClean="0"/>
          </a:p>
          <a:p>
            <a:pPr marL="342900" indent="-342900">
              <a:buFont typeface="+mj-lt"/>
              <a:buAutoNum type="arabicParenR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444801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482" y="580447"/>
            <a:ext cx="5761037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834839"/>
              </p:ext>
            </p:extLst>
          </p:nvPr>
        </p:nvGraphicFramePr>
        <p:xfrm>
          <a:off x="2567608" y="2297408"/>
          <a:ext cx="7056784" cy="3693067"/>
        </p:xfrm>
        <a:graphic>
          <a:graphicData uri="http://schemas.openxmlformats.org/drawingml/2006/table">
            <a:tbl>
              <a:tblPr bandRow="1"/>
              <a:tblGrid>
                <a:gridCol w="1669347"/>
                <a:gridCol w="5387437"/>
              </a:tblGrid>
              <a:tr h="33429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školy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Soukromé střední odborné učiliště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LIVA s.r.o.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Projekt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CZ.1.07/1.5.00/34.1035 Elektronické studijní zdroje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50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materiálu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VY_32_INOVACE_0901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Hrubý domácí produkt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Tematická oblast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Ekonomika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podniku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1. 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Autor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Ing.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Jarmila Kabourková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Datum vzniku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1.12.2013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9445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Anotace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Materiál popisuje HDP a HNP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Metodika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Výklad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učiva prostřednictvím projektoru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Pokud není uvedeno jinak, pochází publikované materiály ze zdrojů autora.</a:t>
                      </a:r>
                      <a:endParaRPr kumimoji="0" lang="cs-CZ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ill Sans M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601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NÁRODOHOSPODÁŘSKÉ VELIČINY (slouží pro změření ekonomiky státu)</a:t>
            </a:r>
            <a:endParaRPr lang="cs-CZ" dirty="0"/>
          </a:p>
        </p:txBody>
      </p:sp>
      <p:graphicFrame>
        <p:nvGraphicFramePr>
          <p:cNvPr id="4" name="Zástupný symbol pro obsah 3">
            <a:hlinkClick r:id="" action="ppaction://hlinkshowjump?jump=nextslide" highlightClick="1"/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01993723"/>
              </p:ext>
            </p:extLst>
          </p:nvPr>
        </p:nvGraphicFramePr>
        <p:xfrm>
          <a:off x="1066800" y="2103438"/>
          <a:ext cx="10058400" cy="39322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36788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HRUBÝ DOMÁCÍ PRODUKT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b="1" dirty="0" smtClean="0">
                <a:solidFill>
                  <a:srgbClr val="FF0000"/>
                </a:solidFill>
              </a:rPr>
              <a:t>Hrubý </a:t>
            </a:r>
            <a:r>
              <a:rPr lang="cs-CZ" b="1" dirty="0">
                <a:solidFill>
                  <a:srgbClr val="FF0000"/>
                </a:solidFill>
              </a:rPr>
              <a:t>domácí </a:t>
            </a:r>
            <a:r>
              <a:rPr lang="cs-CZ" b="1" dirty="0" smtClean="0">
                <a:solidFill>
                  <a:srgbClr val="FF0000"/>
                </a:solidFill>
              </a:rPr>
              <a:t>produkt -</a:t>
            </a:r>
            <a:r>
              <a:rPr lang="cs-CZ" dirty="0" smtClean="0">
                <a:solidFill>
                  <a:srgbClr val="FF0000"/>
                </a:solidFill>
              </a:rPr>
              <a:t> </a:t>
            </a:r>
            <a:r>
              <a:rPr lang="cs-CZ" b="1" dirty="0"/>
              <a:t>je celková peněžní hodnota toku finálních statků a služeb vytvořená za určité časové období všemi výrobními faktory na území daného státu bez ohledu na to zda jsou ve vlastnictví občanů tohoto státu, nebo cizinců</a:t>
            </a:r>
            <a:r>
              <a:rPr lang="cs-CZ" b="1" dirty="0" smtClean="0"/>
              <a:t>. </a:t>
            </a:r>
            <a:r>
              <a:rPr lang="cs-CZ" dirty="0" smtClean="0"/>
              <a:t>Tento </a:t>
            </a:r>
            <a:r>
              <a:rPr lang="cs-CZ" dirty="0"/>
              <a:t>ukazatel je počítán </a:t>
            </a:r>
            <a:r>
              <a:rPr lang="cs-CZ" b="1" dirty="0"/>
              <a:t>na územním principu</a:t>
            </a:r>
            <a:r>
              <a:rPr lang="cs-CZ" dirty="0"/>
              <a:t> a je používán především v Evropě</a:t>
            </a:r>
            <a:r>
              <a:rPr lang="cs-CZ" dirty="0" smtClean="0"/>
              <a:t>.</a:t>
            </a:r>
            <a:endParaRPr lang="cs-CZ" dirty="0"/>
          </a:p>
        </p:txBody>
      </p:sp>
      <p:pic>
        <p:nvPicPr>
          <p:cNvPr id="1026" name="Picture 2" descr="File:ČR kraje 2005.sv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1611" y="2833254"/>
            <a:ext cx="48768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7848311" y="6211862"/>
            <a:ext cx="8001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Obr. </a:t>
            </a:r>
            <a:r>
              <a:rPr lang="cs-CZ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cs-CZ" altLang="cs-CZ" sz="1200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4899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HRUBÝ NÁRODNÍ PRODUKT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15371" y="1798330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cs-CZ" b="1" dirty="0" smtClean="0">
                <a:solidFill>
                  <a:srgbClr val="FF0000"/>
                </a:solidFill>
              </a:rPr>
              <a:t>Hrubý </a:t>
            </a:r>
            <a:r>
              <a:rPr lang="cs-CZ" b="1" dirty="0">
                <a:solidFill>
                  <a:srgbClr val="FF0000"/>
                </a:solidFill>
              </a:rPr>
              <a:t>národní produkt </a:t>
            </a:r>
            <a:r>
              <a:rPr lang="cs-CZ" b="1" dirty="0"/>
              <a:t>–</a:t>
            </a:r>
            <a:r>
              <a:rPr lang="cs-CZ" dirty="0"/>
              <a:t> </a:t>
            </a:r>
            <a:r>
              <a:rPr lang="cs-CZ" b="1" dirty="0"/>
              <a:t>je celková peněžní hodnota toku finálních statků a služeb vytvořená za určité časové období národními výrobními faktory ve vlastnictví občanů daného státu, bez ohledu na to , zda byly tyto statky vyrobeny na území daného státu, nebo v zahraničí</a:t>
            </a:r>
            <a:r>
              <a:rPr lang="cs-CZ" dirty="0"/>
              <a:t>. HNP se používá spíše v Severní Americe, je to dáno tím, že  hodně amerických i kanadských firem má investice v zahraničí. (např. americké investice v Jižní Americe a jejich produkce se započítají do HNP USA - naopak se sem nezapočítají produkty vyrobené zahraničními firmami na území USA).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2050" name="Picture 2" descr="File:Gdpercapita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3380076"/>
            <a:ext cx="5538643" cy="303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8849366" y="6136259"/>
            <a:ext cx="8001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Obr. 2</a:t>
            </a:r>
            <a:r>
              <a:rPr lang="en-US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cs-CZ" altLang="cs-CZ" sz="1200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470135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u="sng" dirty="0" smtClean="0">
                <a:solidFill>
                  <a:srgbClr val="FF0000"/>
                </a:solidFill>
              </a:rPr>
              <a:t>HDP, HNP</a:t>
            </a:r>
            <a:endParaRPr lang="cs-CZ" u="sng" dirty="0">
              <a:solidFill>
                <a:srgbClr val="FF0000"/>
              </a:solidFill>
            </a:endParaRP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78967595"/>
              </p:ext>
            </p:extLst>
          </p:nvPr>
        </p:nvGraphicFramePr>
        <p:xfrm>
          <a:off x="354842" y="2103438"/>
          <a:ext cx="10770358" cy="39322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061639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u="sng" dirty="0" smtClean="0">
                <a:solidFill>
                  <a:srgbClr val="FF0000"/>
                </a:solidFill>
              </a:rPr>
              <a:t>Odvozené ukazatele</a:t>
            </a:r>
            <a:endParaRPr lang="cs-CZ" u="sng" dirty="0">
              <a:solidFill>
                <a:srgbClr val="FF0000"/>
              </a:solidFill>
            </a:endParaRP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19077074"/>
              </p:ext>
            </p:extLst>
          </p:nvPr>
        </p:nvGraphicFramePr>
        <p:xfrm>
          <a:off x="2871717" y="1378423"/>
          <a:ext cx="10515600" cy="48121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41634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 smtClean="0"/>
              <a:t>ČNP=HNP-</a:t>
            </a:r>
            <a:r>
              <a:rPr lang="cs-CZ" b="1" dirty="0" err="1" smtClean="0"/>
              <a:t>I</a:t>
            </a:r>
            <a:r>
              <a:rPr lang="cs-CZ" b="1" baseline="-25000" dirty="0" err="1" smtClean="0"/>
              <a:t>o</a:t>
            </a:r>
            <a:r>
              <a:rPr lang="cs-CZ" dirty="0" smtClean="0"/>
              <a:t>                                                           </a:t>
            </a:r>
            <a:r>
              <a:rPr lang="cs-CZ" dirty="0"/>
              <a:t/>
            </a:r>
            <a:br>
              <a:rPr lang="cs-CZ" dirty="0"/>
            </a:br>
            <a:r>
              <a:rPr lang="cs-CZ" dirty="0"/>
              <a:t>kde </a:t>
            </a:r>
            <a:r>
              <a:rPr lang="cs-CZ" dirty="0" err="1"/>
              <a:t>I</a:t>
            </a:r>
            <a:r>
              <a:rPr lang="cs-CZ" baseline="-25000" dirty="0" err="1"/>
              <a:t>o</a:t>
            </a:r>
            <a:r>
              <a:rPr lang="cs-CZ" dirty="0"/>
              <a:t> jsou investice obnovovací neboli amortizace.(odpisy)</a:t>
            </a:r>
          </a:p>
          <a:p>
            <a:r>
              <a:rPr lang="cs-CZ" b="1" dirty="0"/>
              <a:t>ČDP = HDP – </a:t>
            </a:r>
            <a:r>
              <a:rPr lang="cs-CZ" b="1" dirty="0" err="1" smtClean="0"/>
              <a:t>I</a:t>
            </a:r>
            <a:r>
              <a:rPr lang="cs-CZ" b="1" baseline="-25000" dirty="0" err="1" smtClean="0"/>
              <a:t>o</a:t>
            </a:r>
            <a:endParaRPr lang="cs-CZ" b="1" baseline="-25000" dirty="0" smtClean="0"/>
          </a:p>
          <a:p>
            <a:pPr marL="0" indent="0">
              <a:buNone/>
            </a:pPr>
            <a:endPara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cs-CZ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Pokud od HNP nebo HDP odečteme opotřebení tj. odpisy, budou získány ,,čisté“ ukazatele, tzn. čistý národní produkt (čistý domácí produkt)</a:t>
            </a:r>
          </a:p>
          <a:p>
            <a:pPr marL="0" indent="0">
              <a:buNone/>
            </a:pPr>
            <a:endParaRPr lang="cs-CZ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Obdélník 1"/>
          <p:cNvSpPr/>
          <p:nvPr/>
        </p:nvSpPr>
        <p:spPr>
          <a:xfrm>
            <a:off x="892791" y="365125"/>
            <a:ext cx="10515600" cy="1325563"/>
          </a:xfrm>
          <a:prstGeom prst="rect">
            <a:avLst/>
          </a:prstGeom>
        </p:spPr>
        <p:txBody>
          <a:bodyPr anchor="ctr"/>
          <a:lstStyle/>
          <a:p>
            <a:pPr lvl="0" algn="ctr" rtl="0"/>
            <a:r>
              <a:rPr lang="cs-CZ" sz="2800" b="1" u="sng" dirty="0" smtClean="0">
                <a:solidFill>
                  <a:srgbClr val="FF0000"/>
                </a:solidFill>
              </a:rPr>
              <a:t>ČISTÝ NÁRODNÍ PRODUKT ( ČISTÝ DOMÁCÍ PRODUKT)</a:t>
            </a:r>
            <a:endParaRPr lang="cs-CZ" sz="2800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45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u="sng" dirty="0" smtClean="0">
                <a:solidFill>
                  <a:srgbClr val="FF0000"/>
                </a:solidFill>
              </a:rPr>
              <a:t>NOMINÁLNÍ DOMÁCÍ PRODUKT</a:t>
            </a:r>
            <a:endParaRPr lang="cs-CZ" u="sng" dirty="0">
              <a:solidFill>
                <a:srgbClr val="FF000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blipFill>
            <a:blip r:embed="rId2">
              <a:alphaModFix amt="20000"/>
            </a:blip>
            <a:stretch>
              <a:fillRect/>
            </a:stretch>
          </a:blipFill>
        </p:spPr>
        <p:txBody>
          <a:bodyPr/>
          <a:lstStyle/>
          <a:p>
            <a:r>
              <a:rPr lang="cs-CZ" b="1" i="1" dirty="0" smtClean="0"/>
              <a:t>Jedná se o dosažený HDP vyjádřený v běžných cenách</a:t>
            </a:r>
          </a:p>
          <a:p>
            <a:r>
              <a:rPr lang="cs-CZ" b="1" dirty="0" smtClean="0"/>
              <a:t>tento </a:t>
            </a:r>
            <a:r>
              <a:rPr lang="cs-CZ" b="1" dirty="0"/>
              <a:t>produkt zahrnuje do svých výsledků i míru </a:t>
            </a:r>
            <a:r>
              <a:rPr lang="cs-CZ" b="1" dirty="0" smtClean="0"/>
              <a:t>inflaci</a:t>
            </a:r>
          </a:p>
          <a:p>
            <a:pPr marL="0" indent="0">
              <a:buNone/>
            </a:pPr>
            <a:r>
              <a:rPr lang="cs-CZ" dirty="0" smtClean="0"/>
              <a:t> </a:t>
            </a:r>
            <a:r>
              <a:rPr lang="cs-CZ" dirty="0"/>
              <a:t>(při výpočtu používáme aktuální ceny zboží a služeb v daném </a:t>
            </a:r>
            <a:r>
              <a:rPr lang="cs-CZ" dirty="0" smtClean="0"/>
              <a:t>roce)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419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ýdlo">
  <a:themeElements>
    <a:clrScheme name="Mýdlo">
      <a:dk1>
        <a:sysClr val="windowText" lastClr="000000"/>
      </a:dk1>
      <a:lt1>
        <a:sysClr val="window" lastClr="FFFFFF"/>
      </a:lt1>
      <a:dk2>
        <a:srgbClr val="736059"/>
      </a:dk2>
      <a:lt2>
        <a:srgbClr val="E7E0C7"/>
      </a:lt2>
      <a:accent1>
        <a:srgbClr val="92B0C8"/>
      </a:accent1>
      <a:accent2>
        <a:srgbClr val="E37C3D"/>
      </a:accent2>
      <a:accent3>
        <a:srgbClr val="A5AB81"/>
      </a:accent3>
      <a:accent4>
        <a:srgbClr val="E9B635"/>
      </a:accent4>
      <a:accent5>
        <a:srgbClr val="7BA79D"/>
      </a:accent5>
      <a:accent6>
        <a:srgbClr val="968C8C"/>
      </a:accent6>
      <a:hlink>
        <a:srgbClr val="F7A115"/>
      </a:hlink>
      <a:folHlink>
        <a:srgbClr val="969696"/>
      </a:folHlink>
    </a:clrScheme>
    <a:fontScheme name="Mýdlo">
      <a:majorFont>
        <a:latin typeface="Garamond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ýdlo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avon" id="{1306E473-ED32-493B-A2D0-240A757EDD34}" vid="{3F20CFC1-E34F-405B-AA49-5BE0E194F1B3}"/>
    </a:ext>
  </a:extLst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Mýdlo</Template>
  <TotalTime>128</TotalTime>
  <Words>970</Words>
  <Application>Microsoft Office PowerPoint</Application>
  <PresentationFormat>Vlastní</PresentationFormat>
  <Paragraphs>96</Paragraphs>
  <Slides>17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17</vt:i4>
      </vt:variant>
    </vt:vector>
  </HeadingPairs>
  <TitlesOfParts>
    <vt:vector size="18" baseType="lpstr">
      <vt:lpstr>Mýdlo</vt:lpstr>
      <vt:lpstr>HRUBÝ DOMÁCÍ PRODUKT</vt:lpstr>
      <vt:lpstr>Prezentace aplikace PowerPoint</vt:lpstr>
      <vt:lpstr>NÁRODOHOSPODÁŘSKÉ VELIČINY (slouží pro změření ekonomiky státu)</vt:lpstr>
      <vt:lpstr>HRUBÝ DOMÁCÍ PRODUKT</vt:lpstr>
      <vt:lpstr>HRUBÝ NÁRODNÍ PRODUKT</vt:lpstr>
      <vt:lpstr>HDP, HNP</vt:lpstr>
      <vt:lpstr>Odvozené ukazatele</vt:lpstr>
      <vt:lpstr>Prezentace aplikace PowerPoint</vt:lpstr>
      <vt:lpstr>NOMINÁLNÍ DOMÁCÍ PRODUKT</vt:lpstr>
      <vt:lpstr>REÁLNÝ HRUBÝ DOMÁCÍ PRODUKT</vt:lpstr>
      <vt:lpstr> Výkonnost národního hospodářství  </vt:lpstr>
      <vt:lpstr>VÝDAJOVÁ METODA</vt:lpstr>
      <vt:lpstr>PŘÍJMOVÁ METODA</vt:lpstr>
      <vt:lpstr>Co neumíme zachytit v ukazateli HDP </vt:lpstr>
      <vt:lpstr>Otázky k procvičování</vt:lpstr>
      <vt:lpstr>LITERATURA</vt:lpstr>
      <vt:lpstr>ZDROJE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HRUBÝ DOMÁCÍ PRODUKT</dc:title>
  <dc:creator>Kabourkovci</dc:creator>
  <cp:lastModifiedBy>LIVA</cp:lastModifiedBy>
  <cp:revision>28</cp:revision>
  <dcterms:created xsi:type="dcterms:W3CDTF">2013-10-30T08:14:29Z</dcterms:created>
  <dcterms:modified xsi:type="dcterms:W3CDTF">2014-10-23T16:54:00Z</dcterms:modified>
</cp:coreProperties>
</file>