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jpeg"/><Relationship Id="rId4" Type="http://schemas.openxmlformats.org/officeDocument/2006/relationships/image" Target="../media/image8.WMF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jpeg"/><Relationship Id="rId4" Type="http://schemas.openxmlformats.org/officeDocument/2006/relationships/image" Target="../media/image8.WMF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796839-CDA3-4D42-A69F-319237C6E7DA}" type="doc">
      <dgm:prSet loTypeId="urn:microsoft.com/office/officeart/2005/8/layout/target3" loCatId="relationship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0FFFA269-3E3D-44FF-BD9B-8C9786172F61}">
      <dgm:prSet/>
      <dgm:spPr/>
      <dgm:t>
        <a:bodyPr/>
        <a:lstStyle/>
        <a:p>
          <a:pPr rtl="0"/>
          <a:r>
            <a:rPr lang="cs-CZ" smtClean="0"/>
            <a:t>Segmentace trhu</a:t>
          </a:r>
          <a:endParaRPr lang="cs-CZ"/>
        </a:p>
      </dgm:t>
    </dgm:pt>
    <dgm:pt modelId="{689D063F-3EFE-44B9-9834-81F4DE7BC6A1}" type="parTrans" cxnId="{C929CF67-426A-4415-AACC-73F95EDA0B5A}">
      <dgm:prSet/>
      <dgm:spPr/>
      <dgm:t>
        <a:bodyPr/>
        <a:lstStyle/>
        <a:p>
          <a:endParaRPr lang="cs-CZ"/>
        </a:p>
      </dgm:t>
    </dgm:pt>
    <dgm:pt modelId="{6129BA17-073B-4DE8-8289-83074A1F2CAC}" type="sibTrans" cxnId="{C929CF67-426A-4415-AACC-73F95EDA0B5A}">
      <dgm:prSet/>
      <dgm:spPr/>
      <dgm:t>
        <a:bodyPr/>
        <a:lstStyle/>
        <a:p>
          <a:endParaRPr lang="cs-CZ"/>
        </a:p>
      </dgm:t>
    </dgm:pt>
    <dgm:pt modelId="{19C30443-4602-4AF2-A4EF-D0ADE58ED245}">
      <dgm:prSet/>
      <dgm:spPr/>
      <dgm:t>
        <a:bodyPr/>
        <a:lstStyle/>
        <a:p>
          <a:pPr rtl="0"/>
          <a:r>
            <a:rPr lang="cs-CZ" smtClean="0"/>
            <a:t>Tržní zacílení</a:t>
          </a:r>
          <a:endParaRPr lang="cs-CZ"/>
        </a:p>
      </dgm:t>
    </dgm:pt>
    <dgm:pt modelId="{4F0F0365-42C6-4F2A-BDB6-F2F524C2CF60}" type="parTrans" cxnId="{FB890783-B404-4CBA-861D-1B0245F191B4}">
      <dgm:prSet/>
      <dgm:spPr/>
      <dgm:t>
        <a:bodyPr/>
        <a:lstStyle/>
        <a:p>
          <a:endParaRPr lang="cs-CZ"/>
        </a:p>
      </dgm:t>
    </dgm:pt>
    <dgm:pt modelId="{20483681-BBA7-4D58-BAC8-5A20BB789BDC}" type="sibTrans" cxnId="{FB890783-B404-4CBA-861D-1B0245F191B4}">
      <dgm:prSet/>
      <dgm:spPr/>
      <dgm:t>
        <a:bodyPr/>
        <a:lstStyle/>
        <a:p>
          <a:endParaRPr lang="cs-CZ"/>
        </a:p>
      </dgm:t>
    </dgm:pt>
    <dgm:pt modelId="{8AD5C212-B15F-4318-BEFB-F469F238AEA6}">
      <dgm:prSet/>
      <dgm:spPr/>
      <dgm:t>
        <a:bodyPr/>
        <a:lstStyle/>
        <a:p>
          <a:pPr rtl="0"/>
          <a:r>
            <a:rPr lang="cs-CZ" smtClean="0"/>
            <a:t>Tržní umístění</a:t>
          </a:r>
          <a:endParaRPr lang="cs-CZ"/>
        </a:p>
      </dgm:t>
    </dgm:pt>
    <dgm:pt modelId="{3A485CE8-2032-4DD3-95EE-2DDE08953721}" type="parTrans" cxnId="{515AED54-7CEE-40A8-887C-4DFC30D9427A}">
      <dgm:prSet/>
      <dgm:spPr/>
      <dgm:t>
        <a:bodyPr/>
        <a:lstStyle/>
        <a:p>
          <a:endParaRPr lang="cs-CZ"/>
        </a:p>
      </dgm:t>
    </dgm:pt>
    <dgm:pt modelId="{360980E1-885E-4B75-AD2D-19E727AF2B52}" type="sibTrans" cxnId="{515AED54-7CEE-40A8-887C-4DFC30D9427A}">
      <dgm:prSet/>
      <dgm:spPr/>
      <dgm:t>
        <a:bodyPr/>
        <a:lstStyle/>
        <a:p>
          <a:endParaRPr lang="cs-CZ"/>
        </a:p>
      </dgm:t>
    </dgm:pt>
    <dgm:pt modelId="{AEE47A56-9DE0-4DF6-8DBD-B10DCC974BF1}" type="pres">
      <dgm:prSet presAssocID="{21796839-CDA3-4D42-A69F-319237C6E7D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CB7A3CC-DFF1-4148-B179-F69F04E339F2}" type="pres">
      <dgm:prSet presAssocID="{0FFFA269-3E3D-44FF-BD9B-8C9786172F61}" presName="circle1" presStyleLbl="node1" presStyleIdx="0" presStyleCnt="3"/>
      <dgm:spPr/>
    </dgm:pt>
    <dgm:pt modelId="{77DD36B8-EF37-4F93-B9FF-79F01B9A1727}" type="pres">
      <dgm:prSet presAssocID="{0FFFA269-3E3D-44FF-BD9B-8C9786172F61}" presName="space" presStyleCnt="0"/>
      <dgm:spPr/>
    </dgm:pt>
    <dgm:pt modelId="{69EBA61C-CBD6-4AF7-AD9A-C21202621444}" type="pres">
      <dgm:prSet presAssocID="{0FFFA269-3E3D-44FF-BD9B-8C9786172F61}" presName="rect1" presStyleLbl="alignAcc1" presStyleIdx="0" presStyleCnt="3"/>
      <dgm:spPr/>
      <dgm:t>
        <a:bodyPr/>
        <a:lstStyle/>
        <a:p>
          <a:endParaRPr lang="cs-CZ"/>
        </a:p>
      </dgm:t>
    </dgm:pt>
    <dgm:pt modelId="{9D9D69BC-053A-4462-B033-4B138071C39E}" type="pres">
      <dgm:prSet presAssocID="{19C30443-4602-4AF2-A4EF-D0ADE58ED245}" presName="vertSpace2" presStyleLbl="node1" presStyleIdx="0" presStyleCnt="3"/>
      <dgm:spPr/>
    </dgm:pt>
    <dgm:pt modelId="{E00B2D77-A3F0-43A6-97B4-3B85FA47353E}" type="pres">
      <dgm:prSet presAssocID="{19C30443-4602-4AF2-A4EF-D0ADE58ED245}" presName="circle2" presStyleLbl="node1" presStyleIdx="1" presStyleCnt="3"/>
      <dgm:spPr/>
    </dgm:pt>
    <dgm:pt modelId="{64402FB3-3E74-4032-B45A-56D70FC43BD0}" type="pres">
      <dgm:prSet presAssocID="{19C30443-4602-4AF2-A4EF-D0ADE58ED245}" presName="rect2" presStyleLbl="alignAcc1" presStyleIdx="1" presStyleCnt="3"/>
      <dgm:spPr/>
      <dgm:t>
        <a:bodyPr/>
        <a:lstStyle/>
        <a:p>
          <a:endParaRPr lang="cs-CZ"/>
        </a:p>
      </dgm:t>
    </dgm:pt>
    <dgm:pt modelId="{E776345C-4319-4252-8A2D-446B7F4C7C75}" type="pres">
      <dgm:prSet presAssocID="{8AD5C212-B15F-4318-BEFB-F469F238AEA6}" presName="vertSpace3" presStyleLbl="node1" presStyleIdx="1" presStyleCnt="3"/>
      <dgm:spPr/>
    </dgm:pt>
    <dgm:pt modelId="{D0DA645A-02CC-4A6F-9501-4D78DB456106}" type="pres">
      <dgm:prSet presAssocID="{8AD5C212-B15F-4318-BEFB-F469F238AEA6}" presName="circle3" presStyleLbl="node1" presStyleIdx="2" presStyleCnt="3"/>
      <dgm:spPr/>
    </dgm:pt>
    <dgm:pt modelId="{4336958B-23E0-4865-A31A-3B360B6C6AE9}" type="pres">
      <dgm:prSet presAssocID="{8AD5C212-B15F-4318-BEFB-F469F238AEA6}" presName="rect3" presStyleLbl="alignAcc1" presStyleIdx="2" presStyleCnt="3"/>
      <dgm:spPr/>
      <dgm:t>
        <a:bodyPr/>
        <a:lstStyle/>
        <a:p>
          <a:endParaRPr lang="cs-CZ"/>
        </a:p>
      </dgm:t>
    </dgm:pt>
    <dgm:pt modelId="{5247A0D9-AEB1-4C22-AA71-6D0318FA2878}" type="pres">
      <dgm:prSet presAssocID="{0FFFA269-3E3D-44FF-BD9B-8C9786172F6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2C17DBA-37C7-49B3-B8C3-7AEF98612FC7}" type="pres">
      <dgm:prSet presAssocID="{19C30443-4602-4AF2-A4EF-D0ADE58ED245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D5AC207-30DC-4865-93D3-A125CA98E9DA}" type="pres">
      <dgm:prSet presAssocID="{8AD5C212-B15F-4318-BEFB-F469F238AEA6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6FCABB2-3B41-462D-ADAB-282D32F72BD6}" type="presOf" srcId="{0FFFA269-3E3D-44FF-BD9B-8C9786172F61}" destId="{5247A0D9-AEB1-4C22-AA71-6D0318FA2878}" srcOrd="1" destOrd="0" presId="urn:microsoft.com/office/officeart/2005/8/layout/target3"/>
    <dgm:cxn modelId="{C56533ED-D447-4EDE-9F74-0CAC80C51385}" type="presOf" srcId="{21796839-CDA3-4D42-A69F-319237C6E7DA}" destId="{AEE47A56-9DE0-4DF6-8DBD-B10DCC974BF1}" srcOrd="0" destOrd="0" presId="urn:microsoft.com/office/officeart/2005/8/layout/target3"/>
    <dgm:cxn modelId="{B0CE75DA-7C82-4453-ACF8-9F89753279D9}" type="presOf" srcId="{8AD5C212-B15F-4318-BEFB-F469F238AEA6}" destId="{0D5AC207-30DC-4865-93D3-A125CA98E9DA}" srcOrd="1" destOrd="0" presId="urn:microsoft.com/office/officeart/2005/8/layout/target3"/>
    <dgm:cxn modelId="{D6609C56-6B89-4309-B304-7672E9800F10}" type="presOf" srcId="{19C30443-4602-4AF2-A4EF-D0ADE58ED245}" destId="{42C17DBA-37C7-49B3-B8C3-7AEF98612FC7}" srcOrd="1" destOrd="0" presId="urn:microsoft.com/office/officeart/2005/8/layout/target3"/>
    <dgm:cxn modelId="{515AED54-7CEE-40A8-887C-4DFC30D9427A}" srcId="{21796839-CDA3-4D42-A69F-319237C6E7DA}" destId="{8AD5C212-B15F-4318-BEFB-F469F238AEA6}" srcOrd="2" destOrd="0" parTransId="{3A485CE8-2032-4DD3-95EE-2DDE08953721}" sibTransId="{360980E1-885E-4B75-AD2D-19E727AF2B52}"/>
    <dgm:cxn modelId="{837A19F1-CB49-4550-87C5-2DD2C64D2A5A}" type="presOf" srcId="{0FFFA269-3E3D-44FF-BD9B-8C9786172F61}" destId="{69EBA61C-CBD6-4AF7-AD9A-C21202621444}" srcOrd="0" destOrd="0" presId="urn:microsoft.com/office/officeart/2005/8/layout/target3"/>
    <dgm:cxn modelId="{FB890783-B404-4CBA-861D-1B0245F191B4}" srcId="{21796839-CDA3-4D42-A69F-319237C6E7DA}" destId="{19C30443-4602-4AF2-A4EF-D0ADE58ED245}" srcOrd="1" destOrd="0" parTransId="{4F0F0365-42C6-4F2A-BDB6-F2F524C2CF60}" sibTransId="{20483681-BBA7-4D58-BAC8-5A20BB789BDC}"/>
    <dgm:cxn modelId="{C929CF67-426A-4415-AACC-73F95EDA0B5A}" srcId="{21796839-CDA3-4D42-A69F-319237C6E7DA}" destId="{0FFFA269-3E3D-44FF-BD9B-8C9786172F61}" srcOrd="0" destOrd="0" parTransId="{689D063F-3EFE-44B9-9834-81F4DE7BC6A1}" sibTransId="{6129BA17-073B-4DE8-8289-83074A1F2CAC}"/>
    <dgm:cxn modelId="{68915B17-FA3E-4878-AFE7-417E1FE59C94}" type="presOf" srcId="{19C30443-4602-4AF2-A4EF-D0ADE58ED245}" destId="{64402FB3-3E74-4032-B45A-56D70FC43BD0}" srcOrd="0" destOrd="0" presId="urn:microsoft.com/office/officeart/2005/8/layout/target3"/>
    <dgm:cxn modelId="{557DB533-CECB-4E97-BD3C-B0B6C460B1D4}" type="presOf" srcId="{8AD5C212-B15F-4318-BEFB-F469F238AEA6}" destId="{4336958B-23E0-4865-A31A-3B360B6C6AE9}" srcOrd="0" destOrd="0" presId="urn:microsoft.com/office/officeart/2005/8/layout/target3"/>
    <dgm:cxn modelId="{629EF02F-DF41-4926-973C-D4EA7F061653}" type="presParOf" srcId="{AEE47A56-9DE0-4DF6-8DBD-B10DCC974BF1}" destId="{ACB7A3CC-DFF1-4148-B179-F69F04E339F2}" srcOrd="0" destOrd="0" presId="urn:microsoft.com/office/officeart/2005/8/layout/target3"/>
    <dgm:cxn modelId="{B45F569D-D4DE-4F6C-A45E-6B57FA1069B0}" type="presParOf" srcId="{AEE47A56-9DE0-4DF6-8DBD-B10DCC974BF1}" destId="{77DD36B8-EF37-4F93-B9FF-79F01B9A1727}" srcOrd="1" destOrd="0" presId="urn:microsoft.com/office/officeart/2005/8/layout/target3"/>
    <dgm:cxn modelId="{7D6ACAB9-DE15-48DD-B322-DF8CFEC9CFC6}" type="presParOf" srcId="{AEE47A56-9DE0-4DF6-8DBD-B10DCC974BF1}" destId="{69EBA61C-CBD6-4AF7-AD9A-C21202621444}" srcOrd="2" destOrd="0" presId="urn:microsoft.com/office/officeart/2005/8/layout/target3"/>
    <dgm:cxn modelId="{3E69704C-5DB8-4F61-8A7A-D380589D4150}" type="presParOf" srcId="{AEE47A56-9DE0-4DF6-8DBD-B10DCC974BF1}" destId="{9D9D69BC-053A-4462-B033-4B138071C39E}" srcOrd="3" destOrd="0" presId="urn:microsoft.com/office/officeart/2005/8/layout/target3"/>
    <dgm:cxn modelId="{3F3F4F6A-210E-400A-8923-7F1E6891267F}" type="presParOf" srcId="{AEE47A56-9DE0-4DF6-8DBD-B10DCC974BF1}" destId="{E00B2D77-A3F0-43A6-97B4-3B85FA47353E}" srcOrd="4" destOrd="0" presId="urn:microsoft.com/office/officeart/2005/8/layout/target3"/>
    <dgm:cxn modelId="{9E488613-1487-42F1-A589-683B9E5AB573}" type="presParOf" srcId="{AEE47A56-9DE0-4DF6-8DBD-B10DCC974BF1}" destId="{64402FB3-3E74-4032-B45A-56D70FC43BD0}" srcOrd="5" destOrd="0" presId="urn:microsoft.com/office/officeart/2005/8/layout/target3"/>
    <dgm:cxn modelId="{4E942B6D-2E62-44A5-B641-D375E1B945A9}" type="presParOf" srcId="{AEE47A56-9DE0-4DF6-8DBD-B10DCC974BF1}" destId="{E776345C-4319-4252-8A2D-446B7F4C7C75}" srcOrd="6" destOrd="0" presId="urn:microsoft.com/office/officeart/2005/8/layout/target3"/>
    <dgm:cxn modelId="{96A88AB3-CD66-41FC-A075-65678B8D6FC0}" type="presParOf" srcId="{AEE47A56-9DE0-4DF6-8DBD-B10DCC974BF1}" destId="{D0DA645A-02CC-4A6F-9501-4D78DB456106}" srcOrd="7" destOrd="0" presId="urn:microsoft.com/office/officeart/2005/8/layout/target3"/>
    <dgm:cxn modelId="{8C846EAB-ABD6-4852-BF0F-29AA4F6461BD}" type="presParOf" srcId="{AEE47A56-9DE0-4DF6-8DBD-B10DCC974BF1}" destId="{4336958B-23E0-4865-A31A-3B360B6C6AE9}" srcOrd="8" destOrd="0" presId="urn:microsoft.com/office/officeart/2005/8/layout/target3"/>
    <dgm:cxn modelId="{7699229F-058E-4A4D-9281-3AE44AC41034}" type="presParOf" srcId="{AEE47A56-9DE0-4DF6-8DBD-B10DCC974BF1}" destId="{5247A0D9-AEB1-4C22-AA71-6D0318FA2878}" srcOrd="9" destOrd="0" presId="urn:microsoft.com/office/officeart/2005/8/layout/target3"/>
    <dgm:cxn modelId="{47F6C7DE-7D20-4EFC-89CB-CED8B48BE6EE}" type="presParOf" srcId="{AEE47A56-9DE0-4DF6-8DBD-B10DCC974BF1}" destId="{42C17DBA-37C7-49B3-B8C3-7AEF98612FC7}" srcOrd="10" destOrd="0" presId="urn:microsoft.com/office/officeart/2005/8/layout/target3"/>
    <dgm:cxn modelId="{AF1A848B-4DE2-403D-8FE3-5D758E278AF5}" type="presParOf" srcId="{AEE47A56-9DE0-4DF6-8DBD-B10DCC974BF1}" destId="{0D5AC207-30DC-4865-93D3-A125CA98E9DA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A12C96-3368-48CF-8F3A-89EF0F03903A}" type="doc">
      <dgm:prSet loTypeId="urn:microsoft.com/office/officeart/2005/8/layout/vList2" loCatId="list" qsTypeId="urn:microsoft.com/office/officeart/2009/2/quickstyle/3d8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84BA7902-7860-4BCA-8C53-B1A4BB9E5922}">
      <dgm:prSet/>
      <dgm:spPr/>
      <dgm:t>
        <a:bodyPr/>
        <a:lstStyle/>
        <a:p>
          <a:pPr rtl="0"/>
          <a:r>
            <a:rPr lang="cs-CZ" dirty="0" smtClean="0"/>
            <a:t>To, že firma se zaměřuje pouze na určitou část z celku, pro kterou vytvoří specifický marketingový mix. Musí  však existovat rozdíly mezi potřebami a přáními zákazníků a zároveň daná skupina musí mít společné potřeby.</a:t>
          </a:r>
          <a:endParaRPr lang="cs-CZ" dirty="0"/>
        </a:p>
      </dgm:t>
    </dgm:pt>
    <dgm:pt modelId="{109CBCFC-98CE-48CC-AAE5-EBFA362A1BE6}" type="parTrans" cxnId="{7C81F278-6589-4239-A919-46CA6EEE4966}">
      <dgm:prSet/>
      <dgm:spPr/>
      <dgm:t>
        <a:bodyPr/>
        <a:lstStyle/>
        <a:p>
          <a:endParaRPr lang="cs-CZ"/>
        </a:p>
      </dgm:t>
    </dgm:pt>
    <dgm:pt modelId="{D82850C6-B192-4909-A836-35CEC4C4BB10}" type="sibTrans" cxnId="{7C81F278-6589-4239-A919-46CA6EEE4966}">
      <dgm:prSet/>
      <dgm:spPr/>
      <dgm:t>
        <a:bodyPr/>
        <a:lstStyle/>
        <a:p>
          <a:endParaRPr lang="cs-CZ"/>
        </a:p>
      </dgm:t>
    </dgm:pt>
    <dgm:pt modelId="{894D45B2-6B92-4BAB-B4A1-4AF6044C7A36}">
      <dgm:prSet/>
      <dgm:spPr/>
      <dgm:t>
        <a:bodyPr/>
        <a:lstStyle/>
        <a:p>
          <a:pPr rtl="0"/>
          <a:r>
            <a:rPr lang="cs-CZ" dirty="0" smtClean="0"/>
            <a:t>Segmentace je nalezení skupin zákazníků podle určitých </a:t>
          </a:r>
          <a:r>
            <a:rPr lang="cs-CZ" dirty="0" smtClean="0"/>
            <a:t>kritérií.</a:t>
          </a:r>
          <a:endParaRPr lang="cs-CZ" dirty="0"/>
        </a:p>
      </dgm:t>
    </dgm:pt>
    <dgm:pt modelId="{01BA9E95-2759-47D7-BB9E-1A936607A449}" type="parTrans" cxnId="{D710DC44-9560-4DA8-AF55-7E90EE7559CE}">
      <dgm:prSet/>
      <dgm:spPr/>
      <dgm:t>
        <a:bodyPr/>
        <a:lstStyle/>
        <a:p>
          <a:endParaRPr lang="cs-CZ"/>
        </a:p>
      </dgm:t>
    </dgm:pt>
    <dgm:pt modelId="{672D00CB-DED6-4439-BFB4-1FC0DE448872}" type="sibTrans" cxnId="{D710DC44-9560-4DA8-AF55-7E90EE7559CE}">
      <dgm:prSet/>
      <dgm:spPr/>
      <dgm:t>
        <a:bodyPr/>
        <a:lstStyle/>
        <a:p>
          <a:endParaRPr lang="cs-CZ"/>
        </a:p>
      </dgm:t>
    </dgm:pt>
    <dgm:pt modelId="{DD55E810-8656-43BC-B747-B732D49FA723}">
      <dgm:prSet/>
      <dgm:spPr/>
      <dgm:t>
        <a:bodyPr/>
        <a:lstStyle/>
        <a:p>
          <a:pPr rtl="0"/>
          <a:r>
            <a:rPr lang="cs-CZ" dirty="0" smtClean="0"/>
            <a:t>Segment je skupina zákazníků, kteří mají podobné potřeby či </a:t>
          </a:r>
          <a:r>
            <a:rPr lang="cs-CZ" dirty="0" smtClean="0"/>
            <a:t>přání.</a:t>
          </a:r>
          <a:endParaRPr lang="cs-CZ" dirty="0"/>
        </a:p>
      </dgm:t>
    </dgm:pt>
    <dgm:pt modelId="{5FD17CF1-816B-43F7-9E47-15F2A6B044EC}" type="parTrans" cxnId="{1414D617-D618-4F6B-B704-82BA41130A75}">
      <dgm:prSet/>
      <dgm:spPr/>
      <dgm:t>
        <a:bodyPr/>
        <a:lstStyle/>
        <a:p>
          <a:endParaRPr lang="cs-CZ"/>
        </a:p>
      </dgm:t>
    </dgm:pt>
    <dgm:pt modelId="{798F6877-37D8-4E29-BD03-8AB32ACE305F}" type="sibTrans" cxnId="{1414D617-D618-4F6B-B704-82BA41130A75}">
      <dgm:prSet/>
      <dgm:spPr/>
      <dgm:t>
        <a:bodyPr/>
        <a:lstStyle/>
        <a:p>
          <a:endParaRPr lang="cs-CZ"/>
        </a:p>
      </dgm:t>
    </dgm:pt>
    <dgm:pt modelId="{AD2A8DA7-5205-40C1-8DA8-2C6A860CA9B7}" type="pres">
      <dgm:prSet presAssocID="{4AA12C96-3368-48CF-8F3A-89EF0F0390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5E30222-952A-4C68-B4C9-0FC6C1453015}" type="pres">
      <dgm:prSet presAssocID="{84BA7902-7860-4BCA-8C53-B1A4BB9E592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5915E33-9A55-4A86-A82E-F89B1623410A}" type="pres">
      <dgm:prSet presAssocID="{D82850C6-B192-4909-A836-35CEC4C4BB10}" presName="spacer" presStyleCnt="0"/>
      <dgm:spPr/>
    </dgm:pt>
    <dgm:pt modelId="{C5E1160E-BEC2-43E7-9DB9-578C6A940016}" type="pres">
      <dgm:prSet presAssocID="{894D45B2-6B92-4BAB-B4A1-4AF6044C7A3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E8B48-89FE-41AE-9E9B-C1B52FFC2155}" type="pres">
      <dgm:prSet presAssocID="{672D00CB-DED6-4439-BFB4-1FC0DE448872}" presName="spacer" presStyleCnt="0"/>
      <dgm:spPr/>
    </dgm:pt>
    <dgm:pt modelId="{94416C43-EC1A-4E37-B22E-1638E4F088F9}" type="pres">
      <dgm:prSet presAssocID="{DD55E810-8656-43BC-B747-B732D49FA723}" presName="parentText" presStyleLbl="node1" presStyleIdx="2" presStyleCnt="3" custLinFactNeighborX="-291" custLinFactNeighborY="2618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C81F278-6589-4239-A919-46CA6EEE4966}" srcId="{4AA12C96-3368-48CF-8F3A-89EF0F03903A}" destId="{84BA7902-7860-4BCA-8C53-B1A4BB9E5922}" srcOrd="0" destOrd="0" parTransId="{109CBCFC-98CE-48CC-AAE5-EBFA362A1BE6}" sibTransId="{D82850C6-B192-4909-A836-35CEC4C4BB10}"/>
    <dgm:cxn modelId="{8DFFB49A-2EF2-4376-B500-5FD17275A05E}" type="presOf" srcId="{894D45B2-6B92-4BAB-B4A1-4AF6044C7A36}" destId="{C5E1160E-BEC2-43E7-9DB9-578C6A940016}" srcOrd="0" destOrd="0" presId="urn:microsoft.com/office/officeart/2005/8/layout/vList2"/>
    <dgm:cxn modelId="{73D7D2CA-F6A8-439E-B652-BF4060D1B6B7}" type="presOf" srcId="{84BA7902-7860-4BCA-8C53-B1A4BB9E5922}" destId="{55E30222-952A-4C68-B4C9-0FC6C1453015}" srcOrd="0" destOrd="0" presId="urn:microsoft.com/office/officeart/2005/8/layout/vList2"/>
    <dgm:cxn modelId="{D710DC44-9560-4DA8-AF55-7E90EE7559CE}" srcId="{4AA12C96-3368-48CF-8F3A-89EF0F03903A}" destId="{894D45B2-6B92-4BAB-B4A1-4AF6044C7A36}" srcOrd="1" destOrd="0" parTransId="{01BA9E95-2759-47D7-BB9E-1A936607A449}" sibTransId="{672D00CB-DED6-4439-BFB4-1FC0DE448872}"/>
    <dgm:cxn modelId="{AF6CA7DA-D164-455A-8919-867E0C49D251}" type="presOf" srcId="{4AA12C96-3368-48CF-8F3A-89EF0F03903A}" destId="{AD2A8DA7-5205-40C1-8DA8-2C6A860CA9B7}" srcOrd="0" destOrd="0" presId="urn:microsoft.com/office/officeart/2005/8/layout/vList2"/>
    <dgm:cxn modelId="{3D476965-A246-4932-A897-4046B0899A3B}" type="presOf" srcId="{DD55E810-8656-43BC-B747-B732D49FA723}" destId="{94416C43-EC1A-4E37-B22E-1638E4F088F9}" srcOrd="0" destOrd="0" presId="urn:microsoft.com/office/officeart/2005/8/layout/vList2"/>
    <dgm:cxn modelId="{1414D617-D618-4F6B-B704-82BA41130A75}" srcId="{4AA12C96-3368-48CF-8F3A-89EF0F03903A}" destId="{DD55E810-8656-43BC-B747-B732D49FA723}" srcOrd="2" destOrd="0" parTransId="{5FD17CF1-816B-43F7-9E47-15F2A6B044EC}" sibTransId="{798F6877-37D8-4E29-BD03-8AB32ACE305F}"/>
    <dgm:cxn modelId="{C2603998-39FE-4E48-9982-653AD59919F2}" type="presParOf" srcId="{AD2A8DA7-5205-40C1-8DA8-2C6A860CA9B7}" destId="{55E30222-952A-4C68-B4C9-0FC6C1453015}" srcOrd="0" destOrd="0" presId="urn:microsoft.com/office/officeart/2005/8/layout/vList2"/>
    <dgm:cxn modelId="{22DEBF17-63E8-416B-ADF8-24F2C4C455C3}" type="presParOf" srcId="{AD2A8DA7-5205-40C1-8DA8-2C6A860CA9B7}" destId="{A5915E33-9A55-4A86-A82E-F89B1623410A}" srcOrd="1" destOrd="0" presId="urn:microsoft.com/office/officeart/2005/8/layout/vList2"/>
    <dgm:cxn modelId="{A2F74FF4-B5C4-42B6-8DD4-60C2E240EA0C}" type="presParOf" srcId="{AD2A8DA7-5205-40C1-8DA8-2C6A860CA9B7}" destId="{C5E1160E-BEC2-43E7-9DB9-578C6A940016}" srcOrd="2" destOrd="0" presId="urn:microsoft.com/office/officeart/2005/8/layout/vList2"/>
    <dgm:cxn modelId="{E0F8E715-1E60-47D6-B2A0-56ED0EF640CD}" type="presParOf" srcId="{AD2A8DA7-5205-40C1-8DA8-2C6A860CA9B7}" destId="{B35E8B48-89FE-41AE-9E9B-C1B52FFC2155}" srcOrd="3" destOrd="0" presId="urn:microsoft.com/office/officeart/2005/8/layout/vList2"/>
    <dgm:cxn modelId="{FCCFFD2C-A287-4FF0-85FB-FD82C8731524}" type="presParOf" srcId="{AD2A8DA7-5205-40C1-8DA8-2C6A860CA9B7}" destId="{94416C43-EC1A-4E37-B22E-1638E4F088F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B06F79-5C30-441C-9DD3-C8B3A47C013C}" type="doc">
      <dgm:prSet loTypeId="urn:microsoft.com/office/officeart/2005/8/layout/pyramid2" loCatId="pyramid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B006E074-67B4-4A68-B7C5-53C4BFE86CD2}">
      <dgm:prSet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rtl="0"/>
          <a:r>
            <a:rPr lang="cs-CZ" dirty="0" smtClean="0"/>
            <a:t>1 segment musí splňovat společné vlastnosti</a:t>
          </a:r>
          <a:endParaRPr lang="cs-CZ" dirty="0"/>
        </a:p>
      </dgm:t>
    </dgm:pt>
    <dgm:pt modelId="{2A06FB0A-F49C-4B2A-8A48-E2430DB6F4F5}" type="parTrans" cxnId="{02F21BC9-FD91-45CE-9A7F-BBC39412C205}">
      <dgm:prSet/>
      <dgm:spPr/>
      <dgm:t>
        <a:bodyPr/>
        <a:lstStyle/>
        <a:p>
          <a:endParaRPr lang="cs-CZ"/>
        </a:p>
      </dgm:t>
    </dgm:pt>
    <dgm:pt modelId="{BAB48A2E-9176-480A-A0AF-842E420FD275}" type="sibTrans" cxnId="{02F21BC9-FD91-45CE-9A7F-BBC39412C205}">
      <dgm:prSet/>
      <dgm:spPr/>
      <dgm:t>
        <a:bodyPr/>
        <a:lstStyle/>
        <a:p>
          <a:endParaRPr lang="cs-CZ"/>
        </a:p>
      </dgm:t>
    </dgm:pt>
    <dgm:pt modelId="{CDF995AD-DD30-4570-A149-4A0748616CF5}">
      <dgm:prSet/>
      <dgm:spPr>
        <a:gradFill flip="none" rotWithShape="1">
          <a:gsLst>
            <a:gs pos="58687">
              <a:srgbClr val="DAECB6"/>
            </a:gs>
            <a:gs pos="42032">
              <a:srgbClr val="E3F1C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cs-CZ" dirty="0" smtClean="0"/>
            <a:t>2 segment musí být identifikovatelný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měřitelný</a:t>
          </a:r>
          <a:endParaRPr lang="cs-CZ" dirty="0"/>
        </a:p>
      </dgm:t>
    </dgm:pt>
    <dgm:pt modelId="{086955CB-7E66-418D-BC83-0702B1835417}" type="parTrans" cxnId="{1A4A6A8E-F31F-4FD0-BFDF-90C631590430}">
      <dgm:prSet/>
      <dgm:spPr/>
      <dgm:t>
        <a:bodyPr/>
        <a:lstStyle/>
        <a:p>
          <a:endParaRPr lang="cs-CZ"/>
        </a:p>
      </dgm:t>
    </dgm:pt>
    <dgm:pt modelId="{A609DA50-8757-4095-A70C-ABA1396CCC38}" type="sibTrans" cxnId="{1A4A6A8E-F31F-4FD0-BFDF-90C631590430}">
      <dgm:prSet/>
      <dgm:spPr/>
      <dgm:t>
        <a:bodyPr/>
        <a:lstStyle/>
        <a:p>
          <a:endParaRPr lang="cs-CZ"/>
        </a:p>
      </dgm:t>
    </dgm:pt>
    <dgm:pt modelId="{F217512B-211E-4603-A4AC-F6E7DA1243B1}">
      <dgm:prSet/>
      <dgm:spPr>
        <a:gradFill flip="none" rotWithShape="1">
          <a:gsLst>
            <a:gs pos="58687">
              <a:srgbClr val="DAECB6"/>
            </a:gs>
            <a:gs pos="42032">
              <a:srgbClr val="E3F1C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</dgm:spPr>
      <dgm:t>
        <a:bodyPr/>
        <a:lstStyle/>
        <a:p>
          <a:pPr rtl="0"/>
          <a:r>
            <a:rPr lang="cs-CZ" dirty="0" smtClean="0"/>
            <a:t>3 segment musí být oslovitelný marketingovým mixem</a:t>
          </a:r>
          <a:endParaRPr lang="cs-CZ" dirty="0"/>
        </a:p>
      </dgm:t>
    </dgm:pt>
    <dgm:pt modelId="{549D9F04-698F-4D82-A722-A3399368F408}" type="parTrans" cxnId="{E46B765D-4364-4B63-92D3-4F71AE1BF018}">
      <dgm:prSet/>
      <dgm:spPr/>
      <dgm:t>
        <a:bodyPr/>
        <a:lstStyle/>
        <a:p>
          <a:endParaRPr lang="cs-CZ"/>
        </a:p>
      </dgm:t>
    </dgm:pt>
    <dgm:pt modelId="{4BD358BE-6108-4844-915F-04167C6E37C3}" type="sibTrans" cxnId="{E46B765D-4364-4B63-92D3-4F71AE1BF018}">
      <dgm:prSet/>
      <dgm:spPr/>
      <dgm:t>
        <a:bodyPr/>
        <a:lstStyle/>
        <a:p>
          <a:endParaRPr lang="cs-CZ"/>
        </a:p>
      </dgm:t>
    </dgm:pt>
    <dgm:pt modelId="{5D023C79-7E1B-415C-8C9D-06DD9E719EF2}" type="pres">
      <dgm:prSet presAssocID="{E0B06F79-5C30-441C-9DD3-C8B3A47C013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629EEEE0-7B5B-465B-977B-313E469D3C57}" type="pres">
      <dgm:prSet presAssocID="{E0B06F79-5C30-441C-9DD3-C8B3A47C013C}" presName="pyramid" presStyleLbl="node1" presStyleIdx="0" presStyleCnt="1"/>
      <dgm:spPr/>
    </dgm:pt>
    <dgm:pt modelId="{516CC2B4-21F2-449D-9153-3415B3D7DC42}" type="pres">
      <dgm:prSet presAssocID="{E0B06F79-5C30-441C-9DD3-C8B3A47C013C}" presName="theList" presStyleCnt="0"/>
      <dgm:spPr/>
    </dgm:pt>
    <dgm:pt modelId="{0EFC5371-D342-41BE-9F96-CC55B553D8D8}" type="pres">
      <dgm:prSet presAssocID="{B006E074-67B4-4A68-B7C5-53C4BFE86CD2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9AE1437-B516-4283-9A48-0AD52D015387}" type="pres">
      <dgm:prSet presAssocID="{B006E074-67B4-4A68-B7C5-53C4BFE86CD2}" presName="aSpace" presStyleCnt="0"/>
      <dgm:spPr/>
    </dgm:pt>
    <dgm:pt modelId="{1A252FAD-1F35-4162-BF4D-1711561B15A8}" type="pres">
      <dgm:prSet presAssocID="{CDF995AD-DD30-4570-A149-4A0748616CF5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8EFB6CD-FA6A-4C22-ACAD-1C8C161108B3}" type="pres">
      <dgm:prSet presAssocID="{CDF995AD-DD30-4570-A149-4A0748616CF5}" presName="aSpace" presStyleCnt="0"/>
      <dgm:spPr/>
    </dgm:pt>
    <dgm:pt modelId="{45A1809C-DEDE-47CD-879F-02D9F283F66B}" type="pres">
      <dgm:prSet presAssocID="{F217512B-211E-4603-A4AC-F6E7DA1243B1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964A269-990A-483D-B357-C6D834157BFA}" type="pres">
      <dgm:prSet presAssocID="{F217512B-211E-4603-A4AC-F6E7DA1243B1}" presName="aSpace" presStyleCnt="0"/>
      <dgm:spPr/>
    </dgm:pt>
  </dgm:ptLst>
  <dgm:cxnLst>
    <dgm:cxn modelId="{32A0D3B2-C454-4854-BAA5-C168A911954D}" type="presOf" srcId="{F217512B-211E-4603-A4AC-F6E7DA1243B1}" destId="{45A1809C-DEDE-47CD-879F-02D9F283F66B}" srcOrd="0" destOrd="0" presId="urn:microsoft.com/office/officeart/2005/8/layout/pyramid2"/>
    <dgm:cxn modelId="{02F21BC9-FD91-45CE-9A7F-BBC39412C205}" srcId="{E0B06F79-5C30-441C-9DD3-C8B3A47C013C}" destId="{B006E074-67B4-4A68-B7C5-53C4BFE86CD2}" srcOrd="0" destOrd="0" parTransId="{2A06FB0A-F49C-4B2A-8A48-E2430DB6F4F5}" sibTransId="{BAB48A2E-9176-480A-A0AF-842E420FD275}"/>
    <dgm:cxn modelId="{1A4A6A8E-F31F-4FD0-BFDF-90C631590430}" srcId="{E0B06F79-5C30-441C-9DD3-C8B3A47C013C}" destId="{CDF995AD-DD30-4570-A149-4A0748616CF5}" srcOrd="1" destOrd="0" parTransId="{086955CB-7E66-418D-BC83-0702B1835417}" sibTransId="{A609DA50-8757-4095-A70C-ABA1396CCC38}"/>
    <dgm:cxn modelId="{E46B765D-4364-4B63-92D3-4F71AE1BF018}" srcId="{E0B06F79-5C30-441C-9DD3-C8B3A47C013C}" destId="{F217512B-211E-4603-A4AC-F6E7DA1243B1}" srcOrd="2" destOrd="0" parTransId="{549D9F04-698F-4D82-A722-A3399368F408}" sibTransId="{4BD358BE-6108-4844-915F-04167C6E37C3}"/>
    <dgm:cxn modelId="{C4B49A2D-A37F-4F89-B0EC-F0214CFC625A}" type="presOf" srcId="{CDF995AD-DD30-4570-A149-4A0748616CF5}" destId="{1A252FAD-1F35-4162-BF4D-1711561B15A8}" srcOrd="0" destOrd="0" presId="urn:microsoft.com/office/officeart/2005/8/layout/pyramid2"/>
    <dgm:cxn modelId="{3798FEF8-11B9-4335-A451-DDBB851390B9}" type="presOf" srcId="{B006E074-67B4-4A68-B7C5-53C4BFE86CD2}" destId="{0EFC5371-D342-41BE-9F96-CC55B553D8D8}" srcOrd="0" destOrd="0" presId="urn:microsoft.com/office/officeart/2005/8/layout/pyramid2"/>
    <dgm:cxn modelId="{AA015390-A25D-433A-A6F3-127CC0BA7BB1}" type="presOf" srcId="{E0B06F79-5C30-441C-9DD3-C8B3A47C013C}" destId="{5D023C79-7E1B-415C-8C9D-06DD9E719EF2}" srcOrd="0" destOrd="0" presId="urn:microsoft.com/office/officeart/2005/8/layout/pyramid2"/>
    <dgm:cxn modelId="{0F5A0197-3250-4E65-B9CE-2DF924D25794}" type="presParOf" srcId="{5D023C79-7E1B-415C-8C9D-06DD9E719EF2}" destId="{629EEEE0-7B5B-465B-977B-313E469D3C57}" srcOrd="0" destOrd="0" presId="urn:microsoft.com/office/officeart/2005/8/layout/pyramid2"/>
    <dgm:cxn modelId="{DAC45E30-DD09-4BAE-AD58-F33C237E8F0C}" type="presParOf" srcId="{5D023C79-7E1B-415C-8C9D-06DD9E719EF2}" destId="{516CC2B4-21F2-449D-9153-3415B3D7DC42}" srcOrd="1" destOrd="0" presId="urn:microsoft.com/office/officeart/2005/8/layout/pyramid2"/>
    <dgm:cxn modelId="{E25025D6-8A6C-4C6D-91F3-D13FA9029503}" type="presParOf" srcId="{516CC2B4-21F2-449D-9153-3415B3D7DC42}" destId="{0EFC5371-D342-41BE-9F96-CC55B553D8D8}" srcOrd="0" destOrd="0" presId="urn:microsoft.com/office/officeart/2005/8/layout/pyramid2"/>
    <dgm:cxn modelId="{33CC5289-930D-4EFF-8176-59FE9C3A2E27}" type="presParOf" srcId="{516CC2B4-21F2-449D-9153-3415B3D7DC42}" destId="{39AE1437-B516-4283-9A48-0AD52D015387}" srcOrd="1" destOrd="0" presId="urn:microsoft.com/office/officeart/2005/8/layout/pyramid2"/>
    <dgm:cxn modelId="{22A26C21-DBB3-4D87-B529-C5A867D0B816}" type="presParOf" srcId="{516CC2B4-21F2-449D-9153-3415B3D7DC42}" destId="{1A252FAD-1F35-4162-BF4D-1711561B15A8}" srcOrd="2" destOrd="0" presId="urn:microsoft.com/office/officeart/2005/8/layout/pyramid2"/>
    <dgm:cxn modelId="{9719F8FB-FA5F-4F47-A291-41E04894D3C4}" type="presParOf" srcId="{516CC2B4-21F2-449D-9153-3415B3D7DC42}" destId="{68EFB6CD-FA6A-4C22-ACAD-1C8C161108B3}" srcOrd="3" destOrd="0" presId="urn:microsoft.com/office/officeart/2005/8/layout/pyramid2"/>
    <dgm:cxn modelId="{094142C6-2539-429D-B742-FA84279DB9C9}" type="presParOf" srcId="{516CC2B4-21F2-449D-9153-3415B3D7DC42}" destId="{45A1809C-DEDE-47CD-879F-02D9F283F66B}" srcOrd="4" destOrd="0" presId="urn:microsoft.com/office/officeart/2005/8/layout/pyramid2"/>
    <dgm:cxn modelId="{876307B5-87BA-4C5B-B9AF-CF0C60B21BA3}" type="presParOf" srcId="{516CC2B4-21F2-449D-9153-3415B3D7DC42}" destId="{4964A269-990A-483D-B357-C6D834157BF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748E5C-B6D4-4F3D-9EB9-338A94DC0AE4}" type="doc">
      <dgm:prSet loTypeId="urn:microsoft.com/office/officeart/2005/8/layout/hList7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9BEB5259-54ED-4E70-91B5-380ECF2B1F53}">
      <dgm:prSet/>
      <dgm:spPr/>
      <dgm:t>
        <a:bodyPr/>
        <a:lstStyle/>
        <a:p>
          <a:pPr rtl="0"/>
          <a:r>
            <a:rPr lang="cs-CZ" smtClean="0"/>
            <a:t>Lepší uspokojení potřeb zákazníka</a:t>
          </a:r>
          <a:endParaRPr lang="cs-CZ"/>
        </a:p>
      </dgm:t>
    </dgm:pt>
    <dgm:pt modelId="{25717E2A-8EA7-403B-B3E4-BC24DFB37E3D}" type="parTrans" cxnId="{4B8BD05B-8D91-4EA8-9D00-DE3EB25E9AC7}">
      <dgm:prSet/>
      <dgm:spPr/>
      <dgm:t>
        <a:bodyPr/>
        <a:lstStyle/>
        <a:p>
          <a:endParaRPr lang="cs-CZ"/>
        </a:p>
      </dgm:t>
    </dgm:pt>
    <dgm:pt modelId="{0F50234F-7191-477F-A799-1C82E02A700A}" type="sibTrans" cxnId="{4B8BD05B-8D91-4EA8-9D00-DE3EB25E9AC7}">
      <dgm:prSet/>
      <dgm:spPr/>
      <dgm:t>
        <a:bodyPr/>
        <a:lstStyle/>
        <a:p>
          <a:endParaRPr lang="cs-CZ"/>
        </a:p>
      </dgm:t>
    </dgm:pt>
    <dgm:pt modelId="{CF24126D-1212-453B-8BC3-E5E8122A0EDA}">
      <dgm:prSet/>
      <dgm:spPr/>
      <dgm:t>
        <a:bodyPr/>
        <a:lstStyle/>
        <a:p>
          <a:pPr rtl="0"/>
          <a:r>
            <a:rPr lang="cs-CZ" dirty="0" smtClean="0"/>
            <a:t>Efektivnější stimulace          </a:t>
          </a:r>
          <a:r>
            <a:rPr lang="cs-CZ" dirty="0" smtClean="0"/>
            <a:t>(povzbuzení</a:t>
          </a:r>
          <a:r>
            <a:rPr lang="cs-CZ" dirty="0" smtClean="0"/>
            <a:t>) a distribuce</a:t>
          </a:r>
          <a:endParaRPr lang="cs-CZ" dirty="0"/>
        </a:p>
      </dgm:t>
    </dgm:pt>
    <dgm:pt modelId="{243608BC-6F22-45D9-B868-DCE064FFEC59}" type="parTrans" cxnId="{E8BC7F9E-3E95-4B2F-82C7-C5568FAC30BE}">
      <dgm:prSet/>
      <dgm:spPr/>
      <dgm:t>
        <a:bodyPr/>
        <a:lstStyle/>
        <a:p>
          <a:endParaRPr lang="cs-CZ"/>
        </a:p>
      </dgm:t>
    </dgm:pt>
    <dgm:pt modelId="{F434E2E8-C06C-4119-B04A-5B3D74065E58}" type="sibTrans" cxnId="{E8BC7F9E-3E95-4B2F-82C7-C5568FAC30BE}">
      <dgm:prSet/>
      <dgm:spPr/>
      <dgm:t>
        <a:bodyPr/>
        <a:lstStyle/>
        <a:p>
          <a:endParaRPr lang="cs-CZ"/>
        </a:p>
      </dgm:t>
    </dgm:pt>
    <dgm:pt modelId="{A0EEEC6E-3B91-455B-BA5E-6503F5BA546D}">
      <dgm:prSet/>
      <dgm:spPr/>
      <dgm:t>
        <a:bodyPr/>
        <a:lstStyle/>
        <a:p>
          <a:pPr rtl="0"/>
          <a:r>
            <a:rPr lang="cs-CZ" smtClean="0"/>
            <a:t>Získání konkurenční výhody</a:t>
          </a:r>
          <a:endParaRPr lang="cs-CZ"/>
        </a:p>
      </dgm:t>
    </dgm:pt>
    <dgm:pt modelId="{2BA6F3EA-7B02-40DF-B32D-A2C3FE0EC78A}" type="parTrans" cxnId="{958A0529-04A1-4BE6-990E-BB2B5CEDA4D6}">
      <dgm:prSet/>
      <dgm:spPr/>
      <dgm:t>
        <a:bodyPr/>
        <a:lstStyle/>
        <a:p>
          <a:endParaRPr lang="cs-CZ"/>
        </a:p>
      </dgm:t>
    </dgm:pt>
    <dgm:pt modelId="{C341465C-F923-4F5A-AC67-162E727AC597}" type="sibTrans" cxnId="{958A0529-04A1-4BE6-990E-BB2B5CEDA4D6}">
      <dgm:prSet/>
      <dgm:spPr/>
      <dgm:t>
        <a:bodyPr/>
        <a:lstStyle/>
        <a:p>
          <a:endParaRPr lang="cs-CZ"/>
        </a:p>
      </dgm:t>
    </dgm:pt>
    <dgm:pt modelId="{2B46ED41-C87E-4479-B0F9-88E2C38202FE}">
      <dgm:prSet/>
      <dgm:spPr/>
      <dgm:t>
        <a:bodyPr/>
        <a:lstStyle/>
        <a:p>
          <a:pPr rtl="0"/>
          <a:r>
            <a:rPr lang="cs-CZ" smtClean="0"/>
            <a:t>Vyšší míra zisku pro firmu</a:t>
          </a:r>
          <a:endParaRPr lang="cs-CZ"/>
        </a:p>
      </dgm:t>
    </dgm:pt>
    <dgm:pt modelId="{E575BC8B-D919-49CB-9135-A45F6F0157E5}" type="parTrans" cxnId="{E5BB1416-5BCD-40E2-9CFB-7DFBD91CC9C4}">
      <dgm:prSet/>
      <dgm:spPr/>
      <dgm:t>
        <a:bodyPr/>
        <a:lstStyle/>
        <a:p>
          <a:endParaRPr lang="cs-CZ"/>
        </a:p>
      </dgm:t>
    </dgm:pt>
    <dgm:pt modelId="{16C4488E-EC4A-4885-B0FE-2F3F909F5CAC}" type="sibTrans" cxnId="{E5BB1416-5BCD-40E2-9CFB-7DFBD91CC9C4}">
      <dgm:prSet/>
      <dgm:spPr/>
      <dgm:t>
        <a:bodyPr/>
        <a:lstStyle/>
        <a:p>
          <a:endParaRPr lang="cs-CZ"/>
        </a:p>
      </dgm:t>
    </dgm:pt>
    <dgm:pt modelId="{C8D69F1B-B3FD-4906-A431-59ED26DA39A5}" type="pres">
      <dgm:prSet presAssocID="{7B748E5C-B6D4-4F3D-9EB9-338A94DC0A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1F28D2D-3B27-4A9F-99B1-3FCF0A980FC6}" type="pres">
      <dgm:prSet presAssocID="{7B748E5C-B6D4-4F3D-9EB9-338A94DC0AE4}" presName="fgShape" presStyleLbl="fgShp" presStyleIdx="0" presStyleCnt="1"/>
      <dgm:spPr/>
    </dgm:pt>
    <dgm:pt modelId="{A4F1E662-B465-42F7-9C89-EB840DF5FDB6}" type="pres">
      <dgm:prSet presAssocID="{7B748E5C-B6D4-4F3D-9EB9-338A94DC0AE4}" presName="linComp" presStyleCnt="0"/>
      <dgm:spPr/>
    </dgm:pt>
    <dgm:pt modelId="{43684AE2-9507-4006-9011-32F360DFE4B3}" type="pres">
      <dgm:prSet presAssocID="{9BEB5259-54ED-4E70-91B5-380ECF2B1F53}" presName="compNode" presStyleCnt="0"/>
      <dgm:spPr/>
    </dgm:pt>
    <dgm:pt modelId="{019DC7CA-F4D8-4F47-A82B-27E3DFA5E49E}" type="pres">
      <dgm:prSet presAssocID="{9BEB5259-54ED-4E70-91B5-380ECF2B1F53}" presName="bkgdShape" presStyleLbl="node1" presStyleIdx="0" presStyleCnt="4"/>
      <dgm:spPr/>
      <dgm:t>
        <a:bodyPr/>
        <a:lstStyle/>
        <a:p>
          <a:endParaRPr lang="cs-CZ"/>
        </a:p>
      </dgm:t>
    </dgm:pt>
    <dgm:pt modelId="{5BE97A0D-C744-4F31-8B0E-D993C31E35BF}" type="pres">
      <dgm:prSet presAssocID="{9BEB5259-54ED-4E70-91B5-380ECF2B1F53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E09DD07-4929-4F5D-A194-7EE2CF85C362}" type="pres">
      <dgm:prSet presAssocID="{9BEB5259-54ED-4E70-91B5-380ECF2B1F53}" presName="invisiNode" presStyleLbl="node1" presStyleIdx="0" presStyleCnt="4"/>
      <dgm:spPr/>
    </dgm:pt>
    <dgm:pt modelId="{72E640AA-4800-4289-8AA6-B9CEBFAFAB63}" type="pres">
      <dgm:prSet presAssocID="{9BEB5259-54ED-4E70-91B5-380ECF2B1F53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  <dgm:t>
        <a:bodyPr/>
        <a:lstStyle/>
        <a:p>
          <a:endParaRPr lang="cs-CZ"/>
        </a:p>
      </dgm:t>
    </dgm:pt>
    <dgm:pt modelId="{99688AAD-57AA-41E4-ADB4-3934391A2590}" type="pres">
      <dgm:prSet presAssocID="{0F50234F-7191-477F-A799-1C82E02A700A}" presName="sibTrans" presStyleLbl="sibTrans2D1" presStyleIdx="0" presStyleCnt="0"/>
      <dgm:spPr/>
      <dgm:t>
        <a:bodyPr/>
        <a:lstStyle/>
        <a:p>
          <a:endParaRPr lang="cs-CZ"/>
        </a:p>
      </dgm:t>
    </dgm:pt>
    <dgm:pt modelId="{E46DFEB2-92A9-480E-9DB9-0CDE7D2B8F46}" type="pres">
      <dgm:prSet presAssocID="{CF24126D-1212-453B-8BC3-E5E8122A0EDA}" presName="compNode" presStyleCnt="0"/>
      <dgm:spPr/>
    </dgm:pt>
    <dgm:pt modelId="{EC355E41-7F2D-432D-9A33-E657DD2C0311}" type="pres">
      <dgm:prSet presAssocID="{CF24126D-1212-453B-8BC3-E5E8122A0EDA}" presName="bkgdShape" presStyleLbl="node1" presStyleIdx="1" presStyleCnt="4"/>
      <dgm:spPr/>
      <dgm:t>
        <a:bodyPr/>
        <a:lstStyle/>
        <a:p>
          <a:endParaRPr lang="cs-CZ"/>
        </a:p>
      </dgm:t>
    </dgm:pt>
    <dgm:pt modelId="{0C7D7A57-C0AA-4C1E-BAFD-3529B9F9EE2B}" type="pres">
      <dgm:prSet presAssocID="{CF24126D-1212-453B-8BC3-E5E8122A0EDA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F3E41B0-8D60-4B91-AFAB-57171F6C0D37}" type="pres">
      <dgm:prSet presAssocID="{CF24126D-1212-453B-8BC3-E5E8122A0EDA}" presName="invisiNode" presStyleLbl="node1" presStyleIdx="1" presStyleCnt="4"/>
      <dgm:spPr/>
    </dgm:pt>
    <dgm:pt modelId="{8EF0744E-C401-4810-BE4F-792AEBC038AA}" type="pres">
      <dgm:prSet presAssocID="{CF24126D-1212-453B-8BC3-E5E8122A0EDA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t>
        <a:bodyPr/>
        <a:lstStyle/>
        <a:p>
          <a:endParaRPr lang="cs-CZ"/>
        </a:p>
      </dgm:t>
    </dgm:pt>
    <dgm:pt modelId="{BF9E499A-0B0E-40B6-B7E0-68DBFFA515F2}" type="pres">
      <dgm:prSet presAssocID="{F434E2E8-C06C-4119-B04A-5B3D74065E58}" presName="sibTrans" presStyleLbl="sibTrans2D1" presStyleIdx="0" presStyleCnt="0"/>
      <dgm:spPr/>
      <dgm:t>
        <a:bodyPr/>
        <a:lstStyle/>
        <a:p>
          <a:endParaRPr lang="cs-CZ"/>
        </a:p>
      </dgm:t>
    </dgm:pt>
    <dgm:pt modelId="{3413DE86-27A9-4003-BE03-1384E5C2DE56}" type="pres">
      <dgm:prSet presAssocID="{A0EEEC6E-3B91-455B-BA5E-6503F5BA546D}" presName="compNode" presStyleCnt="0"/>
      <dgm:spPr/>
    </dgm:pt>
    <dgm:pt modelId="{0811660B-5E8E-4FDA-B3D1-31B62F1D3F7F}" type="pres">
      <dgm:prSet presAssocID="{A0EEEC6E-3B91-455B-BA5E-6503F5BA546D}" presName="bkgdShape" presStyleLbl="node1" presStyleIdx="2" presStyleCnt="4"/>
      <dgm:spPr/>
      <dgm:t>
        <a:bodyPr/>
        <a:lstStyle/>
        <a:p>
          <a:endParaRPr lang="cs-CZ"/>
        </a:p>
      </dgm:t>
    </dgm:pt>
    <dgm:pt modelId="{1D450F73-6AD7-4E5D-BF61-D5F83054A292}" type="pres">
      <dgm:prSet presAssocID="{A0EEEC6E-3B91-455B-BA5E-6503F5BA546D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28B8375-807E-4D28-A33E-04759CCF4658}" type="pres">
      <dgm:prSet presAssocID="{A0EEEC6E-3B91-455B-BA5E-6503F5BA546D}" presName="invisiNode" presStyleLbl="node1" presStyleIdx="2" presStyleCnt="4"/>
      <dgm:spPr/>
    </dgm:pt>
    <dgm:pt modelId="{49D076B5-4625-43D0-B17D-509808E34B5C}" type="pres">
      <dgm:prSet presAssocID="{A0EEEC6E-3B91-455B-BA5E-6503F5BA546D}" presName="imagNode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38F57108-C1BD-4DC1-BC31-0D325D61C07A}" type="pres">
      <dgm:prSet presAssocID="{C341465C-F923-4F5A-AC67-162E727AC597}" presName="sibTrans" presStyleLbl="sibTrans2D1" presStyleIdx="0" presStyleCnt="0"/>
      <dgm:spPr/>
      <dgm:t>
        <a:bodyPr/>
        <a:lstStyle/>
        <a:p>
          <a:endParaRPr lang="cs-CZ"/>
        </a:p>
      </dgm:t>
    </dgm:pt>
    <dgm:pt modelId="{2D62DA8B-27E0-4B1F-A958-6DBB64ECAF4E}" type="pres">
      <dgm:prSet presAssocID="{2B46ED41-C87E-4479-B0F9-88E2C38202FE}" presName="compNode" presStyleCnt="0"/>
      <dgm:spPr/>
    </dgm:pt>
    <dgm:pt modelId="{1AF04E53-AFE6-4DA0-97CE-E7F4453C0705}" type="pres">
      <dgm:prSet presAssocID="{2B46ED41-C87E-4479-B0F9-88E2C38202FE}" presName="bkgdShape" presStyleLbl="node1" presStyleIdx="3" presStyleCnt="4"/>
      <dgm:spPr/>
      <dgm:t>
        <a:bodyPr/>
        <a:lstStyle/>
        <a:p>
          <a:endParaRPr lang="cs-CZ"/>
        </a:p>
      </dgm:t>
    </dgm:pt>
    <dgm:pt modelId="{35403CA3-574D-4143-8770-2058496CCF1D}" type="pres">
      <dgm:prSet presAssocID="{2B46ED41-C87E-4479-B0F9-88E2C38202FE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17939A7-10A5-4731-900E-EDC3ED69D704}" type="pres">
      <dgm:prSet presAssocID="{2B46ED41-C87E-4479-B0F9-88E2C38202FE}" presName="invisiNode" presStyleLbl="node1" presStyleIdx="3" presStyleCnt="4"/>
      <dgm:spPr/>
    </dgm:pt>
    <dgm:pt modelId="{B395C669-B2DC-4196-9BD7-BCC2A31D17D9}" type="pres">
      <dgm:prSet presAssocID="{2B46ED41-C87E-4479-B0F9-88E2C38202FE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cs-CZ"/>
        </a:p>
      </dgm:t>
    </dgm:pt>
  </dgm:ptLst>
  <dgm:cxnLst>
    <dgm:cxn modelId="{E8BC7F9E-3E95-4B2F-82C7-C5568FAC30BE}" srcId="{7B748E5C-B6D4-4F3D-9EB9-338A94DC0AE4}" destId="{CF24126D-1212-453B-8BC3-E5E8122A0EDA}" srcOrd="1" destOrd="0" parTransId="{243608BC-6F22-45D9-B868-DCE064FFEC59}" sibTransId="{F434E2E8-C06C-4119-B04A-5B3D74065E58}"/>
    <dgm:cxn modelId="{DD119EAC-A749-47BE-8597-4AF4CB4C9323}" type="presOf" srcId="{7B748E5C-B6D4-4F3D-9EB9-338A94DC0AE4}" destId="{C8D69F1B-B3FD-4906-A431-59ED26DA39A5}" srcOrd="0" destOrd="0" presId="urn:microsoft.com/office/officeart/2005/8/layout/hList7"/>
    <dgm:cxn modelId="{ACEA9CCB-081C-4D2F-8A43-4668A36E6A7B}" type="presOf" srcId="{2B46ED41-C87E-4479-B0F9-88E2C38202FE}" destId="{1AF04E53-AFE6-4DA0-97CE-E7F4453C0705}" srcOrd="0" destOrd="0" presId="urn:microsoft.com/office/officeart/2005/8/layout/hList7"/>
    <dgm:cxn modelId="{6ECBC6DB-6355-47AA-9C29-7A04D8D4183D}" type="presOf" srcId="{CF24126D-1212-453B-8BC3-E5E8122A0EDA}" destId="{EC355E41-7F2D-432D-9A33-E657DD2C0311}" srcOrd="0" destOrd="0" presId="urn:microsoft.com/office/officeart/2005/8/layout/hList7"/>
    <dgm:cxn modelId="{E5BB1416-5BCD-40E2-9CFB-7DFBD91CC9C4}" srcId="{7B748E5C-B6D4-4F3D-9EB9-338A94DC0AE4}" destId="{2B46ED41-C87E-4479-B0F9-88E2C38202FE}" srcOrd="3" destOrd="0" parTransId="{E575BC8B-D919-49CB-9135-A45F6F0157E5}" sibTransId="{16C4488E-EC4A-4885-B0FE-2F3F909F5CAC}"/>
    <dgm:cxn modelId="{F6C9B8AE-D966-4F16-A4BA-856E7E088F02}" type="presOf" srcId="{2B46ED41-C87E-4479-B0F9-88E2C38202FE}" destId="{35403CA3-574D-4143-8770-2058496CCF1D}" srcOrd="1" destOrd="0" presId="urn:microsoft.com/office/officeart/2005/8/layout/hList7"/>
    <dgm:cxn modelId="{235B47F8-9E9D-4961-8BBD-2754148619B3}" type="presOf" srcId="{F434E2E8-C06C-4119-B04A-5B3D74065E58}" destId="{BF9E499A-0B0E-40B6-B7E0-68DBFFA515F2}" srcOrd="0" destOrd="0" presId="urn:microsoft.com/office/officeart/2005/8/layout/hList7"/>
    <dgm:cxn modelId="{4B8BD05B-8D91-4EA8-9D00-DE3EB25E9AC7}" srcId="{7B748E5C-B6D4-4F3D-9EB9-338A94DC0AE4}" destId="{9BEB5259-54ED-4E70-91B5-380ECF2B1F53}" srcOrd="0" destOrd="0" parTransId="{25717E2A-8EA7-403B-B3E4-BC24DFB37E3D}" sibTransId="{0F50234F-7191-477F-A799-1C82E02A700A}"/>
    <dgm:cxn modelId="{EB02C766-53E2-45EE-8D35-DC4B6323400C}" type="presOf" srcId="{A0EEEC6E-3B91-455B-BA5E-6503F5BA546D}" destId="{1D450F73-6AD7-4E5D-BF61-D5F83054A292}" srcOrd="1" destOrd="0" presId="urn:microsoft.com/office/officeart/2005/8/layout/hList7"/>
    <dgm:cxn modelId="{EB4AD109-8F1F-477A-A8C1-325FF4D95218}" type="presOf" srcId="{C341465C-F923-4F5A-AC67-162E727AC597}" destId="{38F57108-C1BD-4DC1-BC31-0D325D61C07A}" srcOrd="0" destOrd="0" presId="urn:microsoft.com/office/officeart/2005/8/layout/hList7"/>
    <dgm:cxn modelId="{AB209D4F-AEED-4994-8AE9-3ABDDEA29E07}" type="presOf" srcId="{9BEB5259-54ED-4E70-91B5-380ECF2B1F53}" destId="{019DC7CA-F4D8-4F47-A82B-27E3DFA5E49E}" srcOrd="0" destOrd="0" presId="urn:microsoft.com/office/officeart/2005/8/layout/hList7"/>
    <dgm:cxn modelId="{D6F0A881-5398-4518-937B-0FAAA5E05851}" type="presOf" srcId="{9BEB5259-54ED-4E70-91B5-380ECF2B1F53}" destId="{5BE97A0D-C744-4F31-8B0E-D993C31E35BF}" srcOrd="1" destOrd="0" presId="urn:microsoft.com/office/officeart/2005/8/layout/hList7"/>
    <dgm:cxn modelId="{D4972E62-F1DC-4776-BFF4-D64FC09653E4}" type="presOf" srcId="{A0EEEC6E-3B91-455B-BA5E-6503F5BA546D}" destId="{0811660B-5E8E-4FDA-B3D1-31B62F1D3F7F}" srcOrd="0" destOrd="0" presId="urn:microsoft.com/office/officeart/2005/8/layout/hList7"/>
    <dgm:cxn modelId="{958A0529-04A1-4BE6-990E-BB2B5CEDA4D6}" srcId="{7B748E5C-B6D4-4F3D-9EB9-338A94DC0AE4}" destId="{A0EEEC6E-3B91-455B-BA5E-6503F5BA546D}" srcOrd="2" destOrd="0" parTransId="{2BA6F3EA-7B02-40DF-B32D-A2C3FE0EC78A}" sibTransId="{C341465C-F923-4F5A-AC67-162E727AC597}"/>
    <dgm:cxn modelId="{ECB14FDA-1387-428C-B86D-29D87B50BF20}" type="presOf" srcId="{0F50234F-7191-477F-A799-1C82E02A700A}" destId="{99688AAD-57AA-41E4-ADB4-3934391A2590}" srcOrd="0" destOrd="0" presId="urn:microsoft.com/office/officeart/2005/8/layout/hList7"/>
    <dgm:cxn modelId="{645F605F-99FE-4DFA-900C-1DA6C577C133}" type="presOf" srcId="{CF24126D-1212-453B-8BC3-E5E8122A0EDA}" destId="{0C7D7A57-C0AA-4C1E-BAFD-3529B9F9EE2B}" srcOrd="1" destOrd="0" presId="urn:microsoft.com/office/officeart/2005/8/layout/hList7"/>
    <dgm:cxn modelId="{EC12E5FE-6B5C-48DE-9BAE-6272969BAB5D}" type="presParOf" srcId="{C8D69F1B-B3FD-4906-A431-59ED26DA39A5}" destId="{31F28D2D-3B27-4A9F-99B1-3FCF0A980FC6}" srcOrd="0" destOrd="0" presId="urn:microsoft.com/office/officeart/2005/8/layout/hList7"/>
    <dgm:cxn modelId="{76CA4D17-592D-4D40-AF6E-4DB72B0E413F}" type="presParOf" srcId="{C8D69F1B-B3FD-4906-A431-59ED26DA39A5}" destId="{A4F1E662-B465-42F7-9C89-EB840DF5FDB6}" srcOrd="1" destOrd="0" presId="urn:microsoft.com/office/officeart/2005/8/layout/hList7"/>
    <dgm:cxn modelId="{3DE83EA8-8475-4188-9D5C-8F6D082FC784}" type="presParOf" srcId="{A4F1E662-B465-42F7-9C89-EB840DF5FDB6}" destId="{43684AE2-9507-4006-9011-32F360DFE4B3}" srcOrd="0" destOrd="0" presId="urn:microsoft.com/office/officeart/2005/8/layout/hList7"/>
    <dgm:cxn modelId="{616C3665-5A1F-4D2A-9526-1E3167FE7D74}" type="presParOf" srcId="{43684AE2-9507-4006-9011-32F360DFE4B3}" destId="{019DC7CA-F4D8-4F47-A82B-27E3DFA5E49E}" srcOrd="0" destOrd="0" presId="urn:microsoft.com/office/officeart/2005/8/layout/hList7"/>
    <dgm:cxn modelId="{F2F27425-B57D-4ED2-AC1D-720494549362}" type="presParOf" srcId="{43684AE2-9507-4006-9011-32F360DFE4B3}" destId="{5BE97A0D-C744-4F31-8B0E-D993C31E35BF}" srcOrd="1" destOrd="0" presId="urn:microsoft.com/office/officeart/2005/8/layout/hList7"/>
    <dgm:cxn modelId="{640D2972-CF4E-40EC-911B-ACDEC8FEF929}" type="presParOf" srcId="{43684AE2-9507-4006-9011-32F360DFE4B3}" destId="{CE09DD07-4929-4F5D-A194-7EE2CF85C362}" srcOrd="2" destOrd="0" presId="urn:microsoft.com/office/officeart/2005/8/layout/hList7"/>
    <dgm:cxn modelId="{D9FD5E18-D03A-4876-AAC4-560E862D8D7D}" type="presParOf" srcId="{43684AE2-9507-4006-9011-32F360DFE4B3}" destId="{72E640AA-4800-4289-8AA6-B9CEBFAFAB63}" srcOrd="3" destOrd="0" presId="urn:microsoft.com/office/officeart/2005/8/layout/hList7"/>
    <dgm:cxn modelId="{B9BD915F-6296-41B1-B19A-2BDDCEA28863}" type="presParOf" srcId="{A4F1E662-B465-42F7-9C89-EB840DF5FDB6}" destId="{99688AAD-57AA-41E4-ADB4-3934391A2590}" srcOrd="1" destOrd="0" presId="urn:microsoft.com/office/officeart/2005/8/layout/hList7"/>
    <dgm:cxn modelId="{EF1B8417-A7EF-42E1-81EC-13E3F4E3B23A}" type="presParOf" srcId="{A4F1E662-B465-42F7-9C89-EB840DF5FDB6}" destId="{E46DFEB2-92A9-480E-9DB9-0CDE7D2B8F46}" srcOrd="2" destOrd="0" presId="urn:microsoft.com/office/officeart/2005/8/layout/hList7"/>
    <dgm:cxn modelId="{BB59CA64-0EF5-4E03-BF19-DF98C3EAED68}" type="presParOf" srcId="{E46DFEB2-92A9-480E-9DB9-0CDE7D2B8F46}" destId="{EC355E41-7F2D-432D-9A33-E657DD2C0311}" srcOrd="0" destOrd="0" presId="urn:microsoft.com/office/officeart/2005/8/layout/hList7"/>
    <dgm:cxn modelId="{F61DC871-AD0C-4EAC-8151-C6DE93B2AD62}" type="presParOf" srcId="{E46DFEB2-92A9-480E-9DB9-0CDE7D2B8F46}" destId="{0C7D7A57-C0AA-4C1E-BAFD-3529B9F9EE2B}" srcOrd="1" destOrd="0" presId="urn:microsoft.com/office/officeart/2005/8/layout/hList7"/>
    <dgm:cxn modelId="{53A7B4B2-AFFA-4901-A929-9438C142E305}" type="presParOf" srcId="{E46DFEB2-92A9-480E-9DB9-0CDE7D2B8F46}" destId="{9F3E41B0-8D60-4B91-AFAB-57171F6C0D37}" srcOrd="2" destOrd="0" presId="urn:microsoft.com/office/officeart/2005/8/layout/hList7"/>
    <dgm:cxn modelId="{A4F6A34F-37AC-4A4F-A600-4F05CB0D6544}" type="presParOf" srcId="{E46DFEB2-92A9-480E-9DB9-0CDE7D2B8F46}" destId="{8EF0744E-C401-4810-BE4F-792AEBC038AA}" srcOrd="3" destOrd="0" presId="urn:microsoft.com/office/officeart/2005/8/layout/hList7"/>
    <dgm:cxn modelId="{E5021A12-F553-458D-833A-1297F70117C5}" type="presParOf" srcId="{A4F1E662-B465-42F7-9C89-EB840DF5FDB6}" destId="{BF9E499A-0B0E-40B6-B7E0-68DBFFA515F2}" srcOrd="3" destOrd="0" presId="urn:microsoft.com/office/officeart/2005/8/layout/hList7"/>
    <dgm:cxn modelId="{EE7A1F29-43DB-4A7C-82A9-63A7BF2CDB33}" type="presParOf" srcId="{A4F1E662-B465-42F7-9C89-EB840DF5FDB6}" destId="{3413DE86-27A9-4003-BE03-1384E5C2DE56}" srcOrd="4" destOrd="0" presId="urn:microsoft.com/office/officeart/2005/8/layout/hList7"/>
    <dgm:cxn modelId="{AEA35850-8943-4F71-9817-82A64DE581FE}" type="presParOf" srcId="{3413DE86-27A9-4003-BE03-1384E5C2DE56}" destId="{0811660B-5E8E-4FDA-B3D1-31B62F1D3F7F}" srcOrd="0" destOrd="0" presId="urn:microsoft.com/office/officeart/2005/8/layout/hList7"/>
    <dgm:cxn modelId="{4BFC4DF9-09F5-41BA-A296-D3B11CFCCAC3}" type="presParOf" srcId="{3413DE86-27A9-4003-BE03-1384E5C2DE56}" destId="{1D450F73-6AD7-4E5D-BF61-D5F83054A292}" srcOrd="1" destOrd="0" presId="urn:microsoft.com/office/officeart/2005/8/layout/hList7"/>
    <dgm:cxn modelId="{A757076C-59A8-4117-BDE9-F9DCF0BBA88F}" type="presParOf" srcId="{3413DE86-27A9-4003-BE03-1384E5C2DE56}" destId="{028B8375-807E-4D28-A33E-04759CCF4658}" srcOrd="2" destOrd="0" presId="urn:microsoft.com/office/officeart/2005/8/layout/hList7"/>
    <dgm:cxn modelId="{B77AE77D-B572-42E4-ACB7-6597800484C9}" type="presParOf" srcId="{3413DE86-27A9-4003-BE03-1384E5C2DE56}" destId="{49D076B5-4625-43D0-B17D-509808E34B5C}" srcOrd="3" destOrd="0" presId="urn:microsoft.com/office/officeart/2005/8/layout/hList7"/>
    <dgm:cxn modelId="{D537481C-B911-4BBB-A568-67FBDF74CFD6}" type="presParOf" srcId="{A4F1E662-B465-42F7-9C89-EB840DF5FDB6}" destId="{38F57108-C1BD-4DC1-BC31-0D325D61C07A}" srcOrd="5" destOrd="0" presId="urn:microsoft.com/office/officeart/2005/8/layout/hList7"/>
    <dgm:cxn modelId="{AEBE4529-B17B-4985-8EEE-71314A932485}" type="presParOf" srcId="{A4F1E662-B465-42F7-9C89-EB840DF5FDB6}" destId="{2D62DA8B-27E0-4B1F-A958-6DBB64ECAF4E}" srcOrd="6" destOrd="0" presId="urn:microsoft.com/office/officeart/2005/8/layout/hList7"/>
    <dgm:cxn modelId="{2F47CB43-AB2B-4C46-8539-E83BBD410391}" type="presParOf" srcId="{2D62DA8B-27E0-4B1F-A958-6DBB64ECAF4E}" destId="{1AF04E53-AFE6-4DA0-97CE-E7F4453C0705}" srcOrd="0" destOrd="0" presId="urn:microsoft.com/office/officeart/2005/8/layout/hList7"/>
    <dgm:cxn modelId="{8184EFD8-23F3-40EE-9CAC-45B765BF89B7}" type="presParOf" srcId="{2D62DA8B-27E0-4B1F-A958-6DBB64ECAF4E}" destId="{35403CA3-574D-4143-8770-2058496CCF1D}" srcOrd="1" destOrd="0" presId="urn:microsoft.com/office/officeart/2005/8/layout/hList7"/>
    <dgm:cxn modelId="{EA303AA9-A564-4DCB-A4EE-DAA788EFE3CF}" type="presParOf" srcId="{2D62DA8B-27E0-4B1F-A958-6DBB64ECAF4E}" destId="{A17939A7-10A5-4731-900E-EDC3ED69D704}" srcOrd="2" destOrd="0" presId="urn:microsoft.com/office/officeart/2005/8/layout/hList7"/>
    <dgm:cxn modelId="{8FB62B63-1BE8-4025-B919-4D869C335896}" type="presParOf" srcId="{2D62DA8B-27E0-4B1F-A958-6DBB64ECAF4E}" destId="{B395C669-B2DC-4196-9BD7-BCC2A31D17D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AF28E9-EA3D-4505-B3E9-AB433C3A1D0A}" type="doc">
      <dgm:prSet loTypeId="urn:microsoft.com/office/officeart/2005/8/layout/vList3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AB61179-12E8-45D4-8FED-DB7E5CD718D0}">
      <dgm:prSet/>
      <dgm:spPr/>
      <dgm:t>
        <a:bodyPr/>
        <a:lstStyle/>
        <a:p>
          <a:pPr rtl="0"/>
          <a:r>
            <a:rPr lang="cs-CZ" dirty="0" smtClean="0"/>
            <a:t>Geografická – ovlivňují segmentaci trhu podle území </a:t>
          </a:r>
          <a:r>
            <a:rPr lang="cs-CZ" dirty="0" smtClean="0"/>
            <a:t>(např</a:t>
          </a:r>
          <a:r>
            <a:rPr lang="cs-CZ" dirty="0" smtClean="0"/>
            <a:t>. Morava)</a:t>
          </a:r>
          <a:endParaRPr lang="cs-CZ" dirty="0"/>
        </a:p>
      </dgm:t>
    </dgm:pt>
    <dgm:pt modelId="{572CC4B2-1F58-45ED-89DF-122C38D71956}" type="parTrans" cxnId="{B2C4581A-81F5-4CE1-8076-AF4E99364DC9}">
      <dgm:prSet/>
      <dgm:spPr/>
      <dgm:t>
        <a:bodyPr/>
        <a:lstStyle/>
        <a:p>
          <a:endParaRPr lang="cs-CZ"/>
        </a:p>
      </dgm:t>
    </dgm:pt>
    <dgm:pt modelId="{9AA5C39E-69A4-45B6-A0F2-59FEC1DE4E8A}" type="sibTrans" cxnId="{B2C4581A-81F5-4CE1-8076-AF4E99364DC9}">
      <dgm:prSet/>
      <dgm:spPr/>
      <dgm:t>
        <a:bodyPr/>
        <a:lstStyle/>
        <a:p>
          <a:endParaRPr lang="cs-CZ"/>
        </a:p>
      </dgm:t>
    </dgm:pt>
    <dgm:pt modelId="{12D0C66E-FA6A-4529-9F16-DB725EB511E9}">
      <dgm:prSet/>
      <dgm:spPr/>
      <dgm:t>
        <a:bodyPr/>
        <a:lstStyle/>
        <a:p>
          <a:pPr rtl="0"/>
          <a:r>
            <a:rPr lang="cs-CZ" smtClean="0"/>
            <a:t>Demografická – ovlivňují segmentaci trhu podle populačních hledisek (úmrtnost, porodnost, věk, pohlaví)</a:t>
          </a:r>
          <a:endParaRPr lang="cs-CZ"/>
        </a:p>
      </dgm:t>
    </dgm:pt>
    <dgm:pt modelId="{15FC6FDB-A057-4445-B765-15881A44CBB5}" type="parTrans" cxnId="{C304E8AC-01E0-4248-BA60-F0BB5D0AA0D8}">
      <dgm:prSet/>
      <dgm:spPr/>
      <dgm:t>
        <a:bodyPr/>
        <a:lstStyle/>
        <a:p>
          <a:endParaRPr lang="cs-CZ"/>
        </a:p>
      </dgm:t>
    </dgm:pt>
    <dgm:pt modelId="{3AE5BE64-8C43-4F0E-8598-0B8BDFF8F0DB}" type="sibTrans" cxnId="{C304E8AC-01E0-4248-BA60-F0BB5D0AA0D8}">
      <dgm:prSet/>
      <dgm:spPr/>
      <dgm:t>
        <a:bodyPr/>
        <a:lstStyle/>
        <a:p>
          <a:endParaRPr lang="cs-CZ"/>
        </a:p>
      </dgm:t>
    </dgm:pt>
    <dgm:pt modelId="{58150BB1-2368-45F0-A165-8779E2CA3876}">
      <dgm:prSet/>
      <dgm:spPr/>
      <dgm:t>
        <a:bodyPr/>
        <a:lstStyle/>
        <a:p>
          <a:pPr rtl="0"/>
          <a:r>
            <a:rPr lang="cs-CZ" dirty="0" smtClean="0"/>
            <a:t>Psychologicko-sociální – jedná se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o </a:t>
          </a:r>
          <a:r>
            <a:rPr lang="cs-CZ" dirty="0" smtClean="0"/>
            <a:t>segmentaci trhu podle osobnosti zákazníka, sociální skupiny, životního stylu</a:t>
          </a:r>
          <a:endParaRPr lang="cs-CZ" dirty="0"/>
        </a:p>
      </dgm:t>
    </dgm:pt>
    <dgm:pt modelId="{AA77C659-4DF7-4FCD-95F7-19FDB95F3B55}" type="parTrans" cxnId="{59F88362-576F-4B76-A21D-A29BAF47492C}">
      <dgm:prSet/>
      <dgm:spPr/>
      <dgm:t>
        <a:bodyPr/>
        <a:lstStyle/>
        <a:p>
          <a:endParaRPr lang="cs-CZ"/>
        </a:p>
      </dgm:t>
    </dgm:pt>
    <dgm:pt modelId="{3C5CEAB2-856E-4831-A79C-04FAA4E2F5AD}" type="sibTrans" cxnId="{59F88362-576F-4B76-A21D-A29BAF47492C}">
      <dgm:prSet/>
      <dgm:spPr/>
      <dgm:t>
        <a:bodyPr/>
        <a:lstStyle/>
        <a:p>
          <a:endParaRPr lang="cs-CZ"/>
        </a:p>
      </dgm:t>
    </dgm:pt>
    <dgm:pt modelId="{7E99DAD9-9828-4D14-B496-5BAD0B19EA33}" type="pres">
      <dgm:prSet presAssocID="{11AF28E9-EA3D-4505-B3E9-AB433C3A1D0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BCD6AD8-8971-4995-A306-5586C83DDF55}" type="pres">
      <dgm:prSet presAssocID="{6AB61179-12E8-45D4-8FED-DB7E5CD718D0}" presName="composite" presStyleCnt="0"/>
      <dgm:spPr/>
    </dgm:pt>
    <dgm:pt modelId="{EE3E27E0-19D7-48DA-BF63-244EEE1B4B74}" type="pres">
      <dgm:prSet presAssocID="{6AB61179-12E8-45D4-8FED-DB7E5CD718D0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3359F85-443C-4492-ABE1-57AF28E83FC9}" type="pres">
      <dgm:prSet presAssocID="{6AB61179-12E8-45D4-8FED-DB7E5CD718D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5E7C0ED-22EC-4937-A809-240FB1B1C0AA}" type="pres">
      <dgm:prSet presAssocID="{9AA5C39E-69A4-45B6-A0F2-59FEC1DE4E8A}" presName="spacing" presStyleCnt="0"/>
      <dgm:spPr/>
    </dgm:pt>
    <dgm:pt modelId="{606A7AE2-4B53-4CDB-8F8F-DCACACFC9C2B}" type="pres">
      <dgm:prSet presAssocID="{12D0C66E-FA6A-4529-9F16-DB725EB511E9}" presName="composite" presStyleCnt="0"/>
      <dgm:spPr/>
    </dgm:pt>
    <dgm:pt modelId="{2C1CF50A-E209-4ABB-B052-3D6FDABC4AC5}" type="pres">
      <dgm:prSet presAssocID="{12D0C66E-FA6A-4529-9F16-DB725EB511E9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cs-CZ"/>
        </a:p>
      </dgm:t>
    </dgm:pt>
    <dgm:pt modelId="{1F568ACA-E771-47D4-B701-444633BB0723}" type="pres">
      <dgm:prSet presAssocID="{12D0C66E-FA6A-4529-9F16-DB725EB511E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D2A4F7F-4C84-48A4-BB30-768D9D1D6E8A}" type="pres">
      <dgm:prSet presAssocID="{3AE5BE64-8C43-4F0E-8598-0B8BDFF8F0DB}" presName="spacing" presStyleCnt="0"/>
      <dgm:spPr/>
    </dgm:pt>
    <dgm:pt modelId="{5FE91A05-2FB5-4C44-9FDD-743A5A82EE37}" type="pres">
      <dgm:prSet presAssocID="{58150BB1-2368-45F0-A165-8779E2CA3876}" presName="composite" presStyleCnt="0"/>
      <dgm:spPr/>
    </dgm:pt>
    <dgm:pt modelId="{1F245B65-85DD-4578-9CF6-6499C9EDFCAB}" type="pres">
      <dgm:prSet presAssocID="{58150BB1-2368-45F0-A165-8779E2CA3876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4B25A6AB-FAEF-46BA-9746-46CCD924227D}" type="pres">
      <dgm:prSet presAssocID="{58150BB1-2368-45F0-A165-8779E2CA3876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0041A74-9193-40A8-B25B-45E700364F72}" type="presOf" srcId="{6AB61179-12E8-45D4-8FED-DB7E5CD718D0}" destId="{03359F85-443C-4492-ABE1-57AF28E83FC9}" srcOrd="0" destOrd="0" presId="urn:microsoft.com/office/officeart/2005/8/layout/vList3"/>
    <dgm:cxn modelId="{C304E8AC-01E0-4248-BA60-F0BB5D0AA0D8}" srcId="{11AF28E9-EA3D-4505-B3E9-AB433C3A1D0A}" destId="{12D0C66E-FA6A-4529-9F16-DB725EB511E9}" srcOrd="1" destOrd="0" parTransId="{15FC6FDB-A057-4445-B765-15881A44CBB5}" sibTransId="{3AE5BE64-8C43-4F0E-8598-0B8BDFF8F0DB}"/>
    <dgm:cxn modelId="{5681288A-4A95-4097-BEDD-30E378D44EAB}" type="presOf" srcId="{12D0C66E-FA6A-4529-9F16-DB725EB511E9}" destId="{1F568ACA-E771-47D4-B701-444633BB0723}" srcOrd="0" destOrd="0" presId="urn:microsoft.com/office/officeart/2005/8/layout/vList3"/>
    <dgm:cxn modelId="{8246ECB0-7C34-4F9F-ADFB-3D4716C569F3}" type="presOf" srcId="{11AF28E9-EA3D-4505-B3E9-AB433C3A1D0A}" destId="{7E99DAD9-9828-4D14-B496-5BAD0B19EA33}" srcOrd="0" destOrd="0" presId="urn:microsoft.com/office/officeart/2005/8/layout/vList3"/>
    <dgm:cxn modelId="{B2C4581A-81F5-4CE1-8076-AF4E99364DC9}" srcId="{11AF28E9-EA3D-4505-B3E9-AB433C3A1D0A}" destId="{6AB61179-12E8-45D4-8FED-DB7E5CD718D0}" srcOrd="0" destOrd="0" parTransId="{572CC4B2-1F58-45ED-89DF-122C38D71956}" sibTransId="{9AA5C39E-69A4-45B6-A0F2-59FEC1DE4E8A}"/>
    <dgm:cxn modelId="{59F88362-576F-4B76-A21D-A29BAF47492C}" srcId="{11AF28E9-EA3D-4505-B3E9-AB433C3A1D0A}" destId="{58150BB1-2368-45F0-A165-8779E2CA3876}" srcOrd="2" destOrd="0" parTransId="{AA77C659-4DF7-4FCD-95F7-19FDB95F3B55}" sibTransId="{3C5CEAB2-856E-4831-A79C-04FAA4E2F5AD}"/>
    <dgm:cxn modelId="{2E07CEBC-4BB9-4F6A-978B-B67EDEC16C4D}" type="presOf" srcId="{58150BB1-2368-45F0-A165-8779E2CA3876}" destId="{4B25A6AB-FAEF-46BA-9746-46CCD924227D}" srcOrd="0" destOrd="0" presId="urn:microsoft.com/office/officeart/2005/8/layout/vList3"/>
    <dgm:cxn modelId="{A738895C-3AE4-4CF9-A6EE-E537734F20E2}" type="presParOf" srcId="{7E99DAD9-9828-4D14-B496-5BAD0B19EA33}" destId="{0BCD6AD8-8971-4995-A306-5586C83DDF55}" srcOrd="0" destOrd="0" presId="urn:microsoft.com/office/officeart/2005/8/layout/vList3"/>
    <dgm:cxn modelId="{960A9FD2-3953-4E51-99D1-22A1C435B9DF}" type="presParOf" srcId="{0BCD6AD8-8971-4995-A306-5586C83DDF55}" destId="{EE3E27E0-19D7-48DA-BF63-244EEE1B4B74}" srcOrd="0" destOrd="0" presId="urn:microsoft.com/office/officeart/2005/8/layout/vList3"/>
    <dgm:cxn modelId="{AD10D9C5-DEA5-4B7E-898F-1BBD1F20112F}" type="presParOf" srcId="{0BCD6AD8-8971-4995-A306-5586C83DDF55}" destId="{03359F85-443C-4492-ABE1-57AF28E83FC9}" srcOrd="1" destOrd="0" presId="urn:microsoft.com/office/officeart/2005/8/layout/vList3"/>
    <dgm:cxn modelId="{1CF1ADD1-706D-4A38-9C15-EF3103C6D292}" type="presParOf" srcId="{7E99DAD9-9828-4D14-B496-5BAD0B19EA33}" destId="{A5E7C0ED-22EC-4937-A809-240FB1B1C0AA}" srcOrd="1" destOrd="0" presId="urn:microsoft.com/office/officeart/2005/8/layout/vList3"/>
    <dgm:cxn modelId="{3510A80B-BC47-4BEB-BF4B-5CD2E7F8E313}" type="presParOf" srcId="{7E99DAD9-9828-4D14-B496-5BAD0B19EA33}" destId="{606A7AE2-4B53-4CDB-8F8F-DCACACFC9C2B}" srcOrd="2" destOrd="0" presId="urn:microsoft.com/office/officeart/2005/8/layout/vList3"/>
    <dgm:cxn modelId="{D265575D-700A-4056-A162-49C547E3365A}" type="presParOf" srcId="{606A7AE2-4B53-4CDB-8F8F-DCACACFC9C2B}" destId="{2C1CF50A-E209-4ABB-B052-3D6FDABC4AC5}" srcOrd="0" destOrd="0" presId="urn:microsoft.com/office/officeart/2005/8/layout/vList3"/>
    <dgm:cxn modelId="{B36A8C05-B447-45D8-B561-727EC86E443B}" type="presParOf" srcId="{606A7AE2-4B53-4CDB-8F8F-DCACACFC9C2B}" destId="{1F568ACA-E771-47D4-B701-444633BB0723}" srcOrd="1" destOrd="0" presId="urn:microsoft.com/office/officeart/2005/8/layout/vList3"/>
    <dgm:cxn modelId="{D3E45811-0372-42C9-A043-8D8463D866ED}" type="presParOf" srcId="{7E99DAD9-9828-4D14-B496-5BAD0B19EA33}" destId="{5D2A4F7F-4C84-48A4-BB30-768D9D1D6E8A}" srcOrd="3" destOrd="0" presId="urn:microsoft.com/office/officeart/2005/8/layout/vList3"/>
    <dgm:cxn modelId="{781C38BC-8416-40FA-9FA5-D0D80BABA98C}" type="presParOf" srcId="{7E99DAD9-9828-4D14-B496-5BAD0B19EA33}" destId="{5FE91A05-2FB5-4C44-9FDD-743A5A82EE37}" srcOrd="4" destOrd="0" presId="urn:microsoft.com/office/officeart/2005/8/layout/vList3"/>
    <dgm:cxn modelId="{77A0083C-98F8-49FD-AADB-5E059FEDEF5C}" type="presParOf" srcId="{5FE91A05-2FB5-4C44-9FDD-743A5A82EE37}" destId="{1F245B65-85DD-4578-9CF6-6499C9EDFCAB}" srcOrd="0" destOrd="0" presId="urn:microsoft.com/office/officeart/2005/8/layout/vList3"/>
    <dgm:cxn modelId="{66583942-3FB0-49C1-8DD1-D74490A90FBF}" type="presParOf" srcId="{5FE91A05-2FB5-4C44-9FDD-743A5A82EE37}" destId="{4B25A6AB-FAEF-46BA-9746-46CCD924227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0F0BCD6-555D-4714-AD5B-6643C1012AF7}" type="doc">
      <dgm:prSet loTypeId="urn:microsoft.com/office/officeart/2005/8/layout/hList6" loCatId="list" qsTypeId="urn:microsoft.com/office/officeart/2005/8/quickstyle/3d5" qsCatId="3D" csTypeId="urn:microsoft.com/office/officeart/2005/8/colors/accent3_4" csCatId="accent3" phldr="1"/>
      <dgm:spPr/>
      <dgm:t>
        <a:bodyPr/>
        <a:lstStyle/>
        <a:p>
          <a:endParaRPr lang="cs-CZ"/>
        </a:p>
      </dgm:t>
    </dgm:pt>
    <dgm:pt modelId="{8844F615-EA85-4043-B3AE-49C1B6B84B86}">
      <dgm:prSet/>
      <dgm:spPr/>
      <dgm:t>
        <a:bodyPr/>
        <a:lstStyle/>
        <a:p>
          <a:pPr rtl="0"/>
          <a:r>
            <a:rPr lang="cs-CZ" smtClean="0"/>
            <a:t>Je druhou fází cíleného marketingu</a:t>
          </a:r>
          <a:endParaRPr lang="cs-CZ"/>
        </a:p>
      </dgm:t>
    </dgm:pt>
    <dgm:pt modelId="{8362C62C-4BAA-4F7A-9738-17E24050865D}" type="parTrans" cxnId="{47300EF5-E2C2-4776-9B61-EB285E6B3223}">
      <dgm:prSet/>
      <dgm:spPr/>
      <dgm:t>
        <a:bodyPr/>
        <a:lstStyle/>
        <a:p>
          <a:endParaRPr lang="cs-CZ"/>
        </a:p>
      </dgm:t>
    </dgm:pt>
    <dgm:pt modelId="{EDB71388-25AE-42A1-BA9D-6BD9F21890E4}" type="sibTrans" cxnId="{47300EF5-E2C2-4776-9B61-EB285E6B3223}">
      <dgm:prSet/>
      <dgm:spPr/>
      <dgm:t>
        <a:bodyPr/>
        <a:lstStyle/>
        <a:p>
          <a:endParaRPr lang="cs-CZ"/>
        </a:p>
      </dgm:t>
    </dgm:pt>
    <dgm:pt modelId="{8E25E4A1-0234-43C4-B678-24B18D502B01}">
      <dgm:prSet/>
      <dgm:spPr/>
      <dgm:t>
        <a:bodyPr/>
        <a:lstStyle/>
        <a:p>
          <a:pPr rtl="0"/>
          <a:r>
            <a:rPr lang="cs-CZ" dirty="0" smtClean="0"/>
            <a:t>Znamená, že se firma zaměřuje na jednotlivé segmenty </a:t>
          </a:r>
          <a:r>
            <a:rPr lang="cs-CZ" dirty="0" smtClean="0">
              <a:solidFill>
                <a:srgbClr val="FF0000"/>
              </a:solidFill>
            </a:rPr>
            <a:t>v souladu se svou marketingovou strategií</a:t>
          </a:r>
          <a:endParaRPr lang="cs-CZ" dirty="0">
            <a:solidFill>
              <a:srgbClr val="FF0000"/>
            </a:solidFill>
          </a:endParaRPr>
        </a:p>
      </dgm:t>
    </dgm:pt>
    <dgm:pt modelId="{9F435C6A-CE01-438D-9330-9D6BEAF59D74}" type="parTrans" cxnId="{856DA556-1629-4986-A38A-82B74D768033}">
      <dgm:prSet/>
      <dgm:spPr/>
      <dgm:t>
        <a:bodyPr/>
        <a:lstStyle/>
        <a:p>
          <a:endParaRPr lang="cs-CZ"/>
        </a:p>
      </dgm:t>
    </dgm:pt>
    <dgm:pt modelId="{E51AFBF7-9E05-497A-8124-C7D1D8F38A9F}" type="sibTrans" cxnId="{856DA556-1629-4986-A38A-82B74D768033}">
      <dgm:prSet/>
      <dgm:spPr/>
      <dgm:t>
        <a:bodyPr/>
        <a:lstStyle/>
        <a:p>
          <a:endParaRPr lang="cs-CZ"/>
        </a:p>
      </dgm:t>
    </dgm:pt>
    <dgm:pt modelId="{1B948D28-0A77-44B0-82AF-2218ACB545AC}">
      <dgm:prSet/>
      <dgm:spPr/>
      <dgm:t>
        <a:bodyPr/>
        <a:lstStyle/>
        <a:p>
          <a:pPr rtl="0"/>
          <a:r>
            <a:rPr lang="cs-CZ" dirty="0" smtClean="0"/>
            <a:t>Pro firmu je rozhodující síla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velikost segmentu, tzn. </a:t>
          </a:r>
          <a:r>
            <a:rPr lang="cs-CZ" dirty="0" smtClean="0"/>
            <a:t>jak </a:t>
          </a:r>
          <a:r>
            <a:rPr lang="cs-CZ" dirty="0" smtClean="0"/>
            <a:t>je segment početný a jaká je kupní síla zákazníků</a:t>
          </a:r>
          <a:endParaRPr lang="cs-CZ" dirty="0"/>
        </a:p>
      </dgm:t>
    </dgm:pt>
    <dgm:pt modelId="{7AA79ACC-FAEA-4132-89F8-7C1026736234}" type="parTrans" cxnId="{F9826AD1-DFFB-40F7-92E2-AD17A92FA3F3}">
      <dgm:prSet/>
      <dgm:spPr/>
      <dgm:t>
        <a:bodyPr/>
        <a:lstStyle/>
        <a:p>
          <a:endParaRPr lang="cs-CZ"/>
        </a:p>
      </dgm:t>
    </dgm:pt>
    <dgm:pt modelId="{6A4B44A2-02ED-49F5-94B6-A00B5BC9455F}" type="sibTrans" cxnId="{F9826AD1-DFFB-40F7-92E2-AD17A92FA3F3}">
      <dgm:prSet/>
      <dgm:spPr/>
      <dgm:t>
        <a:bodyPr/>
        <a:lstStyle/>
        <a:p>
          <a:endParaRPr lang="cs-CZ"/>
        </a:p>
      </dgm:t>
    </dgm:pt>
    <dgm:pt modelId="{DFB188CA-98DD-4EBD-B307-0C57860D1337}" type="pres">
      <dgm:prSet presAssocID="{60F0BCD6-555D-4714-AD5B-6643C1012A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B20DA68-B66C-43E3-96C1-1A88EA07F85D}" type="pres">
      <dgm:prSet presAssocID="{8844F615-EA85-4043-B3AE-49C1B6B84B8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607352E-BAD3-42E6-96ED-A971D3939D3A}" type="pres">
      <dgm:prSet presAssocID="{EDB71388-25AE-42A1-BA9D-6BD9F21890E4}" presName="sibTrans" presStyleCnt="0"/>
      <dgm:spPr/>
    </dgm:pt>
    <dgm:pt modelId="{144139F2-4B5C-4669-8E6A-187CBBC5190D}" type="pres">
      <dgm:prSet presAssocID="{8E25E4A1-0234-43C4-B678-24B18D502B0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EAF0E0-5C8C-4A1D-93D9-8875CCE385D0}" type="pres">
      <dgm:prSet presAssocID="{E51AFBF7-9E05-497A-8124-C7D1D8F38A9F}" presName="sibTrans" presStyleCnt="0"/>
      <dgm:spPr/>
    </dgm:pt>
    <dgm:pt modelId="{BF1BE9C8-85A4-4851-B5CD-6EBE9CADE5B2}" type="pres">
      <dgm:prSet presAssocID="{1B948D28-0A77-44B0-82AF-2218ACB545A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C313BD8-8C13-4D24-8DB9-02FF476DA046}" type="presOf" srcId="{60F0BCD6-555D-4714-AD5B-6643C1012AF7}" destId="{DFB188CA-98DD-4EBD-B307-0C57860D1337}" srcOrd="0" destOrd="0" presId="urn:microsoft.com/office/officeart/2005/8/layout/hList6"/>
    <dgm:cxn modelId="{856DA556-1629-4986-A38A-82B74D768033}" srcId="{60F0BCD6-555D-4714-AD5B-6643C1012AF7}" destId="{8E25E4A1-0234-43C4-B678-24B18D502B01}" srcOrd="1" destOrd="0" parTransId="{9F435C6A-CE01-438D-9330-9D6BEAF59D74}" sibTransId="{E51AFBF7-9E05-497A-8124-C7D1D8F38A9F}"/>
    <dgm:cxn modelId="{560E34E3-8EF1-4345-B938-B56732AD4B25}" type="presOf" srcId="{8844F615-EA85-4043-B3AE-49C1B6B84B86}" destId="{8B20DA68-B66C-43E3-96C1-1A88EA07F85D}" srcOrd="0" destOrd="0" presId="urn:microsoft.com/office/officeart/2005/8/layout/hList6"/>
    <dgm:cxn modelId="{47300EF5-E2C2-4776-9B61-EB285E6B3223}" srcId="{60F0BCD6-555D-4714-AD5B-6643C1012AF7}" destId="{8844F615-EA85-4043-B3AE-49C1B6B84B86}" srcOrd="0" destOrd="0" parTransId="{8362C62C-4BAA-4F7A-9738-17E24050865D}" sibTransId="{EDB71388-25AE-42A1-BA9D-6BD9F21890E4}"/>
    <dgm:cxn modelId="{738C2ADF-9396-4F36-A0C5-5FA46184CCEA}" type="presOf" srcId="{1B948D28-0A77-44B0-82AF-2218ACB545AC}" destId="{BF1BE9C8-85A4-4851-B5CD-6EBE9CADE5B2}" srcOrd="0" destOrd="0" presId="urn:microsoft.com/office/officeart/2005/8/layout/hList6"/>
    <dgm:cxn modelId="{24A27527-CE80-41F3-946D-AC5D34CD99CE}" type="presOf" srcId="{8E25E4A1-0234-43C4-B678-24B18D502B01}" destId="{144139F2-4B5C-4669-8E6A-187CBBC5190D}" srcOrd="0" destOrd="0" presId="urn:microsoft.com/office/officeart/2005/8/layout/hList6"/>
    <dgm:cxn modelId="{F9826AD1-DFFB-40F7-92E2-AD17A92FA3F3}" srcId="{60F0BCD6-555D-4714-AD5B-6643C1012AF7}" destId="{1B948D28-0A77-44B0-82AF-2218ACB545AC}" srcOrd="2" destOrd="0" parTransId="{7AA79ACC-FAEA-4132-89F8-7C1026736234}" sibTransId="{6A4B44A2-02ED-49F5-94B6-A00B5BC9455F}"/>
    <dgm:cxn modelId="{6DD373C2-9214-4C1C-BB70-A8EE5DFEF13F}" type="presParOf" srcId="{DFB188CA-98DD-4EBD-B307-0C57860D1337}" destId="{8B20DA68-B66C-43E3-96C1-1A88EA07F85D}" srcOrd="0" destOrd="0" presId="urn:microsoft.com/office/officeart/2005/8/layout/hList6"/>
    <dgm:cxn modelId="{7BF6CFB3-22A0-44BF-B7ED-7B5449256EBE}" type="presParOf" srcId="{DFB188CA-98DD-4EBD-B307-0C57860D1337}" destId="{3607352E-BAD3-42E6-96ED-A971D3939D3A}" srcOrd="1" destOrd="0" presId="urn:microsoft.com/office/officeart/2005/8/layout/hList6"/>
    <dgm:cxn modelId="{9459609C-9DDD-42EA-82B6-9F08CA84C0A2}" type="presParOf" srcId="{DFB188CA-98DD-4EBD-B307-0C57860D1337}" destId="{144139F2-4B5C-4669-8E6A-187CBBC5190D}" srcOrd="2" destOrd="0" presId="urn:microsoft.com/office/officeart/2005/8/layout/hList6"/>
    <dgm:cxn modelId="{7E3F54E8-2694-47A0-A3F4-0848DC17CBD3}" type="presParOf" srcId="{DFB188CA-98DD-4EBD-B307-0C57860D1337}" destId="{FAEAF0E0-5C8C-4A1D-93D9-8875CCE385D0}" srcOrd="3" destOrd="0" presId="urn:microsoft.com/office/officeart/2005/8/layout/hList6"/>
    <dgm:cxn modelId="{9891606D-0814-4A0A-8476-518F8F1514C9}" type="presParOf" srcId="{DFB188CA-98DD-4EBD-B307-0C57860D1337}" destId="{BF1BE9C8-85A4-4851-B5CD-6EBE9CADE5B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B7A3CC-DFF1-4148-B179-F69F04E339F2}">
      <dsp:nvSpPr>
        <dsp:cNvPr id="0" name=""/>
        <dsp:cNvSpPr/>
      </dsp:nvSpPr>
      <dsp:spPr>
        <a:xfrm>
          <a:off x="0" y="0"/>
          <a:ext cx="4023360" cy="402336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9EBA61C-CBD6-4AF7-AD9A-C21202621444}">
      <dsp:nvSpPr>
        <dsp:cNvPr id="0" name=""/>
        <dsp:cNvSpPr/>
      </dsp:nvSpPr>
      <dsp:spPr>
        <a:xfrm>
          <a:off x="2011680" y="0"/>
          <a:ext cx="7708393" cy="40233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000" kern="1200" smtClean="0"/>
            <a:t>Segmentace trhu</a:t>
          </a:r>
          <a:endParaRPr lang="cs-CZ" sz="6000" kern="1200"/>
        </a:p>
      </dsp:txBody>
      <dsp:txXfrm>
        <a:off x="2011680" y="0"/>
        <a:ext cx="7708393" cy="1207010"/>
      </dsp:txXfrm>
    </dsp:sp>
    <dsp:sp modelId="{E00B2D77-A3F0-43A6-97B4-3B85FA47353E}">
      <dsp:nvSpPr>
        <dsp:cNvPr id="0" name=""/>
        <dsp:cNvSpPr/>
      </dsp:nvSpPr>
      <dsp:spPr>
        <a:xfrm>
          <a:off x="704089" y="1207010"/>
          <a:ext cx="2615181" cy="261518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402FB3-3E74-4032-B45A-56D70FC43BD0}">
      <dsp:nvSpPr>
        <dsp:cNvPr id="0" name=""/>
        <dsp:cNvSpPr/>
      </dsp:nvSpPr>
      <dsp:spPr>
        <a:xfrm>
          <a:off x="2011680" y="1207010"/>
          <a:ext cx="7708393" cy="26151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000" kern="1200" smtClean="0"/>
            <a:t>Tržní zacílení</a:t>
          </a:r>
          <a:endParaRPr lang="cs-CZ" sz="6000" kern="1200"/>
        </a:p>
      </dsp:txBody>
      <dsp:txXfrm>
        <a:off x="2011680" y="1207010"/>
        <a:ext cx="7708393" cy="1207006"/>
      </dsp:txXfrm>
    </dsp:sp>
    <dsp:sp modelId="{D0DA645A-02CC-4A6F-9501-4D78DB456106}">
      <dsp:nvSpPr>
        <dsp:cNvPr id="0" name=""/>
        <dsp:cNvSpPr/>
      </dsp:nvSpPr>
      <dsp:spPr>
        <a:xfrm>
          <a:off x="1408176" y="2414017"/>
          <a:ext cx="1207006" cy="120700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336958B-23E0-4865-A31A-3B360B6C6AE9}">
      <dsp:nvSpPr>
        <dsp:cNvPr id="0" name=""/>
        <dsp:cNvSpPr/>
      </dsp:nvSpPr>
      <dsp:spPr>
        <a:xfrm>
          <a:off x="2011680" y="2414017"/>
          <a:ext cx="7708393" cy="1207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000" kern="1200" smtClean="0"/>
            <a:t>Tržní umístění</a:t>
          </a:r>
          <a:endParaRPr lang="cs-CZ" sz="6000" kern="1200"/>
        </a:p>
      </dsp:txBody>
      <dsp:txXfrm>
        <a:off x="2011680" y="2414017"/>
        <a:ext cx="7708393" cy="12070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E30222-952A-4C68-B4C9-0FC6C1453015}">
      <dsp:nvSpPr>
        <dsp:cNvPr id="0" name=""/>
        <dsp:cNvSpPr/>
      </dsp:nvSpPr>
      <dsp:spPr>
        <a:xfrm>
          <a:off x="0" y="53055"/>
          <a:ext cx="9720072" cy="12577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To, že firma se zaměřuje pouze na určitou část z celku, pro kterou vytvoří specifický marketingový mix. Musí  však existovat rozdíly mezi potřebami a přáními zákazníků a zároveň daná skupina musí mít společné potřeby.</a:t>
          </a:r>
          <a:endParaRPr lang="cs-CZ" sz="2500" kern="1200" dirty="0"/>
        </a:p>
      </dsp:txBody>
      <dsp:txXfrm>
        <a:off x="61398" y="114453"/>
        <a:ext cx="9597276" cy="1134954"/>
      </dsp:txXfrm>
    </dsp:sp>
    <dsp:sp modelId="{C5E1160E-BEC2-43E7-9DB9-578C6A940016}">
      <dsp:nvSpPr>
        <dsp:cNvPr id="0" name=""/>
        <dsp:cNvSpPr/>
      </dsp:nvSpPr>
      <dsp:spPr>
        <a:xfrm>
          <a:off x="0" y="1382805"/>
          <a:ext cx="9720072" cy="1257750"/>
        </a:xfrm>
        <a:prstGeom prst="roundRect">
          <a:avLst/>
        </a:prstGeom>
        <a:solidFill>
          <a:schemeClr val="accent4">
            <a:hueOff val="4458342"/>
            <a:satOff val="-21334"/>
            <a:lumOff val="7942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Segmentace je nalezení skupin zákazníků podle určitých </a:t>
          </a:r>
          <a:r>
            <a:rPr lang="cs-CZ" sz="2500" kern="1200" dirty="0" smtClean="0"/>
            <a:t>kritérií.</a:t>
          </a:r>
          <a:endParaRPr lang="cs-CZ" sz="2500" kern="1200" dirty="0"/>
        </a:p>
      </dsp:txBody>
      <dsp:txXfrm>
        <a:off x="61398" y="1444203"/>
        <a:ext cx="9597276" cy="1134954"/>
      </dsp:txXfrm>
    </dsp:sp>
    <dsp:sp modelId="{94416C43-EC1A-4E37-B22E-1638E4F088F9}">
      <dsp:nvSpPr>
        <dsp:cNvPr id="0" name=""/>
        <dsp:cNvSpPr/>
      </dsp:nvSpPr>
      <dsp:spPr>
        <a:xfrm>
          <a:off x="0" y="2731408"/>
          <a:ext cx="9720072" cy="1257750"/>
        </a:xfrm>
        <a:prstGeom prst="roundRect">
          <a:avLst/>
        </a:prstGeom>
        <a:solidFill>
          <a:schemeClr val="accent4">
            <a:hueOff val="8916683"/>
            <a:satOff val="-42667"/>
            <a:lumOff val="15883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Segment je skupina zákazníků, kteří mají podobné potřeby či </a:t>
          </a:r>
          <a:r>
            <a:rPr lang="cs-CZ" sz="2500" kern="1200" dirty="0" smtClean="0"/>
            <a:t>přání.</a:t>
          </a:r>
          <a:endParaRPr lang="cs-CZ" sz="2500" kern="1200" dirty="0"/>
        </a:p>
      </dsp:txBody>
      <dsp:txXfrm>
        <a:off x="61398" y="2792806"/>
        <a:ext cx="9597276" cy="11349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9EEEE0-7B5B-465B-977B-313E469D3C57}">
      <dsp:nvSpPr>
        <dsp:cNvPr id="0" name=""/>
        <dsp:cNvSpPr/>
      </dsp:nvSpPr>
      <dsp:spPr>
        <a:xfrm>
          <a:off x="1909390" y="0"/>
          <a:ext cx="5131558" cy="5131558"/>
        </a:xfrm>
        <a:prstGeom prst="triangl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FC5371-D342-41BE-9F96-CC55B553D8D8}">
      <dsp:nvSpPr>
        <dsp:cNvPr id="0" name=""/>
        <dsp:cNvSpPr/>
      </dsp:nvSpPr>
      <dsp:spPr>
        <a:xfrm>
          <a:off x="4475169" y="515912"/>
          <a:ext cx="3335512" cy="1214735"/>
        </a:xfrm>
        <a:prstGeom prst="round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1 segment musí splňovat společné vlastnosti</a:t>
          </a:r>
          <a:endParaRPr lang="cs-CZ" sz="2400" kern="1200" dirty="0"/>
        </a:p>
      </dsp:txBody>
      <dsp:txXfrm>
        <a:off x="4534467" y="575210"/>
        <a:ext cx="3216916" cy="1096139"/>
      </dsp:txXfrm>
    </dsp:sp>
    <dsp:sp modelId="{1A252FAD-1F35-4162-BF4D-1711561B15A8}">
      <dsp:nvSpPr>
        <dsp:cNvPr id="0" name=""/>
        <dsp:cNvSpPr/>
      </dsp:nvSpPr>
      <dsp:spPr>
        <a:xfrm>
          <a:off x="4475169" y="1882490"/>
          <a:ext cx="3335512" cy="1214735"/>
        </a:xfrm>
        <a:prstGeom prst="roundRect">
          <a:avLst/>
        </a:prstGeom>
        <a:gradFill flip="none" rotWithShape="1">
          <a:gsLst>
            <a:gs pos="58687">
              <a:srgbClr val="DAECB6"/>
            </a:gs>
            <a:gs pos="42032">
              <a:srgbClr val="E3F1C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ln w="9525" cap="flat" cmpd="sng" algn="ctr">
          <a:solidFill>
            <a:schemeClr val="accent4">
              <a:hueOff val="4458342"/>
              <a:satOff val="-21334"/>
              <a:lumOff val="7942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2 segment musí být identifikovatelný </a:t>
          </a:r>
          <a:r>
            <a:rPr lang="cs-CZ" sz="2400" kern="1200" dirty="0" smtClean="0"/>
            <a:t/>
          </a:r>
          <a:br>
            <a:rPr lang="cs-CZ" sz="2400" kern="1200" dirty="0" smtClean="0"/>
          </a:br>
          <a:r>
            <a:rPr lang="cs-CZ" sz="2400" kern="1200" dirty="0" smtClean="0"/>
            <a:t>a </a:t>
          </a:r>
          <a:r>
            <a:rPr lang="cs-CZ" sz="2400" kern="1200" dirty="0" smtClean="0"/>
            <a:t>měřitelný</a:t>
          </a:r>
          <a:endParaRPr lang="cs-CZ" sz="2400" kern="1200" dirty="0"/>
        </a:p>
      </dsp:txBody>
      <dsp:txXfrm>
        <a:off x="4534467" y="1941788"/>
        <a:ext cx="3216916" cy="1096139"/>
      </dsp:txXfrm>
    </dsp:sp>
    <dsp:sp modelId="{45A1809C-DEDE-47CD-879F-02D9F283F66B}">
      <dsp:nvSpPr>
        <dsp:cNvPr id="0" name=""/>
        <dsp:cNvSpPr/>
      </dsp:nvSpPr>
      <dsp:spPr>
        <a:xfrm>
          <a:off x="4475169" y="3249067"/>
          <a:ext cx="3335512" cy="1214735"/>
        </a:xfrm>
        <a:prstGeom prst="roundRect">
          <a:avLst/>
        </a:prstGeom>
        <a:gradFill flip="none" rotWithShape="1">
          <a:gsLst>
            <a:gs pos="58687">
              <a:srgbClr val="DAECB6"/>
            </a:gs>
            <a:gs pos="42032">
              <a:srgbClr val="E3F1C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4">
              <a:hueOff val="8916683"/>
              <a:satOff val="-42667"/>
              <a:lumOff val="15883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3 segment musí být oslovitelný marketingovým mixem</a:t>
          </a:r>
          <a:endParaRPr lang="cs-CZ" sz="2400" kern="1200" dirty="0"/>
        </a:p>
      </dsp:txBody>
      <dsp:txXfrm>
        <a:off x="4534467" y="3308365"/>
        <a:ext cx="3216916" cy="10961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9DC7CA-F4D8-4F47-A82B-27E3DFA5E49E}">
      <dsp:nvSpPr>
        <dsp:cNvPr id="0" name=""/>
        <dsp:cNvSpPr/>
      </dsp:nvSpPr>
      <dsp:spPr>
        <a:xfrm>
          <a:off x="2465" y="0"/>
          <a:ext cx="2583827" cy="45676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4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Lepší uspokojení potřeb zákazníka</a:t>
          </a:r>
          <a:endParaRPr lang="cs-CZ" sz="2800" kern="1200"/>
        </a:p>
      </dsp:txBody>
      <dsp:txXfrm>
        <a:off x="2465" y="1827058"/>
        <a:ext cx="2583827" cy="1827058"/>
      </dsp:txXfrm>
    </dsp:sp>
    <dsp:sp modelId="{72E640AA-4800-4289-8AA6-B9CEBFAFAB63}">
      <dsp:nvSpPr>
        <dsp:cNvPr id="0" name=""/>
        <dsp:cNvSpPr/>
      </dsp:nvSpPr>
      <dsp:spPr>
        <a:xfrm>
          <a:off x="533865" y="274058"/>
          <a:ext cx="1521026" cy="15210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4">
              <a:tint val="50000"/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C355E41-7F2D-432D-9A33-E657DD2C0311}">
      <dsp:nvSpPr>
        <dsp:cNvPr id="0" name=""/>
        <dsp:cNvSpPr/>
      </dsp:nvSpPr>
      <dsp:spPr>
        <a:xfrm>
          <a:off x="2663807" y="0"/>
          <a:ext cx="2583827" cy="45676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2972228"/>
                <a:satOff val="-14222"/>
                <a:lumOff val="5294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2972228"/>
                <a:satOff val="-14222"/>
                <a:lumOff val="5294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4">
              <a:hueOff val="2972228"/>
              <a:satOff val="-14222"/>
              <a:lumOff val="5294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Efektivnější stimulace          </a:t>
          </a:r>
          <a:r>
            <a:rPr lang="cs-CZ" sz="2800" kern="1200" dirty="0" smtClean="0"/>
            <a:t>(povzbuzení</a:t>
          </a:r>
          <a:r>
            <a:rPr lang="cs-CZ" sz="2800" kern="1200" dirty="0" smtClean="0"/>
            <a:t>) a distribuce</a:t>
          </a:r>
          <a:endParaRPr lang="cs-CZ" sz="2800" kern="1200" dirty="0"/>
        </a:p>
      </dsp:txBody>
      <dsp:txXfrm>
        <a:off x="2663807" y="1827058"/>
        <a:ext cx="2583827" cy="1827058"/>
      </dsp:txXfrm>
    </dsp:sp>
    <dsp:sp modelId="{8EF0744E-C401-4810-BE4F-792AEBC038AA}">
      <dsp:nvSpPr>
        <dsp:cNvPr id="0" name=""/>
        <dsp:cNvSpPr/>
      </dsp:nvSpPr>
      <dsp:spPr>
        <a:xfrm>
          <a:off x="3195208" y="274058"/>
          <a:ext cx="1521026" cy="1521026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4">
              <a:tint val="50000"/>
              <a:hueOff val="3293750"/>
              <a:satOff val="-540"/>
              <a:lumOff val="493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811660B-5E8E-4FDA-B3D1-31B62F1D3F7F}">
      <dsp:nvSpPr>
        <dsp:cNvPr id="0" name=""/>
        <dsp:cNvSpPr/>
      </dsp:nvSpPr>
      <dsp:spPr>
        <a:xfrm>
          <a:off x="5325150" y="0"/>
          <a:ext cx="2583827" cy="45676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5944456"/>
                <a:satOff val="-28445"/>
                <a:lumOff val="10589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5944456"/>
                <a:satOff val="-28445"/>
                <a:lumOff val="10589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4">
              <a:hueOff val="5944456"/>
              <a:satOff val="-28445"/>
              <a:lumOff val="10589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Získání konkurenční výhody</a:t>
          </a:r>
          <a:endParaRPr lang="cs-CZ" sz="2800" kern="1200"/>
        </a:p>
      </dsp:txBody>
      <dsp:txXfrm>
        <a:off x="5325150" y="1827058"/>
        <a:ext cx="2583827" cy="1827058"/>
      </dsp:txXfrm>
    </dsp:sp>
    <dsp:sp modelId="{49D076B5-4625-43D0-B17D-509808E34B5C}">
      <dsp:nvSpPr>
        <dsp:cNvPr id="0" name=""/>
        <dsp:cNvSpPr/>
      </dsp:nvSpPr>
      <dsp:spPr>
        <a:xfrm>
          <a:off x="5856551" y="274058"/>
          <a:ext cx="1521026" cy="1521026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4">
              <a:tint val="50000"/>
              <a:hueOff val="6587501"/>
              <a:satOff val="-1080"/>
              <a:lumOff val="986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AF04E53-AFE6-4DA0-97CE-E7F4453C0705}">
      <dsp:nvSpPr>
        <dsp:cNvPr id="0" name=""/>
        <dsp:cNvSpPr/>
      </dsp:nvSpPr>
      <dsp:spPr>
        <a:xfrm>
          <a:off x="7986493" y="0"/>
          <a:ext cx="2583827" cy="45676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8916683"/>
                <a:satOff val="-42667"/>
                <a:lumOff val="15883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8916683"/>
                <a:satOff val="-42667"/>
                <a:lumOff val="15883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4">
              <a:hueOff val="8916683"/>
              <a:satOff val="-42667"/>
              <a:lumOff val="15883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Vyšší míra zisku pro firmu</a:t>
          </a:r>
          <a:endParaRPr lang="cs-CZ" sz="2800" kern="1200"/>
        </a:p>
      </dsp:txBody>
      <dsp:txXfrm>
        <a:off x="7986493" y="1827058"/>
        <a:ext cx="2583827" cy="1827058"/>
      </dsp:txXfrm>
    </dsp:sp>
    <dsp:sp modelId="{B395C669-B2DC-4196-9BD7-BCC2A31D17D9}">
      <dsp:nvSpPr>
        <dsp:cNvPr id="0" name=""/>
        <dsp:cNvSpPr/>
      </dsp:nvSpPr>
      <dsp:spPr>
        <a:xfrm>
          <a:off x="8517893" y="274058"/>
          <a:ext cx="1521026" cy="1521026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4">
              <a:tint val="50000"/>
              <a:hueOff val="9881251"/>
              <a:satOff val="-1620"/>
              <a:lumOff val="1479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1F28D2D-3B27-4A9F-99B1-3FCF0A980FC6}">
      <dsp:nvSpPr>
        <dsp:cNvPr id="0" name=""/>
        <dsp:cNvSpPr/>
      </dsp:nvSpPr>
      <dsp:spPr>
        <a:xfrm>
          <a:off x="422911" y="3654116"/>
          <a:ext cx="9726963" cy="685146"/>
        </a:xfrm>
        <a:prstGeom prst="leftRightArrow">
          <a:avLst/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4">
              <a:tint val="40000"/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359F85-443C-4492-ABE1-57AF28E83FC9}">
      <dsp:nvSpPr>
        <dsp:cNvPr id="0" name=""/>
        <dsp:cNvSpPr/>
      </dsp:nvSpPr>
      <dsp:spPr>
        <a:xfrm rot="10800000">
          <a:off x="1942525" y="153"/>
          <a:ext cx="6463848" cy="125765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4590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Geografická – ovlivňují segmentaci trhu podle území </a:t>
          </a:r>
          <a:r>
            <a:rPr lang="cs-CZ" sz="2500" kern="1200" dirty="0" smtClean="0"/>
            <a:t>(např</a:t>
          </a:r>
          <a:r>
            <a:rPr lang="cs-CZ" sz="2500" kern="1200" dirty="0" smtClean="0"/>
            <a:t>. Morava)</a:t>
          </a:r>
          <a:endParaRPr lang="cs-CZ" sz="2500" kern="1200" dirty="0"/>
        </a:p>
      </dsp:txBody>
      <dsp:txXfrm rot="10800000">
        <a:off x="2256938" y="153"/>
        <a:ext cx="6149435" cy="1257653"/>
      </dsp:txXfrm>
    </dsp:sp>
    <dsp:sp modelId="{EE3E27E0-19D7-48DA-BF63-244EEE1B4B74}">
      <dsp:nvSpPr>
        <dsp:cNvPr id="0" name=""/>
        <dsp:cNvSpPr/>
      </dsp:nvSpPr>
      <dsp:spPr>
        <a:xfrm>
          <a:off x="1313698" y="153"/>
          <a:ext cx="1257653" cy="125765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F568ACA-E771-47D4-B701-444633BB0723}">
      <dsp:nvSpPr>
        <dsp:cNvPr id="0" name=""/>
        <dsp:cNvSpPr/>
      </dsp:nvSpPr>
      <dsp:spPr>
        <a:xfrm rot="10800000">
          <a:off x="1942525" y="1633224"/>
          <a:ext cx="6463848" cy="125765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4590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Demografická – ovlivňují segmentaci trhu podle populačních hledisek (úmrtnost, porodnost, věk, pohlaví)</a:t>
          </a:r>
          <a:endParaRPr lang="cs-CZ" sz="2500" kern="1200"/>
        </a:p>
      </dsp:txBody>
      <dsp:txXfrm rot="10800000">
        <a:off x="2256938" y="1633224"/>
        <a:ext cx="6149435" cy="1257653"/>
      </dsp:txXfrm>
    </dsp:sp>
    <dsp:sp modelId="{2C1CF50A-E209-4ABB-B052-3D6FDABC4AC5}">
      <dsp:nvSpPr>
        <dsp:cNvPr id="0" name=""/>
        <dsp:cNvSpPr/>
      </dsp:nvSpPr>
      <dsp:spPr>
        <a:xfrm>
          <a:off x="1313698" y="1633224"/>
          <a:ext cx="1257653" cy="125765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B25A6AB-FAEF-46BA-9746-46CCD924227D}">
      <dsp:nvSpPr>
        <dsp:cNvPr id="0" name=""/>
        <dsp:cNvSpPr/>
      </dsp:nvSpPr>
      <dsp:spPr>
        <a:xfrm rot="10800000">
          <a:off x="1942525" y="3266296"/>
          <a:ext cx="6463848" cy="125765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4590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Psychologicko-sociální – jedná se </a:t>
          </a:r>
          <a:r>
            <a:rPr lang="cs-CZ" sz="2500" kern="1200" dirty="0" smtClean="0"/>
            <a:t/>
          </a:r>
          <a:br>
            <a:rPr lang="cs-CZ" sz="2500" kern="1200" dirty="0" smtClean="0"/>
          </a:br>
          <a:r>
            <a:rPr lang="cs-CZ" sz="2500" kern="1200" dirty="0" smtClean="0"/>
            <a:t>o </a:t>
          </a:r>
          <a:r>
            <a:rPr lang="cs-CZ" sz="2500" kern="1200" dirty="0" smtClean="0"/>
            <a:t>segmentaci trhu podle osobnosti zákazníka, sociální skupiny, životního stylu</a:t>
          </a:r>
          <a:endParaRPr lang="cs-CZ" sz="2500" kern="1200" dirty="0"/>
        </a:p>
      </dsp:txBody>
      <dsp:txXfrm rot="10800000">
        <a:off x="2256938" y="3266296"/>
        <a:ext cx="6149435" cy="1257653"/>
      </dsp:txXfrm>
    </dsp:sp>
    <dsp:sp modelId="{1F245B65-85DD-4578-9CF6-6499C9EDFCAB}">
      <dsp:nvSpPr>
        <dsp:cNvPr id="0" name=""/>
        <dsp:cNvSpPr/>
      </dsp:nvSpPr>
      <dsp:spPr>
        <a:xfrm>
          <a:off x="1313698" y="3266296"/>
          <a:ext cx="1257653" cy="1257653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20DA68-B66C-43E3-96C1-1A88EA07F85D}">
      <dsp:nvSpPr>
        <dsp:cNvPr id="0" name=""/>
        <dsp:cNvSpPr/>
      </dsp:nvSpPr>
      <dsp:spPr>
        <a:xfrm rot="16200000">
          <a:off x="-468001" y="469187"/>
          <a:ext cx="4023360" cy="3084984"/>
        </a:xfrm>
        <a:prstGeom prst="flowChartManualOperation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172010" bIns="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smtClean="0"/>
            <a:t>Je druhou fází cíleného marketingu</a:t>
          </a:r>
          <a:endParaRPr lang="cs-CZ" sz="2700" kern="1200"/>
        </a:p>
      </dsp:txBody>
      <dsp:txXfrm rot="5400000">
        <a:off x="1187" y="804671"/>
        <a:ext cx="3084984" cy="2414016"/>
      </dsp:txXfrm>
    </dsp:sp>
    <dsp:sp modelId="{144139F2-4B5C-4669-8E6A-187CBBC5190D}">
      <dsp:nvSpPr>
        <dsp:cNvPr id="0" name=""/>
        <dsp:cNvSpPr/>
      </dsp:nvSpPr>
      <dsp:spPr>
        <a:xfrm rot="16200000">
          <a:off x="2848356" y="469187"/>
          <a:ext cx="4023360" cy="3084984"/>
        </a:xfrm>
        <a:prstGeom prst="flowChartManualOperation">
          <a:avLst/>
        </a:prstGeom>
        <a:solidFill>
          <a:schemeClr val="accent3">
            <a:shade val="50000"/>
            <a:hueOff val="-158120"/>
            <a:satOff val="-3985"/>
            <a:lumOff val="30067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172010" bIns="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Znamená, že se firma zaměřuje na jednotlivé segmenty </a:t>
          </a:r>
          <a:r>
            <a:rPr lang="cs-CZ" sz="2700" kern="1200" dirty="0" smtClean="0">
              <a:solidFill>
                <a:srgbClr val="FF0000"/>
              </a:solidFill>
            </a:rPr>
            <a:t>v souladu se svou marketingovou strategií</a:t>
          </a:r>
          <a:endParaRPr lang="cs-CZ" sz="2700" kern="1200" dirty="0">
            <a:solidFill>
              <a:srgbClr val="FF0000"/>
            </a:solidFill>
          </a:endParaRPr>
        </a:p>
      </dsp:txBody>
      <dsp:txXfrm rot="5400000">
        <a:off x="3317544" y="804671"/>
        <a:ext cx="3084984" cy="2414016"/>
      </dsp:txXfrm>
    </dsp:sp>
    <dsp:sp modelId="{BF1BE9C8-85A4-4851-B5CD-6EBE9CADE5B2}">
      <dsp:nvSpPr>
        <dsp:cNvPr id="0" name=""/>
        <dsp:cNvSpPr/>
      </dsp:nvSpPr>
      <dsp:spPr>
        <a:xfrm rot="16200000">
          <a:off x="6164714" y="469187"/>
          <a:ext cx="4023360" cy="3084984"/>
        </a:xfrm>
        <a:prstGeom prst="flowChartManualOperation">
          <a:avLst/>
        </a:prstGeom>
        <a:solidFill>
          <a:schemeClr val="accent3">
            <a:shade val="50000"/>
            <a:hueOff val="-158120"/>
            <a:satOff val="-3985"/>
            <a:lumOff val="30067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172010" bIns="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Pro firmu je rozhodující síla </a:t>
          </a:r>
          <a:r>
            <a:rPr lang="cs-CZ" sz="2700" kern="1200" dirty="0" smtClean="0"/>
            <a:t/>
          </a:r>
          <a:br>
            <a:rPr lang="cs-CZ" sz="2700" kern="1200" dirty="0" smtClean="0"/>
          </a:br>
          <a:r>
            <a:rPr lang="cs-CZ" sz="2700" kern="1200" dirty="0" smtClean="0"/>
            <a:t>a </a:t>
          </a:r>
          <a:r>
            <a:rPr lang="cs-CZ" sz="2700" kern="1200" dirty="0" smtClean="0"/>
            <a:t>velikost segmentu, tzn. </a:t>
          </a:r>
          <a:r>
            <a:rPr lang="cs-CZ" sz="2700" kern="1200" dirty="0" smtClean="0"/>
            <a:t>jak </a:t>
          </a:r>
          <a:r>
            <a:rPr lang="cs-CZ" sz="2700" kern="1200" dirty="0" smtClean="0"/>
            <a:t>je segment početný a jaká je kupní síla zákazníků</a:t>
          </a:r>
          <a:endParaRPr lang="cs-CZ" sz="2700" kern="1200" dirty="0"/>
        </a:p>
      </dsp:txBody>
      <dsp:txXfrm rot="5400000">
        <a:off x="6633902" y="804671"/>
        <a:ext cx="3084984" cy="24140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74082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7301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0560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6712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7532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2056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332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848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5415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352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338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7D831AB-98F3-42FB-BDA1-CD4CDD9C968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1AAAB28-6831-40B6-8D2C-592C679B7F1A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84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W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2.WMF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Segmentace trhu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42291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8687">
              <a:srgbClr val="DAECB6"/>
            </a:gs>
            <a:gs pos="42032">
              <a:srgbClr val="E3F1C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Hlavními znaky pro dobré umístění výrobku na trhu jsou</a:t>
            </a:r>
          </a:p>
          <a:p>
            <a:r>
              <a:rPr lang="cs-CZ" dirty="0" smtClean="0"/>
              <a:t>Vyjmenujte výhody segmentace</a:t>
            </a:r>
          </a:p>
          <a:p>
            <a:r>
              <a:rPr lang="cs-CZ" dirty="0" smtClean="0"/>
              <a:t>Jaká jsou hlediska segmentace</a:t>
            </a:r>
          </a:p>
          <a:p>
            <a:r>
              <a:rPr lang="cs-CZ" dirty="0" smtClean="0"/>
              <a:t>Co znamená tržní zacílení</a:t>
            </a:r>
          </a:p>
          <a:p>
            <a:r>
              <a:rPr lang="cs-CZ" dirty="0" smtClean="0"/>
              <a:t>Vyjmenujte 3 kritéria segmentace</a:t>
            </a:r>
          </a:p>
          <a:p>
            <a:r>
              <a:rPr lang="cs-CZ" dirty="0" smtClean="0"/>
              <a:t>Co je to segment</a:t>
            </a:r>
          </a:p>
          <a:p>
            <a:r>
              <a:rPr lang="cs-CZ" dirty="0" smtClean="0"/>
              <a:t>Z čeho se skládá cílený marketing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972" y="856793"/>
            <a:ext cx="1822399" cy="1429207"/>
          </a:xfrm>
          <a:prstGeom prst="rect">
            <a:avLst/>
          </a:prstGeom>
          <a:gradFill>
            <a:gsLst>
              <a:gs pos="58687">
                <a:srgbClr val="DAECB6"/>
              </a:gs>
              <a:gs pos="42032">
                <a:srgbClr val="E3F1C8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</p:spPr>
      </p:pic>
    </p:spTree>
    <p:extLst>
      <p:ext uri="{BB962C8B-B14F-4D97-AF65-F5344CB8AC3E}">
        <p14:creationId xmlns:p14="http://schemas.microsoft.com/office/powerpoint/2010/main" val="15253402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7514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00051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610570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290252"/>
              </p:ext>
            </p:extLst>
          </p:nvPr>
        </p:nvGraphicFramePr>
        <p:xfrm>
          <a:off x="2567608" y="2272154"/>
          <a:ext cx="7056784" cy="3732069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VY_32_INOVACE_1119</a:t>
                      </a:r>
                      <a:r>
                        <a:rPr lang="cs-CZ" sz="1600" baseline="0" dirty="0" smtClean="0"/>
                        <a:t> Segmentace trhu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6.10.2013</a:t>
                      </a:r>
                      <a:endParaRPr lang="cs-CZ" sz="1600" dirty="0"/>
                    </a:p>
                  </a:txBody>
                  <a:tcPr anchor="ctr"/>
                </a:tc>
              </a:tr>
              <a:tr h="4334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rozdělení zákazníků do jednotlivých segmentů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66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58687">
                <a:srgbClr val="DAECB6"/>
              </a:gs>
              <a:gs pos="42032">
                <a:srgbClr val="E3F1C8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</p:spPr>
        <p:txBody>
          <a:bodyPr/>
          <a:lstStyle/>
          <a:p>
            <a:r>
              <a:rPr lang="cs-CZ" dirty="0" smtClean="0"/>
              <a:t>Cílený marketing se skládá ze 3 částí: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161561"/>
              </p:ext>
            </p:extLst>
          </p:nvPr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26910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58687">
                <a:srgbClr val="DAECB6"/>
              </a:gs>
              <a:gs pos="42032">
                <a:srgbClr val="E3F1C8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</p:spPr>
        <p:txBody>
          <a:bodyPr/>
          <a:lstStyle/>
          <a:p>
            <a:r>
              <a:rPr lang="cs-CZ" dirty="0" smtClean="0"/>
              <a:t>Segmentací trhu se rozumí: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1091783"/>
              </p:ext>
            </p:extLst>
          </p:nvPr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440" y="196799"/>
            <a:ext cx="3228975" cy="22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223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58687">
                <a:srgbClr val="DAECB6"/>
              </a:gs>
              <a:gs pos="42032">
                <a:srgbClr val="E3F1C8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</p:spPr>
        <p:txBody>
          <a:bodyPr/>
          <a:lstStyle/>
          <a:p>
            <a:r>
              <a:rPr lang="cs-CZ" dirty="0" smtClean="0"/>
              <a:t>Kritéria segmentace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597690"/>
              </p:ext>
            </p:extLst>
          </p:nvPr>
        </p:nvGraphicFramePr>
        <p:xfrm>
          <a:off x="1024128" y="1555845"/>
          <a:ext cx="9720073" cy="51315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2174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Výhody segmentace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8170157"/>
              </p:ext>
            </p:extLst>
          </p:nvPr>
        </p:nvGraphicFramePr>
        <p:xfrm>
          <a:off x="1024128" y="1741714"/>
          <a:ext cx="10572786" cy="45676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56442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58687">
                <a:srgbClr val="DAECB6"/>
              </a:gs>
              <a:gs pos="42032">
                <a:srgbClr val="E3F1C8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</p:spPr>
        <p:txBody>
          <a:bodyPr>
            <a:normAutofit fontScale="90000"/>
          </a:bodyPr>
          <a:lstStyle/>
          <a:p>
            <a:r>
              <a:rPr lang="cs-CZ" dirty="0" smtClean="0"/>
              <a:t>Hlediska segmentace</a:t>
            </a:r>
            <a:r>
              <a:rPr lang="cs-CZ" dirty="0"/>
              <a:t/>
            </a:r>
            <a:br>
              <a:rPr lang="cs-CZ" dirty="0"/>
            </a:br>
            <a:r>
              <a:rPr lang="cs-CZ" sz="3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Trh lze rozčlenit podle mnoha hledisek, která jsou mnohdy ve vzájemné kombinaci</a:t>
            </a:r>
            <a:br>
              <a:rPr lang="cs-CZ" sz="3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cs-CZ" sz="31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9997097"/>
              </p:ext>
            </p:extLst>
          </p:nvPr>
        </p:nvGraphicFramePr>
        <p:xfrm>
          <a:off x="1024128" y="1785257"/>
          <a:ext cx="9720073" cy="4524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474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58687">
                <a:srgbClr val="DAECB6"/>
              </a:gs>
              <a:gs pos="42032">
                <a:srgbClr val="E3F1C8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</p:spPr>
        <p:txBody>
          <a:bodyPr/>
          <a:lstStyle/>
          <a:p>
            <a:r>
              <a:rPr lang="cs-CZ" dirty="0" smtClean="0"/>
              <a:t>Tržní zacílení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4369951"/>
              </p:ext>
            </p:extLst>
          </p:nvPr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329" y="243332"/>
            <a:ext cx="1419225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919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58687">
                <a:srgbClr val="DAECB6"/>
              </a:gs>
              <a:gs pos="42032">
                <a:srgbClr val="E3F1C8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</p:spPr>
        <p:txBody>
          <a:bodyPr/>
          <a:lstStyle/>
          <a:p>
            <a:r>
              <a:rPr lang="cs-CZ" dirty="0" smtClean="0"/>
              <a:t>Tržní umístění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>
                <a:solidFill>
                  <a:srgbClr val="FF0000"/>
                </a:solidFill>
              </a:rPr>
              <a:t>Umístění produktu na trhu znamená způsob jeho vnímání zákazníky. Firma se musí snažit vybudovat u zákazníků dobrou image  a umístit výrobek právě do jejich hodnotové stupnice</a:t>
            </a:r>
          </a:p>
          <a:p>
            <a:r>
              <a:rPr lang="cs-CZ" dirty="0" smtClean="0"/>
              <a:t>Hlavními znaky pro dobré umístění na trhu jsou: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 smtClean="0"/>
              <a:t>vlastnosti výrobku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 smtClean="0"/>
              <a:t>užitek pro zákazníka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 smtClean="0"/>
              <a:t>cena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 smtClean="0"/>
              <a:t>kvalita</a:t>
            </a:r>
            <a:endParaRPr lang="cs-CZ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164" y="3971689"/>
            <a:ext cx="3592286" cy="216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79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ál">
  <a:themeElements>
    <a:clrScheme name="Integrá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á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á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69</TotalTime>
  <Words>430</Words>
  <Application>Microsoft Office PowerPoint</Application>
  <PresentationFormat>Vlastní</PresentationFormat>
  <Paragraphs>67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Integrál</vt:lpstr>
      <vt:lpstr>Segmentace trhu</vt:lpstr>
      <vt:lpstr>Prezentace aplikace PowerPoint</vt:lpstr>
      <vt:lpstr>Cílený marketing se skládá ze 3 částí:</vt:lpstr>
      <vt:lpstr>Segmentací trhu se rozumí:</vt:lpstr>
      <vt:lpstr>Kritéria segmentace</vt:lpstr>
      <vt:lpstr>Výhody segmentace</vt:lpstr>
      <vt:lpstr>Hlediska segmentace Trh lze rozčlenit podle mnoha hledisek, která jsou mnohdy ve vzájemné kombinaci </vt:lpstr>
      <vt:lpstr>Tržní zacílení</vt:lpstr>
      <vt:lpstr>Tržní umístění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Segmentace trhu</dc:title>
  <dc:creator>Kabourkovci</dc:creator>
  <cp:lastModifiedBy>LIVA</cp:lastModifiedBy>
  <cp:revision>16</cp:revision>
  <dcterms:created xsi:type="dcterms:W3CDTF">2013-08-20T08:47:37Z</dcterms:created>
  <dcterms:modified xsi:type="dcterms:W3CDTF">2014-10-24T18:51:47Z</dcterms:modified>
</cp:coreProperties>
</file>