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WMF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WMF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FE3327-711F-44DD-B222-A6A643C3B295}" type="doc">
      <dgm:prSet loTypeId="urn:microsoft.com/office/officeart/2005/8/layout/vList2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cs-CZ"/>
        </a:p>
      </dgm:t>
    </dgm:pt>
    <dgm:pt modelId="{EE2FADF4-CA77-4A63-97A9-2793079F6BFD}">
      <dgm:prSet/>
      <dgm:spPr/>
      <dgm:t>
        <a:bodyPr/>
        <a:lstStyle/>
        <a:p>
          <a:pPr rtl="0"/>
          <a:r>
            <a:rPr lang="cs-CZ" dirty="0" smtClean="0"/>
            <a:t>Zahrnuje aktivity spojené s dodávkami produktů na požadované místo,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v </a:t>
          </a:r>
          <a:r>
            <a:rPr lang="cs-CZ" dirty="0" smtClean="0"/>
            <a:t>určitém čase,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v </a:t>
          </a:r>
          <a:r>
            <a:rPr lang="cs-CZ" dirty="0" smtClean="0"/>
            <a:t>požadovaném množství a kvalitě</a:t>
          </a:r>
          <a:endParaRPr lang="cs-CZ" dirty="0"/>
        </a:p>
      </dgm:t>
    </dgm:pt>
    <dgm:pt modelId="{307D8D7E-5CA3-4685-87AC-474DE3B06767}" type="parTrans" cxnId="{D6153333-BA30-49C5-BAC3-A610FCC65541}">
      <dgm:prSet/>
      <dgm:spPr/>
      <dgm:t>
        <a:bodyPr/>
        <a:lstStyle/>
        <a:p>
          <a:endParaRPr lang="cs-CZ"/>
        </a:p>
      </dgm:t>
    </dgm:pt>
    <dgm:pt modelId="{96B2C73D-0D27-420E-A787-D345BF3BEF19}" type="sibTrans" cxnId="{D6153333-BA30-49C5-BAC3-A610FCC65541}">
      <dgm:prSet/>
      <dgm:spPr/>
      <dgm:t>
        <a:bodyPr/>
        <a:lstStyle/>
        <a:p>
          <a:endParaRPr lang="cs-CZ"/>
        </a:p>
      </dgm:t>
    </dgm:pt>
    <dgm:pt modelId="{8C54F2AE-A078-40B1-B797-C9B13FEB2AFE}" type="pres">
      <dgm:prSet presAssocID="{07FE3327-711F-44DD-B222-A6A643C3B2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AADC250-D1DF-4BA1-BA14-4D5443AF33A9}" type="pres">
      <dgm:prSet presAssocID="{EE2FADF4-CA77-4A63-97A9-2793079F6BF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6153333-BA30-49C5-BAC3-A610FCC65541}" srcId="{07FE3327-711F-44DD-B222-A6A643C3B295}" destId="{EE2FADF4-CA77-4A63-97A9-2793079F6BFD}" srcOrd="0" destOrd="0" parTransId="{307D8D7E-5CA3-4685-87AC-474DE3B06767}" sibTransId="{96B2C73D-0D27-420E-A787-D345BF3BEF19}"/>
    <dgm:cxn modelId="{2D206EEC-3157-4F23-9E3E-369F430F78D3}" type="presOf" srcId="{EE2FADF4-CA77-4A63-97A9-2793079F6BFD}" destId="{EAADC250-D1DF-4BA1-BA14-4D5443AF33A9}" srcOrd="0" destOrd="0" presId="urn:microsoft.com/office/officeart/2005/8/layout/vList2"/>
    <dgm:cxn modelId="{7F049FA3-B959-4E75-A236-D600FF26F4A2}" type="presOf" srcId="{07FE3327-711F-44DD-B222-A6A643C3B295}" destId="{8C54F2AE-A078-40B1-B797-C9B13FEB2AFE}" srcOrd="0" destOrd="0" presId="urn:microsoft.com/office/officeart/2005/8/layout/vList2"/>
    <dgm:cxn modelId="{2DA1FBE6-1B8F-45D7-99A1-2605471D6E5D}" type="presParOf" srcId="{8C54F2AE-A078-40B1-B797-C9B13FEB2AFE}" destId="{EAADC250-D1DF-4BA1-BA14-4D5443AF33A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89FF92-BD4B-42FB-87F8-2FBFAA77E28F}" type="doc">
      <dgm:prSet loTypeId="urn:microsoft.com/office/officeart/2005/8/layout/hList7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231A7786-B327-468A-B416-6596846396E4}">
      <dgm:prSet/>
      <dgm:spPr/>
      <dgm:t>
        <a:bodyPr/>
        <a:lstStyle/>
        <a:p>
          <a:pPr rtl="0"/>
          <a:r>
            <a:rPr lang="cs-CZ" dirty="0" smtClean="0"/>
            <a:t>Obor, který se zabývá fyzickou </a:t>
          </a:r>
          <a:r>
            <a:rPr lang="cs-CZ" dirty="0" smtClean="0"/>
            <a:t>dodávkou, </a:t>
          </a:r>
          <a:r>
            <a:rPr lang="cs-CZ" dirty="0" smtClean="0"/>
            <a:t>se nazývá distribuční logistika</a:t>
          </a:r>
          <a:endParaRPr lang="cs-CZ" dirty="0"/>
        </a:p>
      </dgm:t>
    </dgm:pt>
    <dgm:pt modelId="{F2FDB8F9-1DA6-4F34-9F91-373B30E83250}" type="parTrans" cxnId="{ED25CC7D-42FB-4619-86D2-3F718DAB2E00}">
      <dgm:prSet/>
      <dgm:spPr/>
      <dgm:t>
        <a:bodyPr/>
        <a:lstStyle/>
        <a:p>
          <a:endParaRPr lang="cs-CZ"/>
        </a:p>
      </dgm:t>
    </dgm:pt>
    <dgm:pt modelId="{8E8836C8-278A-4A95-B503-402B9E944815}" type="sibTrans" cxnId="{ED25CC7D-42FB-4619-86D2-3F718DAB2E00}">
      <dgm:prSet/>
      <dgm:spPr/>
      <dgm:t>
        <a:bodyPr/>
        <a:lstStyle/>
        <a:p>
          <a:endParaRPr lang="cs-CZ"/>
        </a:p>
      </dgm:t>
    </dgm:pt>
    <dgm:pt modelId="{53D75963-FA03-44FA-A0B0-093808B43FA8}" type="pres">
      <dgm:prSet presAssocID="{1889FF92-BD4B-42FB-87F8-2FBFAA77E28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EA94FBB-E66E-4B1D-B445-5CFF7CB16703}" type="pres">
      <dgm:prSet presAssocID="{1889FF92-BD4B-42FB-87F8-2FBFAA77E28F}" presName="fgShape" presStyleLbl="fgShp" presStyleIdx="0" presStyleCnt="1"/>
      <dgm:spPr/>
    </dgm:pt>
    <dgm:pt modelId="{2B2165A5-B75A-45C9-A4D8-8449DED18F76}" type="pres">
      <dgm:prSet presAssocID="{1889FF92-BD4B-42FB-87F8-2FBFAA77E28F}" presName="linComp" presStyleCnt="0"/>
      <dgm:spPr/>
    </dgm:pt>
    <dgm:pt modelId="{6A88AAB7-9089-4D47-96B1-C6FFC8DD4BF2}" type="pres">
      <dgm:prSet presAssocID="{231A7786-B327-468A-B416-6596846396E4}" presName="compNode" presStyleCnt="0"/>
      <dgm:spPr/>
    </dgm:pt>
    <dgm:pt modelId="{3ED2002A-5EFE-4C10-992D-438FB6D4615F}" type="pres">
      <dgm:prSet presAssocID="{231A7786-B327-468A-B416-6596846396E4}" presName="bkgdShape" presStyleLbl="node1" presStyleIdx="0" presStyleCnt="1"/>
      <dgm:spPr/>
      <dgm:t>
        <a:bodyPr/>
        <a:lstStyle/>
        <a:p>
          <a:endParaRPr lang="cs-CZ"/>
        </a:p>
      </dgm:t>
    </dgm:pt>
    <dgm:pt modelId="{7BFC0C88-308F-4E0D-B8A7-EFADE64254F9}" type="pres">
      <dgm:prSet presAssocID="{231A7786-B327-468A-B416-6596846396E4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F8EF75-612B-4DA3-9604-5CE60A12F99E}" type="pres">
      <dgm:prSet presAssocID="{231A7786-B327-468A-B416-6596846396E4}" presName="invisiNode" presStyleLbl="node1" presStyleIdx="0" presStyleCnt="1"/>
      <dgm:spPr/>
    </dgm:pt>
    <dgm:pt modelId="{732C1026-9AF2-4AE7-BCCB-4045F05C843A}" type="pres">
      <dgm:prSet presAssocID="{231A7786-B327-468A-B416-6596846396E4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</dgm:pt>
  </dgm:ptLst>
  <dgm:cxnLst>
    <dgm:cxn modelId="{A607E41B-EEFA-4D0B-9AC2-4C71FA0D9ECF}" type="presOf" srcId="{231A7786-B327-468A-B416-6596846396E4}" destId="{7BFC0C88-308F-4E0D-B8A7-EFADE64254F9}" srcOrd="1" destOrd="0" presId="urn:microsoft.com/office/officeart/2005/8/layout/hList7"/>
    <dgm:cxn modelId="{ED25CC7D-42FB-4619-86D2-3F718DAB2E00}" srcId="{1889FF92-BD4B-42FB-87F8-2FBFAA77E28F}" destId="{231A7786-B327-468A-B416-6596846396E4}" srcOrd="0" destOrd="0" parTransId="{F2FDB8F9-1DA6-4F34-9F91-373B30E83250}" sibTransId="{8E8836C8-278A-4A95-B503-402B9E944815}"/>
    <dgm:cxn modelId="{1C7E3B8D-55B1-4C61-9FB9-2BF63667AD39}" type="presOf" srcId="{1889FF92-BD4B-42FB-87F8-2FBFAA77E28F}" destId="{53D75963-FA03-44FA-A0B0-093808B43FA8}" srcOrd="0" destOrd="0" presId="urn:microsoft.com/office/officeart/2005/8/layout/hList7"/>
    <dgm:cxn modelId="{2B859681-FAA8-44C7-9C9A-934EC4875C66}" type="presOf" srcId="{231A7786-B327-468A-B416-6596846396E4}" destId="{3ED2002A-5EFE-4C10-992D-438FB6D4615F}" srcOrd="0" destOrd="0" presId="urn:microsoft.com/office/officeart/2005/8/layout/hList7"/>
    <dgm:cxn modelId="{41687FF5-88BF-4D9A-A14C-EA98ABF45667}" type="presParOf" srcId="{53D75963-FA03-44FA-A0B0-093808B43FA8}" destId="{8EA94FBB-E66E-4B1D-B445-5CFF7CB16703}" srcOrd="0" destOrd="0" presId="urn:microsoft.com/office/officeart/2005/8/layout/hList7"/>
    <dgm:cxn modelId="{EE905CB2-EC43-4EF3-AE3E-1CD6A1697E26}" type="presParOf" srcId="{53D75963-FA03-44FA-A0B0-093808B43FA8}" destId="{2B2165A5-B75A-45C9-A4D8-8449DED18F76}" srcOrd="1" destOrd="0" presId="urn:microsoft.com/office/officeart/2005/8/layout/hList7"/>
    <dgm:cxn modelId="{54683541-9171-4675-BA72-C87483FB448F}" type="presParOf" srcId="{2B2165A5-B75A-45C9-A4D8-8449DED18F76}" destId="{6A88AAB7-9089-4D47-96B1-C6FFC8DD4BF2}" srcOrd="0" destOrd="0" presId="urn:microsoft.com/office/officeart/2005/8/layout/hList7"/>
    <dgm:cxn modelId="{F5473631-FA47-4B1B-8815-8B2ABA37CF50}" type="presParOf" srcId="{6A88AAB7-9089-4D47-96B1-C6FFC8DD4BF2}" destId="{3ED2002A-5EFE-4C10-992D-438FB6D4615F}" srcOrd="0" destOrd="0" presId="urn:microsoft.com/office/officeart/2005/8/layout/hList7"/>
    <dgm:cxn modelId="{F5BAE3C0-2B77-4AA2-832B-FF85B6D0090B}" type="presParOf" srcId="{6A88AAB7-9089-4D47-96B1-C6FFC8DD4BF2}" destId="{7BFC0C88-308F-4E0D-B8A7-EFADE64254F9}" srcOrd="1" destOrd="0" presId="urn:microsoft.com/office/officeart/2005/8/layout/hList7"/>
    <dgm:cxn modelId="{9E6B3190-1516-47AB-B17D-0A904CD35EC2}" type="presParOf" srcId="{6A88AAB7-9089-4D47-96B1-C6FFC8DD4BF2}" destId="{4DF8EF75-612B-4DA3-9604-5CE60A12F99E}" srcOrd="2" destOrd="0" presId="urn:microsoft.com/office/officeart/2005/8/layout/hList7"/>
    <dgm:cxn modelId="{EC22F8B6-6E46-43BC-9521-52BD657D452D}" type="presParOf" srcId="{6A88AAB7-9089-4D47-96B1-C6FFC8DD4BF2}" destId="{732C1026-9AF2-4AE7-BCCB-4045F05C843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D15478-16F5-4082-93B2-04EDF50E20F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015BF6DB-6DDE-455A-BA70-94C6C0EC8390}">
      <dgm:prSet/>
      <dgm:spPr/>
      <dgm:t>
        <a:bodyPr/>
        <a:lstStyle/>
        <a:p>
          <a:pPr rtl="0"/>
          <a:endParaRPr lang="cs-CZ"/>
        </a:p>
      </dgm:t>
    </dgm:pt>
    <dgm:pt modelId="{A1FECA4E-7FFD-494B-83BF-4696AEADCC68}" type="parTrans" cxnId="{3B228701-242B-4DE7-AD37-80DD3EFE3716}">
      <dgm:prSet/>
      <dgm:spPr/>
      <dgm:t>
        <a:bodyPr/>
        <a:lstStyle/>
        <a:p>
          <a:endParaRPr lang="cs-CZ"/>
        </a:p>
      </dgm:t>
    </dgm:pt>
    <dgm:pt modelId="{013C5FF1-327C-4394-AB21-6E46FD262226}" type="sibTrans" cxnId="{3B228701-242B-4DE7-AD37-80DD3EFE3716}">
      <dgm:prSet/>
      <dgm:spPr/>
      <dgm:t>
        <a:bodyPr/>
        <a:lstStyle/>
        <a:p>
          <a:endParaRPr lang="cs-CZ"/>
        </a:p>
      </dgm:t>
    </dgm:pt>
    <dgm:pt modelId="{CD6D4256-5956-47B5-B6D8-2AB07662F6EA}">
      <dgm:prSet/>
      <dgm:spPr/>
      <dgm:t>
        <a:bodyPr/>
        <a:lstStyle/>
        <a:p>
          <a:pPr rtl="0"/>
          <a:r>
            <a:rPr lang="cs-CZ" dirty="0" smtClean="0">
              <a:solidFill>
                <a:schemeClr val="bg2"/>
              </a:solidFill>
            </a:rPr>
            <a:t>Odběr zboží od dodavatele</a:t>
          </a:r>
          <a:r>
            <a:rPr lang="cs-CZ" dirty="0" smtClean="0"/>
            <a:t>              přejímka zboží 	     skladování 	            výdej do spotřeby</a:t>
          </a:r>
          <a:endParaRPr lang="cs-CZ" dirty="0"/>
        </a:p>
      </dgm:t>
    </dgm:pt>
    <dgm:pt modelId="{BD62EE71-3466-46EB-AC59-A5E7F7A8E837}" type="parTrans" cxnId="{19898A64-C6E4-413E-B2AC-A62324F8FBB5}">
      <dgm:prSet/>
      <dgm:spPr/>
      <dgm:t>
        <a:bodyPr/>
        <a:lstStyle/>
        <a:p>
          <a:endParaRPr lang="cs-CZ"/>
        </a:p>
      </dgm:t>
    </dgm:pt>
    <dgm:pt modelId="{CF83FDE3-BF86-4CA3-B0C1-C7BB41B29B9F}" type="sibTrans" cxnId="{19898A64-C6E4-413E-B2AC-A62324F8FBB5}">
      <dgm:prSet/>
      <dgm:spPr/>
      <dgm:t>
        <a:bodyPr/>
        <a:lstStyle/>
        <a:p>
          <a:endParaRPr lang="cs-CZ"/>
        </a:p>
      </dgm:t>
    </dgm:pt>
    <dgm:pt modelId="{98767D5F-8D74-4077-B141-1596FC3469ED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Doklady spojené s touto činností</a:t>
          </a:r>
          <a:endParaRPr lang="cs-CZ" dirty="0">
            <a:solidFill>
              <a:srgbClr val="C00000"/>
            </a:solidFill>
          </a:endParaRPr>
        </a:p>
      </dgm:t>
    </dgm:pt>
    <dgm:pt modelId="{C55EBD7C-C2ED-4893-B3FD-D493786A36F4}" type="parTrans" cxnId="{6C9C6F6C-4481-4A1E-85FD-023B149612EB}">
      <dgm:prSet/>
      <dgm:spPr/>
      <dgm:t>
        <a:bodyPr/>
        <a:lstStyle/>
        <a:p>
          <a:endParaRPr lang="cs-CZ"/>
        </a:p>
      </dgm:t>
    </dgm:pt>
    <dgm:pt modelId="{5FB99B1F-828B-45D6-B339-B67121958ED8}" type="sibTrans" cxnId="{6C9C6F6C-4481-4A1E-85FD-023B149612EB}">
      <dgm:prSet/>
      <dgm:spPr/>
      <dgm:t>
        <a:bodyPr/>
        <a:lstStyle/>
        <a:p>
          <a:endParaRPr lang="cs-CZ"/>
        </a:p>
      </dgm:t>
    </dgm:pt>
    <dgm:pt modelId="{2548DC1E-9327-4ABC-BF98-0D580831E0EB}">
      <dgm:prSet/>
      <dgm:spPr/>
      <dgm:t>
        <a:bodyPr/>
        <a:lstStyle/>
        <a:p>
          <a:pPr rtl="0"/>
          <a:r>
            <a:rPr lang="cs-CZ" dirty="0" smtClean="0"/>
            <a:t>Dodací list a faktura             příjemka		       skladní karta                   výdejka</a:t>
          </a:r>
          <a:endParaRPr lang="cs-CZ" dirty="0"/>
        </a:p>
      </dgm:t>
    </dgm:pt>
    <dgm:pt modelId="{3CC18E1E-DB70-4B61-9220-8C81C50E13B4}" type="parTrans" cxnId="{C1462B5C-BB57-4D51-8F2C-D6EF575FD4D5}">
      <dgm:prSet/>
      <dgm:spPr/>
      <dgm:t>
        <a:bodyPr/>
        <a:lstStyle/>
        <a:p>
          <a:endParaRPr lang="cs-CZ"/>
        </a:p>
      </dgm:t>
    </dgm:pt>
    <dgm:pt modelId="{87D0E986-443B-4508-8321-7B041396B69D}" type="sibTrans" cxnId="{C1462B5C-BB57-4D51-8F2C-D6EF575FD4D5}">
      <dgm:prSet/>
      <dgm:spPr/>
      <dgm:t>
        <a:bodyPr/>
        <a:lstStyle/>
        <a:p>
          <a:endParaRPr lang="cs-CZ"/>
        </a:p>
      </dgm:t>
    </dgm:pt>
    <dgm:pt modelId="{8B0074D1-AC74-4238-BD12-E46CB65065A5}">
      <dgm:prSet/>
      <dgm:spPr/>
      <dgm:t>
        <a:bodyPr/>
        <a:lstStyle/>
        <a:p>
          <a:pPr rtl="0"/>
          <a:r>
            <a:rPr lang="cs-CZ" b="1" dirty="0" smtClean="0">
              <a:solidFill>
                <a:schemeClr val="bg2"/>
              </a:solidFill>
            </a:rPr>
            <a:t>Evidence zásob:</a:t>
          </a:r>
          <a:endParaRPr lang="cs-CZ" dirty="0">
            <a:solidFill>
              <a:schemeClr val="bg2"/>
            </a:solidFill>
          </a:endParaRPr>
        </a:p>
      </dgm:t>
    </dgm:pt>
    <dgm:pt modelId="{FE9F5410-CC9D-413A-A392-21DCFD160DF1}" type="parTrans" cxnId="{CDED3A18-F71A-44CB-9D14-3706E8FCCFC7}">
      <dgm:prSet/>
      <dgm:spPr/>
      <dgm:t>
        <a:bodyPr/>
        <a:lstStyle/>
        <a:p>
          <a:endParaRPr lang="cs-CZ"/>
        </a:p>
      </dgm:t>
    </dgm:pt>
    <dgm:pt modelId="{3C7B23D3-12FF-4385-8773-788FE012165F}" type="sibTrans" cxnId="{CDED3A18-F71A-44CB-9D14-3706E8FCCFC7}">
      <dgm:prSet/>
      <dgm:spPr/>
      <dgm:t>
        <a:bodyPr/>
        <a:lstStyle/>
        <a:p>
          <a:endParaRPr lang="cs-CZ"/>
        </a:p>
      </dgm:t>
    </dgm:pt>
    <dgm:pt modelId="{689FFF34-7319-4CAD-906F-F05D0CA735CD}">
      <dgm:prSet/>
      <dgm:spPr/>
      <dgm:t>
        <a:bodyPr/>
        <a:lstStyle/>
        <a:p>
          <a:pPr rtl="0"/>
          <a:r>
            <a:rPr lang="cs-CZ" dirty="0" smtClean="0"/>
            <a:t>Zásoby jsou evidovány na skladních kartách. Skladní karta je vystavena pro každý druh </a:t>
          </a:r>
          <a:r>
            <a:rPr lang="cs-CZ" dirty="0" smtClean="0"/>
            <a:t>zboží.</a:t>
          </a:r>
          <a:endParaRPr lang="cs-CZ" dirty="0"/>
        </a:p>
      </dgm:t>
    </dgm:pt>
    <dgm:pt modelId="{FB4F17D3-7542-4AC2-877C-8B9F32831FCA}" type="parTrans" cxnId="{747E129B-477A-4AC9-8333-32705D854EB6}">
      <dgm:prSet/>
      <dgm:spPr/>
      <dgm:t>
        <a:bodyPr/>
        <a:lstStyle/>
        <a:p>
          <a:endParaRPr lang="cs-CZ"/>
        </a:p>
      </dgm:t>
    </dgm:pt>
    <dgm:pt modelId="{9B3D9031-E8C5-4F9E-A290-650AAA95B616}" type="sibTrans" cxnId="{747E129B-477A-4AC9-8333-32705D854EB6}">
      <dgm:prSet/>
      <dgm:spPr/>
      <dgm:t>
        <a:bodyPr/>
        <a:lstStyle/>
        <a:p>
          <a:endParaRPr lang="cs-CZ"/>
        </a:p>
      </dgm:t>
    </dgm:pt>
    <dgm:pt modelId="{20C0B792-68DC-43C8-9C26-011DEA4FEC1D}" type="pres">
      <dgm:prSet presAssocID="{FBD15478-16F5-4082-93B2-04EDF50E20F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868D311-5508-4883-B26E-67475D9D84B1}" type="pres">
      <dgm:prSet presAssocID="{015BF6DB-6DDE-455A-BA70-94C6C0EC8390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9898A64-C6E4-413E-B2AC-A62324F8FBB5}" srcId="{015BF6DB-6DDE-455A-BA70-94C6C0EC8390}" destId="{CD6D4256-5956-47B5-B6D8-2AB07662F6EA}" srcOrd="0" destOrd="0" parTransId="{BD62EE71-3466-46EB-AC59-A5E7F7A8E837}" sibTransId="{CF83FDE3-BF86-4CA3-B0C1-C7BB41B29B9F}"/>
    <dgm:cxn modelId="{BE37D532-D484-43BE-9713-C4AD17EA10E3}" type="presOf" srcId="{2548DC1E-9327-4ABC-BF98-0D580831E0EB}" destId="{9868D311-5508-4883-B26E-67475D9D84B1}" srcOrd="0" destOrd="3" presId="urn:microsoft.com/office/officeart/2005/8/layout/process1"/>
    <dgm:cxn modelId="{34E6C975-FAA1-478C-851E-BC4666FF5F9C}" type="presOf" srcId="{FBD15478-16F5-4082-93B2-04EDF50E20F9}" destId="{20C0B792-68DC-43C8-9C26-011DEA4FEC1D}" srcOrd="0" destOrd="0" presId="urn:microsoft.com/office/officeart/2005/8/layout/process1"/>
    <dgm:cxn modelId="{2A785900-F5E2-4D97-992E-BF58FC058909}" type="presOf" srcId="{8B0074D1-AC74-4238-BD12-E46CB65065A5}" destId="{9868D311-5508-4883-B26E-67475D9D84B1}" srcOrd="0" destOrd="4" presId="urn:microsoft.com/office/officeart/2005/8/layout/process1"/>
    <dgm:cxn modelId="{E5929870-1915-475F-9B88-F7101526DB3F}" type="presOf" srcId="{015BF6DB-6DDE-455A-BA70-94C6C0EC8390}" destId="{9868D311-5508-4883-B26E-67475D9D84B1}" srcOrd="0" destOrd="0" presId="urn:microsoft.com/office/officeart/2005/8/layout/process1"/>
    <dgm:cxn modelId="{720013F2-C9BC-4EB7-9472-E3826F04C232}" type="presOf" srcId="{689FFF34-7319-4CAD-906F-F05D0CA735CD}" destId="{9868D311-5508-4883-B26E-67475D9D84B1}" srcOrd="0" destOrd="5" presId="urn:microsoft.com/office/officeart/2005/8/layout/process1"/>
    <dgm:cxn modelId="{295F721C-5D2C-493B-BCE9-081EB777683D}" type="presOf" srcId="{CD6D4256-5956-47B5-B6D8-2AB07662F6EA}" destId="{9868D311-5508-4883-B26E-67475D9D84B1}" srcOrd="0" destOrd="1" presId="urn:microsoft.com/office/officeart/2005/8/layout/process1"/>
    <dgm:cxn modelId="{C1462B5C-BB57-4D51-8F2C-D6EF575FD4D5}" srcId="{015BF6DB-6DDE-455A-BA70-94C6C0EC8390}" destId="{2548DC1E-9327-4ABC-BF98-0D580831E0EB}" srcOrd="2" destOrd="0" parTransId="{3CC18E1E-DB70-4B61-9220-8C81C50E13B4}" sibTransId="{87D0E986-443B-4508-8321-7B041396B69D}"/>
    <dgm:cxn modelId="{CDED3A18-F71A-44CB-9D14-3706E8FCCFC7}" srcId="{015BF6DB-6DDE-455A-BA70-94C6C0EC8390}" destId="{8B0074D1-AC74-4238-BD12-E46CB65065A5}" srcOrd="3" destOrd="0" parTransId="{FE9F5410-CC9D-413A-A392-21DCFD160DF1}" sibTransId="{3C7B23D3-12FF-4385-8773-788FE012165F}"/>
    <dgm:cxn modelId="{6C9C6F6C-4481-4A1E-85FD-023B149612EB}" srcId="{015BF6DB-6DDE-455A-BA70-94C6C0EC8390}" destId="{98767D5F-8D74-4077-B141-1596FC3469ED}" srcOrd="1" destOrd="0" parTransId="{C55EBD7C-C2ED-4893-B3FD-D493786A36F4}" sibTransId="{5FB99B1F-828B-45D6-B339-B67121958ED8}"/>
    <dgm:cxn modelId="{E9910122-D582-4C74-A579-6AAA4FBE8421}" type="presOf" srcId="{98767D5F-8D74-4077-B141-1596FC3469ED}" destId="{9868D311-5508-4883-B26E-67475D9D84B1}" srcOrd="0" destOrd="2" presId="urn:microsoft.com/office/officeart/2005/8/layout/process1"/>
    <dgm:cxn modelId="{747E129B-477A-4AC9-8333-32705D854EB6}" srcId="{015BF6DB-6DDE-455A-BA70-94C6C0EC8390}" destId="{689FFF34-7319-4CAD-906F-F05D0CA735CD}" srcOrd="4" destOrd="0" parTransId="{FB4F17D3-7542-4AC2-877C-8B9F32831FCA}" sibTransId="{9B3D9031-E8C5-4F9E-A290-650AAA95B616}"/>
    <dgm:cxn modelId="{3B228701-242B-4DE7-AD37-80DD3EFE3716}" srcId="{FBD15478-16F5-4082-93B2-04EDF50E20F9}" destId="{015BF6DB-6DDE-455A-BA70-94C6C0EC8390}" srcOrd="0" destOrd="0" parTransId="{A1FECA4E-7FFD-494B-83BF-4696AEADCC68}" sibTransId="{013C5FF1-327C-4394-AB21-6E46FD262226}"/>
    <dgm:cxn modelId="{D89A6CF9-B5E5-4327-859C-96F337F451BC}" type="presParOf" srcId="{20C0B792-68DC-43C8-9C26-011DEA4FEC1D}" destId="{9868D311-5508-4883-B26E-67475D9D84B1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9C07D9-2EB5-45BA-BA85-DC258115AF5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92C7D47C-A88D-4828-A785-B16D87D279BA}">
      <dgm:prSet/>
      <dgm:spPr/>
      <dgm:t>
        <a:bodyPr/>
        <a:lstStyle/>
        <a:p>
          <a:pPr rtl="0"/>
          <a:r>
            <a:rPr lang="cs-CZ" b="1" dirty="0" smtClean="0">
              <a:solidFill>
                <a:srgbClr val="FF0000"/>
              </a:solidFill>
            </a:rPr>
            <a:t>Železniční doprava </a:t>
          </a:r>
          <a:r>
            <a:rPr lang="cs-CZ" b="1" dirty="0" smtClean="0"/>
            <a:t>– je vhodná při transportu těžkých nákladů </a:t>
          </a:r>
          <a:r>
            <a:rPr lang="cs-CZ" b="1" dirty="0" smtClean="0"/>
            <a:t>(uhlí</a:t>
          </a:r>
          <a:r>
            <a:rPr lang="cs-CZ" b="1" dirty="0" smtClean="0"/>
            <a:t>, </a:t>
          </a:r>
          <a:r>
            <a:rPr lang="cs-CZ" b="1" dirty="0" smtClean="0"/>
            <a:t>rudy)</a:t>
          </a:r>
          <a:endParaRPr lang="cs-CZ" b="1" dirty="0"/>
        </a:p>
      </dgm:t>
    </dgm:pt>
    <dgm:pt modelId="{CCCFABDA-AE77-4EA2-9152-66E380A655C3}" type="parTrans" cxnId="{04ABE6D5-2857-4B64-9598-9074D2F84E67}">
      <dgm:prSet/>
      <dgm:spPr/>
      <dgm:t>
        <a:bodyPr/>
        <a:lstStyle/>
        <a:p>
          <a:endParaRPr lang="cs-CZ"/>
        </a:p>
      </dgm:t>
    </dgm:pt>
    <dgm:pt modelId="{685C7B96-E0CB-49F5-AC33-644FAF81292B}" type="sibTrans" cxnId="{04ABE6D5-2857-4B64-9598-9074D2F84E67}">
      <dgm:prSet/>
      <dgm:spPr/>
      <dgm:t>
        <a:bodyPr/>
        <a:lstStyle/>
        <a:p>
          <a:endParaRPr lang="cs-CZ"/>
        </a:p>
      </dgm:t>
    </dgm:pt>
    <dgm:pt modelId="{0B7BBF2D-EEA1-4F67-89B2-5AFFF1AC4335}">
      <dgm:prSet/>
      <dgm:spPr/>
      <dgm:t>
        <a:bodyPr/>
        <a:lstStyle/>
        <a:p>
          <a:pPr rtl="0"/>
          <a:r>
            <a:rPr lang="cs-CZ" b="1" dirty="0" smtClean="0">
              <a:solidFill>
                <a:srgbClr val="FF0000"/>
              </a:solidFill>
            </a:rPr>
            <a:t>Silniční doprava </a:t>
          </a:r>
          <a:r>
            <a:rPr lang="cs-CZ" b="1" dirty="0" smtClean="0"/>
            <a:t>– je nákladnější, ale pružnější</a:t>
          </a:r>
          <a:endParaRPr lang="cs-CZ" b="1" dirty="0"/>
        </a:p>
      </dgm:t>
    </dgm:pt>
    <dgm:pt modelId="{5A459BE9-5876-4854-BD71-3F37CE09D709}" type="parTrans" cxnId="{84CF2F41-9B27-4EF8-A1E8-22B089934B83}">
      <dgm:prSet/>
      <dgm:spPr/>
      <dgm:t>
        <a:bodyPr/>
        <a:lstStyle/>
        <a:p>
          <a:endParaRPr lang="cs-CZ"/>
        </a:p>
      </dgm:t>
    </dgm:pt>
    <dgm:pt modelId="{C77BE146-5E29-4B5B-8AA8-23C170E87BE4}" type="sibTrans" cxnId="{84CF2F41-9B27-4EF8-A1E8-22B089934B83}">
      <dgm:prSet/>
      <dgm:spPr/>
      <dgm:t>
        <a:bodyPr/>
        <a:lstStyle/>
        <a:p>
          <a:endParaRPr lang="cs-CZ"/>
        </a:p>
      </dgm:t>
    </dgm:pt>
    <dgm:pt modelId="{B88DDDD6-8BD4-4DA9-8AC4-A1B95637B5E0}">
      <dgm:prSet/>
      <dgm:spPr/>
      <dgm:t>
        <a:bodyPr/>
        <a:lstStyle/>
        <a:p>
          <a:pPr rtl="0"/>
          <a:r>
            <a:rPr lang="cs-CZ" b="1" dirty="0" smtClean="0">
              <a:solidFill>
                <a:srgbClr val="FF0000"/>
              </a:solidFill>
            </a:rPr>
            <a:t>Lodní doprava </a:t>
          </a:r>
          <a:r>
            <a:rPr lang="cs-CZ" b="1" dirty="0" smtClean="0"/>
            <a:t>– je zaměřena na převoz těžkých nákladů s nízkou kilogramovou hodnotou </a:t>
          </a:r>
          <a:r>
            <a:rPr lang="cs-CZ" b="1" dirty="0" smtClean="0"/>
            <a:t>(obilí</a:t>
          </a:r>
          <a:r>
            <a:rPr lang="cs-CZ" b="1" dirty="0" smtClean="0"/>
            <a:t>, ropa)</a:t>
          </a:r>
          <a:endParaRPr lang="cs-CZ" b="1" dirty="0"/>
        </a:p>
      </dgm:t>
    </dgm:pt>
    <dgm:pt modelId="{899075AF-3AF3-4C73-ADF2-E2D179E7377F}" type="parTrans" cxnId="{8D725D18-7CEF-4B38-B58D-E3634373CB73}">
      <dgm:prSet/>
      <dgm:spPr/>
      <dgm:t>
        <a:bodyPr/>
        <a:lstStyle/>
        <a:p>
          <a:endParaRPr lang="cs-CZ"/>
        </a:p>
      </dgm:t>
    </dgm:pt>
    <dgm:pt modelId="{0E84A3BD-11B9-4E7E-90EC-6E549D9AAF2B}" type="sibTrans" cxnId="{8D725D18-7CEF-4B38-B58D-E3634373CB73}">
      <dgm:prSet/>
      <dgm:spPr/>
      <dgm:t>
        <a:bodyPr/>
        <a:lstStyle/>
        <a:p>
          <a:endParaRPr lang="cs-CZ"/>
        </a:p>
      </dgm:t>
    </dgm:pt>
    <dgm:pt modelId="{A69E3E1C-41A3-47B6-8CB5-602F1349FB8A}">
      <dgm:prSet/>
      <dgm:spPr/>
      <dgm:t>
        <a:bodyPr/>
        <a:lstStyle/>
        <a:p>
          <a:pPr rtl="0"/>
          <a:r>
            <a:rPr lang="cs-CZ" b="1" dirty="0" smtClean="0">
              <a:solidFill>
                <a:srgbClr val="FF0000"/>
              </a:solidFill>
            </a:rPr>
            <a:t>Potrubní doprava </a:t>
          </a:r>
          <a:r>
            <a:rPr lang="cs-CZ" b="1" dirty="0" smtClean="0"/>
            <a:t>– má omezené množství užití </a:t>
          </a:r>
          <a:r>
            <a:rPr lang="cs-CZ" b="1" dirty="0" smtClean="0"/>
            <a:t>(ropa</a:t>
          </a:r>
          <a:r>
            <a:rPr lang="cs-CZ" b="1" dirty="0" smtClean="0"/>
            <a:t>, zemní plyn)</a:t>
          </a:r>
          <a:endParaRPr lang="cs-CZ" b="1" dirty="0"/>
        </a:p>
      </dgm:t>
    </dgm:pt>
    <dgm:pt modelId="{934734A2-7DA4-4EAD-AE8C-08F380E0488A}" type="parTrans" cxnId="{64D00791-85DB-4379-A65C-AB69C49C9E41}">
      <dgm:prSet/>
      <dgm:spPr/>
      <dgm:t>
        <a:bodyPr/>
        <a:lstStyle/>
        <a:p>
          <a:endParaRPr lang="cs-CZ"/>
        </a:p>
      </dgm:t>
    </dgm:pt>
    <dgm:pt modelId="{9D55E36A-ECB0-453C-9F74-C34CE1D3064C}" type="sibTrans" cxnId="{64D00791-85DB-4379-A65C-AB69C49C9E41}">
      <dgm:prSet/>
      <dgm:spPr/>
      <dgm:t>
        <a:bodyPr/>
        <a:lstStyle/>
        <a:p>
          <a:endParaRPr lang="cs-CZ"/>
        </a:p>
      </dgm:t>
    </dgm:pt>
    <dgm:pt modelId="{085A571C-6F01-42C4-8E23-EE61E540449F}">
      <dgm:prSet/>
      <dgm:spPr/>
      <dgm:t>
        <a:bodyPr/>
        <a:lstStyle/>
        <a:p>
          <a:pPr rtl="0"/>
          <a:r>
            <a:rPr lang="cs-CZ" b="1" dirty="0" smtClean="0">
              <a:solidFill>
                <a:srgbClr val="FF0000"/>
              </a:solidFill>
            </a:rPr>
            <a:t>Letecká doprava </a:t>
          </a:r>
          <a:r>
            <a:rPr lang="cs-CZ" b="1" dirty="0" smtClean="0"/>
            <a:t>– je nejrychlejší, ale nejdražší </a:t>
          </a:r>
          <a:r>
            <a:rPr lang="cs-CZ" b="1" dirty="0" smtClean="0"/>
            <a:t>(čerstvé ryby</a:t>
          </a:r>
          <a:r>
            <a:rPr lang="cs-CZ" b="1" dirty="0" smtClean="0"/>
            <a:t>, květiny)</a:t>
          </a:r>
          <a:endParaRPr lang="cs-CZ" b="1" dirty="0"/>
        </a:p>
      </dgm:t>
    </dgm:pt>
    <dgm:pt modelId="{D385248A-AF3C-40C9-A45C-BF319AD47382}" type="parTrans" cxnId="{9C65E511-3D25-4F01-958B-43A8584D1131}">
      <dgm:prSet/>
      <dgm:spPr/>
      <dgm:t>
        <a:bodyPr/>
        <a:lstStyle/>
        <a:p>
          <a:endParaRPr lang="cs-CZ"/>
        </a:p>
      </dgm:t>
    </dgm:pt>
    <dgm:pt modelId="{71319C63-F500-41EA-A220-08DB71EDEFF0}" type="sibTrans" cxnId="{9C65E511-3D25-4F01-958B-43A8584D1131}">
      <dgm:prSet/>
      <dgm:spPr/>
      <dgm:t>
        <a:bodyPr/>
        <a:lstStyle/>
        <a:p>
          <a:endParaRPr lang="cs-CZ"/>
        </a:p>
      </dgm:t>
    </dgm:pt>
    <dgm:pt modelId="{8707C736-8D94-41A5-954D-B77735EEB264}" type="pres">
      <dgm:prSet presAssocID="{6F9C07D9-2EB5-45BA-BA85-DC258115AF5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5B5A3EF-E94C-452B-AD20-4A730301FCCB}" type="pres">
      <dgm:prSet presAssocID="{92C7D47C-A88D-4828-A785-B16D87D279BA}" presName="composite" presStyleCnt="0"/>
      <dgm:spPr/>
    </dgm:pt>
    <dgm:pt modelId="{8371C82A-BEEC-4A84-86D9-F6F1D93A632C}" type="pres">
      <dgm:prSet presAssocID="{92C7D47C-A88D-4828-A785-B16D87D279BA}" presName="imgShp" presStyleLbl="fgImgPlace1" presStyleIdx="0" presStyleCnt="5" custScaleX="10345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  <dgm:t>
        <a:bodyPr/>
        <a:lstStyle/>
        <a:p>
          <a:endParaRPr lang="cs-CZ"/>
        </a:p>
      </dgm:t>
    </dgm:pt>
    <dgm:pt modelId="{F7713D09-B64F-4FA8-8219-6296B85296B4}" type="pres">
      <dgm:prSet presAssocID="{92C7D47C-A88D-4828-A785-B16D87D279BA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A78775C-5231-4899-958E-CC13627354F6}" type="pres">
      <dgm:prSet presAssocID="{685C7B96-E0CB-49F5-AC33-644FAF81292B}" presName="spacing" presStyleCnt="0"/>
      <dgm:spPr/>
    </dgm:pt>
    <dgm:pt modelId="{26990134-A822-4525-BC45-ED84942088B0}" type="pres">
      <dgm:prSet presAssocID="{0B7BBF2D-EEA1-4F67-89B2-5AFFF1AC4335}" presName="composite" presStyleCnt="0"/>
      <dgm:spPr/>
    </dgm:pt>
    <dgm:pt modelId="{DE7064DF-EE3F-400E-A888-F1EE0B011089}" type="pres">
      <dgm:prSet presAssocID="{0B7BBF2D-EEA1-4F67-89B2-5AFFF1AC4335}" presName="imgShp" presStyleLbl="fgImgPlace1" presStyleIdx="1" presStyleCnt="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D409392-0E45-4EA4-9705-1C5504967CD2}" type="pres">
      <dgm:prSet presAssocID="{0B7BBF2D-EEA1-4F67-89B2-5AFFF1AC4335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69775E6-2E75-4DA9-8A30-A99E70C0B082}" type="pres">
      <dgm:prSet presAssocID="{C77BE146-5E29-4B5B-8AA8-23C170E87BE4}" presName="spacing" presStyleCnt="0"/>
      <dgm:spPr/>
    </dgm:pt>
    <dgm:pt modelId="{8A49DD91-1C30-4571-9641-B42A491626D7}" type="pres">
      <dgm:prSet presAssocID="{B88DDDD6-8BD4-4DA9-8AC4-A1B95637B5E0}" presName="composite" presStyleCnt="0"/>
      <dgm:spPr/>
    </dgm:pt>
    <dgm:pt modelId="{66FEF590-683B-4985-AAA0-757F47851120}" type="pres">
      <dgm:prSet presAssocID="{B88DDDD6-8BD4-4DA9-8AC4-A1B95637B5E0}" presName="imgShp" presStyleLbl="fgImgPlace1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9A77EAED-1131-49ED-B866-DFB89CF6FE30}" type="pres">
      <dgm:prSet presAssocID="{B88DDDD6-8BD4-4DA9-8AC4-A1B95637B5E0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E29D78C-E517-4E72-BAA0-983C8BE8D5EB}" type="pres">
      <dgm:prSet presAssocID="{0E84A3BD-11B9-4E7E-90EC-6E549D9AAF2B}" presName="spacing" presStyleCnt="0"/>
      <dgm:spPr/>
    </dgm:pt>
    <dgm:pt modelId="{8D664CF0-9F70-4F0D-9285-987C73304E4E}" type="pres">
      <dgm:prSet presAssocID="{A69E3E1C-41A3-47B6-8CB5-602F1349FB8A}" presName="composite" presStyleCnt="0"/>
      <dgm:spPr/>
    </dgm:pt>
    <dgm:pt modelId="{A59D8454-A2C8-487D-A59F-EE6E54B87AD2}" type="pres">
      <dgm:prSet presAssocID="{A69E3E1C-41A3-47B6-8CB5-602F1349FB8A}" presName="imgShp" presStyleLbl="f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757E186F-345A-47F6-9339-306557846128}" type="pres">
      <dgm:prSet presAssocID="{A69E3E1C-41A3-47B6-8CB5-602F1349FB8A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4095FD3-79EA-4A5B-8B8E-3F2EBCCD65B0}" type="pres">
      <dgm:prSet presAssocID="{9D55E36A-ECB0-453C-9F74-C34CE1D3064C}" presName="spacing" presStyleCnt="0"/>
      <dgm:spPr/>
    </dgm:pt>
    <dgm:pt modelId="{4A1CA67E-911B-4ABD-8A3A-9AD937AD1747}" type="pres">
      <dgm:prSet presAssocID="{085A571C-6F01-42C4-8E23-EE61E540449F}" presName="composite" presStyleCnt="0"/>
      <dgm:spPr/>
    </dgm:pt>
    <dgm:pt modelId="{809FE7DB-3C6A-4F0C-9E0E-B2E17A824C81}" type="pres">
      <dgm:prSet presAssocID="{085A571C-6F01-42C4-8E23-EE61E540449F}" presName="imgShp" presStyleLbl="f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1F20BD9-97FD-44CE-9A8D-362FA3801D5F}" type="pres">
      <dgm:prSet presAssocID="{085A571C-6F01-42C4-8E23-EE61E540449F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4CF2F41-9B27-4EF8-A1E8-22B089934B83}" srcId="{6F9C07D9-2EB5-45BA-BA85-DC258115AF52}" destId="{0B7BBF2D-EEA1-4F67-89B2-5AFFF1AC4335}" srcOrd="1" destOrd="0" parTransId="{5A459BE9-5876-4854-BD71-3F37CE09D709}" sibTransId="{C77BE146-5E29-4B5B-8AA8-23C170E87BE4}"/>
    <dgm:cxn modelId="{868E1420-28B7-45F5-AAC5-0B22F5DBBE31}" type="presOf" srcId="{0B7BBF2D-EEA1-4F67-89B2-5AFFF1AC4335}" destId="{8D409392-0E45-4EA4-9705-1C5504967CD2}" srcOrd="0" destOrd="0" presId="urn:microsoft.com/office/officeart/2005/8/layout/vList3"/>
    <dgm:cxn modelId="{9C65E511-3D25-4F01-958B-43A8584D1131}" srcId="{6F9C07D9-2EB5-45BA-BA85-DC258115AF52}" destId="{085A571C-6F01-42C4-8E23-EE61E540449F}" srcOrd="4" destOrd="0" parTransId="{D385248A-AF3C-40C9-A45C-BF319AD47382}" sibTransId="{71319C63-F500-41EA-A220-08DB71EDEFF0}"/>
    <dgm:cxn modelId="{04ABE6D5-2857-4B64-9598-9074D2F84E67}" srcId="{6F9C07D9-2EB5-45BA-BA85-DC258115AF52}" destId="{92C7D47C-A88D-4828-A785-B16D87D279BA}" srcOrd="0" destOrd="0" parTransId="{CCCFABDA-AE77-4EA2-9152-66E380A655C3}" sibTransId="{685C7B96-E0CB-49F5-AC33-644FAF81292B}"/>
    <dgm:cxn modelId="{8D725D18-7CEF-4B38-B58D-E3634373CB73}" srcId="{6F9C07D9-2EB5-45BA-BA85-DC258115AF52}" destId="{B88DDDD6-8BD4-4DA9-8AC4-A1B95637B5E0}" srcOrd="2" destOrd="0" parTransId="{899075AF-3AF3-4C73-ADF2-E2D179E7377F}" sibTransId="{0E84A3BD-11B9-4E7E-90EC-6E549D9AAF2B}"/>
    <dgm:cxn modelId="{14D3D26C-9CC9-4645-9133-D0DB6228A361}" type="presOf" srcId="{6F9C07D9-2EB5-45BA-BA85-DC258115AF52}" destId="{8707C736-8D94-41A5-954D-B77735EEB264}" srcOrd="0" destOrd="0" presId="urn:microsoft.com/office/officeart/2005/8/layout/vList3"/>
    <dgm:cxn modelId="{93CD7BF5-DA13-4176-B8DC-D4481AEEE0E0}" type="presOf" srcId="{92C7D47C-A88D-4828-A785-B16D87D279BA}" destId="{F7713D09-B64F-4FA8-8219-6296B85296B4}" srcOrd="0" destOrd="0" presId="urn:microsoft.com/office/officeart/2005/8/layout/vList3"/>
    <dgm:cxn modelId="{0896D88D-D4C8-4BBD-8C7C-9E4A2C69039E}" type="presOf" srcId="{A69E3E1C-41A3-47B6-8CB5-602F1349FB8A}" destId="{757E186F-345A-47F6-9339-306557846128}" srcOrd="0" destOrd="0" presId="urn:microsoft.com/office/officeart/2005/8/layout/vList3"/>
    <dgm:cxn modelId="{64D00791-85DB-4379-A65C-AB69C49C9E41}" srcId="{6F9C07D9-2EB5-45BA-BA85-DC258115AF52}" destId="{A69E3E1C-41A3-47B6-8CB5-602F1349FB8A}" srcOrd="3" destOrd="0" parTransId="{934734A2-7DA4-4EAD-AE8C-08F380E0488A}" sibTransId="{9D55E36A-ECB0-453C-9F74-C34CE1D3064C}"/>
    <dgm:cxn modelId="{4B69CF9B-EF6B-447C-9809-F2FD035B166F}" type="presOf" srcId="{085A571C-6F01-42C4-8E23-EE61E540449F}" destId="{D1F20BD9-97FD-44CE-9A8D-362FA3801D5F}" srcOrd="0" destOrd="0" presId="urn:microsoft.com/office/officeart/2005/8/layout/vList3"/>
    <dgm:cxn modelId="{4DB4C97B-2988-4B80-83C6-6AB767F3525C}" type="presOf" srcId="{B88DDDD6-8BD4-4DA9-8AC4-A1B95637B5E0}" destId="{9A77EAED-1131-49ED-B866-DFB89CF6FE30}" srcOrd="0" destOrd="0" presId="urn:microsoft.com/office/officeart/2005/8/layout/vList3"/>
    <dgm:cxn modelId="{CC632BC8-1DB3-4E17-AEBD-EB46E40826ED}" type="presParOf" srcId="{8707C736-8D94-41A5-954D-B77735EEB264}" destId="{35B5A3EF-E94C-452B-AD20-4A730301FCCB}" srcOrd="0" destOrd="0" presId="urn:microsoft.com/office/officeart/2005/8/layout/vList3"/>
    <dgm:cxn modelId="{21E67514-9A76-483C-A79E-A43633B2F6AE}" type="presParOf" srcId="{35B5A3EF-E94C-452B-AD20-4A730301FCCB}" destId="{8371C82A-BEEC-4A84-86D9-F6F1D93A632C}" srcOrd="0" destOrd="0" presId="urn:microsoft.com/office/officeart/2005/8/layout/vList3"/>
    <dgm:cxn modelId="{39C829E6-2E03-4D1E-956E-3E4793A659C6}" type="presParOf" srcId="{35B5A3EF-E94C-452B-AD20-4A730301FCCB}" destId="{F7713D09-B64F-4FA8-8219-6296B85296B4}" srcOrd="1" destOrd="0" presId="urn:microsoft.com/office/officeart/2005/8/layout/vList3"/>
    <dgm:cxn modelId="{CBB6D236-6736-4860-A236-E692A5DA5242}" type="presParOf" srcId="{8707C736-8D94-41A5-954D-B77735EEB264}" destId="{FA78775C-5231-4899-958E-CC13627354F6}" srcOrd="1" destOrd="0" presId="urn:microsoft.com/office/officeart/2005/8/layout/vList3"/>
    <dgm:cxn modelId="{D9D68A76-4DD8-4372-9929-D4A42BA455D0}" type="presParOf" srcId="{8707C736-8D94-41A5-954D-B77735EEB264}" destId="{26990134-A822-4525-BC45-ED84942088B0}" srcOrd="2" destOrd="0" presId="urn:microsoft.com/office/officeart/2005/8/layout/vList3"/>
    <dgm:cxn modelId="{2C66D666-FDAC-4498-BD49-8936B72BAFF1}" type="presParOf" srcId="{26990134-A822-4525-BC45-ED84942088B0}" destId="{DE7064DF-EE3F-400E-A888-F1EE0B011089}" srcOrd="0" destOrd="0" presId="urn:microsoft.com/office/officeart/2005/8/layout/vList3"/>
    <dgm:cxn modelId="{E7C85FC7-575E-49F9-A463-D618B81C75FB}" type="presParOf" srcId="{26990134-A822-4525-BC45-ED84942088B0}" destId="{8D409392-0E45-4EA4-9705-1C5504967CD2}" srcOrd="1" destOrd="0" presId="urn:microsoft.com/office/officeart/2005/8/layout/vList3"/>
    <dgm:cxn modelId="{03580879-8154-4B79-AE48-DCE944C01D44}" type="presParOf" srcId="{8707C736-8D94-41A5-954D-B77735EEB264}" destId="{F69775E6-2E75-4DA9-8A30-A99E70C0B082}" srcOrd="3" destOrd="0" presId="urn:microsoft.com/office/officeart/2005/8/layout/vList3"/>
    <dgm:cxn modelId="{D3E18921-EDFF-4DCA-81F4-61634823FEDE}" type="presParOf" srcId="{8707C736-8D94-41A5-954D-B77735EEB264}" destId="{8A49DD91-1C30-4571-9641-B42A491626D7}" srcOrd="4" destOrd="0" presId="urn:microsoft.com/office/officeart/2005/8/layout/vList3"/>
    <dgm:cxn modelId="{7FE68C5A-A26A-4FD9-A5B9-7E5B421BFF5F}" type="presParOf" srcId="{8A49DD91-1C30-4571-9641-B42A491626D7}" destId="{66FEF590-683B-4985-AAA0-757F47851120}" srcOrd="0" destOrd="0" presId="urn:microsoft.com/office/officeart/2005/8/layout/vList3"/>
    <dgm:cxn modelId="{2A7E1334-0F2D-45F7-A3C5-2381ECEBC28D}" type="presParOf" srcId="{8A49DD91-1C30-4571-9641-B42A491626D7}" destId="{9A77EAED-1131-49ED-B866-DFB89CF6FE30}" srcOrd="1" destOrd="0" presId="urn:microsoft.com/office/officeart/2005/8/layout/vList3"/>
    <dgm:cxn modelId="{7F69DBDA-0D49-42FA-A894-FA32DADFB637}" type="presParOf" srcId="{8707C736-8D94-41A5-954D-B77735EEB264}" destId="{CE29D78C-E517-4E72-BAA0-983C8BE8D5EB}" srcOrd="5" destOrd="0" presId="urn:microsoft.com/office/officeart/2005/8/layout/vList3"/>
    <dgm:cxn modelId="{D8F76F89-48CD-447A-BECC-CB40E08AE925}" type="presParOf" srcId="{8707C736-8D94-41A5-954D-B77735EEB264}" destId="{8D664CF0-9F70-4F0D-9285-987C73304E4E}" srcOrd="6" destOrd="0" presId="urn:microsoft.com/office/officeart/2005/8/layout/vList3"/>
    <dgm:cxn modelId="{2CB1AA95-F92D-4E7C-9F5E-3F61A52DF71E}" type="presParOf" srcId="{8D664CF0-9F70-4F0D-9285-987C73304E4E}" destId="{A59D8454-A2C8-487D-A59F-EE6E54B87AD2}" srcOrd="0" destOrd="0" presId="urn:microsoft.com/office/officeart/2005/8/layout/vList3"/>
    <dgm:cxn modelId="{D44B2FCA-BC23-46C1-873F-9019E980C29D}" type="presParOf" srcId="{8D664CF0-9F70-4F0D-9285-987C73304E4E}" destId="{757E186F-345A-47F6-9339-306557846128}" srcOrd="1" destOrd="0" presId="urn:microsoft.com/office/officeart/2005/8/layout/vList3"/>
    <dgm:cxn modelId="{FC0B9C84-BDB3-488B-9EA1-064AD473A872}" type="presParOf" srcId="{8707C736-8D94-41A5-954D-B77735EEB264}" destId="{14095FD3-79EA-4A5B-8B8E-3F2EBCCD65B0}" srcOrd="7" destOrd="0" presId="urn:microsoft.com/office/officeart/2005/8/layout/vList3"/>
    <dgm:cxn modelId="{7DF9AB3D-8D7F-4773-B75E-971B1CE80173}" type="presParOf" srcId="{8707C736-8D94-41A5-954D-B77735EEB264}" destId="{4A1CA67E-911B-4ABD-8A3A-9AD937AD1747}" srcOrd="8" destOrd="0" presId="urn:microsoft.com/office/officeart/2005/8/layout/vList3"/>
    <dgm:cxn modelId="{61DF1716-585E-4262-A92A-1DC59309830A}" type="presParOf" srcId="{4A1CA67E-911B-4ABD-8A3A-9AD937AD1747}" destId="{809FE7DB-3C6A-4F0C-9E0E-B2E17A824C81}" srcOrd="0" destOrd="0" presId="urn:microsoft.com/office/officeart/2005/8/layout/vList3"/>
    <dgm:cxn modelId="{8AF118DE-8723-4A6D-9591-655520B46632}" type="presParOf" srcId="{4A1CA67E-911B-4ABD-8A3A-9AD937AD1747}" destId="{D1F20BD9-97FD-44CE-9A8D-362FA3801D5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DC250-D1DF-4BA1-BA14-4D5443AF33A9}">
      <dsp:nvSpPr>
        <dsp:cNvPr id="0" name=""/>
        <dsp:cNvSpPr/>
      </dsp:nvSpPr>
      <dsp:spPr>
        <a:xfrm>
          <a:off x="0" y="17998"/>
          <a:ext cx="7125112" cy="40154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kern="1200" dirty="0" smtClean="0"/>
            <a:t>Zahrnuje aktivity spojené s dodávkami produktů na požadované místo, </a:t>
          </a:r>
          <a:r>
            <a:rPr lang="cs-CZ" sz="3900" kern="1200" dirty="0" smtClean="0"/>
            <a:t/>
          </a:r>
          <a:br>
            <a:rPr lang="cs-CZ" sz="3900" kern="1200" dirty="0" smtClean="0"/>
          </a:br>
          <a:r>
            <a:rPr lang="cs-CZ" sz="3900" kern="1200" dirty="0" smtClean="0"/>
            <a:t>v </a:t>
          </a:r>
          <a:r>
            <a:rPr lang="cs-CZ" sz="3900" kern="1200" dirty="0" smtClean="0"/>
            <a:t>určitém čase, </a:t>
          </a:r>
          <a:r>
            <a:rPr lang="cs-CZ" sz="3900" kern="1200" dirty="0" smtClean="0"/>
            <a:t/>
          </a:r>
          <a:br>
            <a:rPr lang="cs-CZ" sz="3900" kern="1200" dirty="0" smtClean="0"/>
          </a:br>
          <a:r>
            <a:rPr lang="cs-CZ" sz="3900" kern="1200" dirty="0" smtClean="0"/>
            <a:t>v </a:t>
          </a:r>
          <a:r>
            <a:rPr lang="cs-CZ" sz="3900" kern="1200" dirty="0" smtClean="0"/>
            <a:t>požadovaném množství a kvalitě</a:t>
          </a:r>
          <a:endParaRPr lang="cs-CZ" sz="3900" kern="1200" dirty="0"/>
        </a:p>
      </dsp:txBody>
      <dsp:txXfrm>
        <a:off x="196018" y="214016"/>
        <a:ext cx="6733076" cy="36234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D2002A-5EFE-4C10-992D-438FB6D4615F}">
      <dsp:nvSpPr>
        <dsp:cNvPr id="0" name=""/>
        <dsp:cNvSpPr/>
      </dsp:nvSpPr>
      <dsp:spPr>
        <a:xfrm>
          <a:off x="0" y="0"/>
          <a:ext cx="7125112" cy="40514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Obor, který se zabývá fyzickou </a:t>
          </a:r>
          <a:r>
            <a:rPr lang="cs-CZ" sz="2800" kern="1200" dirty="0" smtClean="0"/>
            <a:t>dodávkou, </a:t>
          </a:r>
          <a:r>
            <a:rPr lang="cs-CZ" sz="2800" kern="1200" dirty="0" smtClean="0"/>
            <a:t>se nazývá distribuční logistika</a:t>
          </a:r>
          <a:endParaRPr lang="cs-CZ" sz="2800" kern="1200" dirty="0"/>
        </a:p>
      </dsp:txBody>
      <dsp:txXfrm>
        <a:off x="0" y="1620574"/>
        <a:ext cx="7125112" cy="1620574"/>
      </dsp:txXfrm>
    </dsp:sp>
    <dsp:sp modelId="{732C1026-9AF2-4AE7-BCCB-4045F05C843A}">
      <dsp:nvSpPr>
        <dsp:cNvPr id="0" name=""/>
        <dsp:cNvSpPr/>
      </dsp:nvSpPr>
      <dsp:spPr>
        <a:xfrm>
          <a:off x="2887991" y="243086"/>
          <a:ext cx="1349128" cy="13491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EA94FBB-E66E-4B1D-B445-5CFF7CB16703}">
      <dsp:nvSpPr>
        <dsp:cNvPr id="0" name=""/>
        <dsp:cNvSpPr/>
      </dsp:nvSpPr>
      <dsp:spPr>
        <a:xfrm>
          <a:off x="285004" y="3241149"/>
          <a:ext cx="6555103" cy="607715"/>
        </a:xfrm>
        <a:prstGeom prst="leftRightArrow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68D311-5508-4883-B26E-67475D9D84B1}">
      <dsp:nvSpPr>
        <dsp:cNvPr id="0" name=""/>
        <dsp:cNvSpPr/>
      </dsp:nvSpPr>
      <dsp:spPr>
        <a:xfrm>
          <a:off x="3479" y="0"/>
          <a:ext cx="7118153" cy="40514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6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 smtClean="0">
              <a:solidFill>
                <a:schemeClr val="bg2"/>
              </a:solidFill>
            </a:rPr>
            <a:t>Odběr zboží od dodavatele</a:t>
          </a:r>
          <a:r>
            <a:rPr lang="cs-CZ" sz="2000" kern="1200" dirty="0" smtClean="0"/>
            <a:t>              přejímka zboží 	     skladování 	            výdej do spotřeby</a:t>
          </a:r>
          <a:endParaRPr lang="cs-CZ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b="1" kern="1200" dirty="0" smtClean="0">
              <a:solidFill>
                <a:srgbClr val="C00000"/>
              </a:solidFill>
            </a:rPr>
            <a:t>Doklady spojené s touto činností</a:t>
          </a:r>
          <a:endParaRPr lang="cs-CZ" sz="2000" kern="1200" dirty="0">
            <a:solidFill>
              <a:srgbClr val="C00000"/>
            </a:solidFill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 smtClean="0"/>
            <a:t>Dodací list a faktura             příjemka		       skladní karta                   výdejka</a:t>
          </a:r>
          <a:endParaRPr lang="cs-CZ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b="1" kern="1200" dirty="0" smtClean="0">
              <a:solidFill>
                <a:schemeClr val="bg2"/>
              </a:solidFill>
            </a:rPr>
            <a:t>Evidence zásob:</a:t>
          </a:r>
          <a:endParaRPr lang="cs-CZ" sz="2000" kern="1200" dirty="0">
            <a:solidFill>
              <a:schemeClr val="bg2"/>
            </a:solidFill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 smtClean="0"/>
            <a:t>Zásoby jsou evidovány na skladních kartách. Skladní karta je vystavena pro každý druh </a:t>
          </a:r>
          <a:r>
            <a:rPr lang="cs-CZ" sz="2000" kern="1200" dirty="0" smtClean="0"/>
            <a:t>zboží.</a:t>
          </a:r>
          <a:endParaRPr lang="cs-CZ" sz="2000" kern="1200" dirty="0"/>
        </a:p>
      </dsp:txBody>
      <dsp:txXfrm>
        <a:off x="122142" y="118663"/>
        <a:ext cx="6880827" cy="381411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713D09-B64F-4FA8-8219-6296B85296B4}">
      <dsp:nvSpPr>
        <dsp:cNvPr id="0" name=""/>
        <dsp:cNvSpPr/>
      </dsp:nvSpPr>
      <dsp:spPr>
        <a:xfrm rot="10800000">
          <a:off x="1660489" y="4236"/>
          <a:ext cx="5746238" cy="82403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376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rgbClr val="FF0000"/>
              </a:solidFill>
            </a:rPr>
            <a:t>Železniční doprava </a:t>
          </a:r>
          <a:r>
            <a:rPr lang="cs-CZ" sz="1600" b="1" kern="1200" dirty="0" smtClean="0"/>
            <a:t>– je vhodná při transportu těžkých nákladů </a:t>
          </a:r>
          <a:r>
            <a:rPr lang="cs-CZ" sz="1600" b="1" kern="1200" dirty="0" smtClean="0"/>
            <a:t>(uhlí</a:t>
          </a:r>
          <a:r>
            <a:rPr lang="cs-CZ" sz="1600" b="1" kern="1200" dirty="0" smtClean="0"/>
            <a:t>, </a:t>
          </a:r>
          <a:r>
            <a:rPr lang="cs-CZ" sz="1600" b="1" kern="1200" dirty="0" smtClean="0"/>
            <a:t>rudy)</a:t>
          </a:r>
          <a:endParaRPr lang="cs-CZ" sz="1600" b="1" kern="1200" dirty="0"/>
        </a:p>
      </dsp:txBody>
      <dsp:txXfrm rot="10800000">
        <a:off x="1866497" y="4236"/>
        <a:ext cx="5540230" cy="824034"/>
      </dsp:txXfrm>
    </dsp:sp>
    <dsp:sp modelId="{8371C82A-BEEC-4A84-86D9-F6F1D93A632C}">
      <dsp:nvSpPr>
        <dsp:cNvPr id="0" name=""/>
        <dsp:cNvSpPr/>
      </dsp:nvSpPr>
      <dsp:spPr>
        <a:xfrm>
          <a:off x="1234232" y="4236"/>
          <a:ext cx="852513" cy="82403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409392-0E45-4EA4-9705-1C5504967CD2}">
      <dsp:nvSpPr>
        <dsp:cNvPr id="0" name=""/>
        <dsp:cNvSpPr/>
      </dsp:nvSpPr>
      <dsp:spPr>
        <a:xfrm rot="10800000">
          <a:off x="1653369" y="1074251"/>
          <a:ext cx="5746238" cy="82403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376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rgbClr val="FF0000"/>
              </a:solidFill>
            </a:rPr>
            <a:t>Silniční doprava </a:t>
          </a:r>
          <a:r>
            <a:rPr lang="cs-CZ" sz="1600" b="1" kern="1200" dirty="0" smtClean="0"/>
            <a:t>– je nákladnější, ale pružnější</a:t>
          </a:r>
          <a:endParaRPr lang="cs-CZ" sz="1600" b="1" kern="1200" dirty="0"/>
        </a:p>
      </dsp:txBody>
      <dsp:txXfrm rot="10800000">
        <a:off x="1859377" y="1074251"/>
        <a:ext cx="5540230" cy="824034"/>
      </dsp:txXfrm>
    </dsp:sp>
    <dsp:sp modelId="{DE7064DF-EE3F-400E-A888-F1EE0B011089}">
      <dsp:nvSpPr>
        <dsp:cNvPr id="0" name=""/>
        <dsp:cNvSpPr/>
      </dsp:nvSpPr>
      <dsp:spPr>
        <a:xfrm>
          <a:off x="1241352" y="1074251"/>
          <a:ext cx="824034" cy="824034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77EAED-1131-49ED-B866-DFB89CF6FE30}">
      <dsp:nvSpPr>
        <dsp:cNvPr id="0" name=""/>
        <dsp:cNvSpPr/>
      </dsp:nvSpPr>
      <dsp:spPr>
        <a:xfrm rot="10800000">
          <a:off x="1653369" y="2144266"/>
          <a:ext cx="5746238" cy="82403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376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rgbClr val="FF0000"/>
              </a:solidFill>
            </a:rPr>
            <a:t>Lodní doprava </a:t>
          </a:r>
          <a:r>
            <a:rPr lang="cs-CZ" sz="1600" b="1" kern="1200" dirty="0" smtClean="0"/>
            <a:t>– je zaměřena na převoz těžkých nákladů s nízkou kilogramovou hodnotou </a:t>
          </a:r>
          <a:r>
            <a:rPr lang="cs-CZ" sz="1600" b="1" kern="1200" dirty="0" smtClean="0"/>
            <a:t>(obilí</a:t>
          </a:r>
          <a:r>
            <a:rPr lang="cs-CZ" sz="1600" b="1" kern="1200" dirty="0" smtClean="0"/>
            <a:t>, ropa)</a:t>
          </a:r>
          <a:endParaRPr lang="cs-CZ" sz="1600" b="1" kern="1200" dirty="0"/>
        </a:p>
      </dsp:txBody>
      <dsp:txXfrm rot="10800000">
        <a:off x="1859377" y="2144266"/>
        <a:ext cx="5540230" cy="824034"/>
      </dsp:txXfrm>
    </dsp:sp>
    <dsp:sp modelId="{66FEF590-683B-4985-AAA0-757F47851120}">
      <dsp:nvSpPr>
        <dsp:cNvPr id="0" name=""/>
        <dsp:cNvSpPr/>
      </dsp:nvSpPr>
      <dsp:spPr>
        <a:xfrm>
          <a:off x="1241352" y="2144266"/>
          <a:ext cx="824034" cy="824034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7E186F-345A-47F6-9339-306557846128}">
      <dsp:nvSpPr>
        <dsp:cNvPr id="0" name=""/>
        <dsp:cNvSpPr/>
      </dsp:nvSpPr>
      <dsp:spPr>
        <a:xfrm rot="10800000">
          <a:off x="1653369" y="3214281"/>
          <a:ext cx="5746238" cy="82403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376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rgbClr val="FF0000"/>
              </a:solidFill>
            </a:rPr>
            <a:t>Potrubní doprava </a:t>
          </a:r>
          <a:r>
            <a:rPr lang="cs-CZ" sz="1600" b="1" kern="1200" dirty="0" smtClean="0"/>
            <a:t>– má omezené množství užití </a:t>
          </a:r>
          <a:r>
            <a:rPr lang="cs-CZ" sz="1600" b="1" kern="1200" dirty="0" smtClean="0"/>
            <a:t>(ropa</a:t>
          </a:r>
          <a:r>
            <a:rPr lang="cs-CZ" sz="1600" b="1" kern="1200" dirty="0" smtClean="0"/>
            <a:t>, zemní plyn)</a:t>
          </a:r>
          <a:endParaRPr lang="cs-CZ" sz="1600" b="1" kern="1200" dirty="0"/>
        </a:p>
      </dsp:txBody>
      <dsp:txXfrm rot="10800000">
        <a:off x="1859377" y="3214281"/>
        <a:ext cx="5540230" cy="824034"/>
      </dsp:txXfrm>
    </dsp:sp>
    <dsp:sp modelId="{A59D8454-A2C8-487D-A59F-EE6E54B87AD2}">
      <dsp:nvSpPr>
        <dsp:cNvPr id="0" name=""/>
        <dsp:cNvSpPr/>
      </dsp:nvSpPr>
      <dsp:spPr>
        <a:xfrm>
          <a:off x="1241352" y="3214281"/>
          <a:ext cx="824034" cy="824034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F20BD9-97FD-44CE-9A8D-362FA3801D5F}">
      <dsp:nvSpPr>
        <dsp:cNvPr id="0" name=""/>
        <dsp:cNvSpPr/>
      </dsp:nvSpPr>
      <dsp:spPr>
        <a:xfrm rot="10800000">
          <a:off x="1653369" y="4284296"/>
          <a:ext cx="5746238" cy="82403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376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rgbClr val="FF0000"/>
              </a:solidFill>
            </a:rPr>
            <a:t>Letecká doprava </a:t>
          </a:r>
          <a:r>
            <a:rPr lang="cs-CZ" sz="1600" b="1" kern="1200" dirty="0" smtClean="0"/>
            <a:t>– je nejrychlejší, ale nejdražší </a:t>
          </a:r>
          <a:r>
            <a:rPr lang="cs-CZ" sz="1600" b="1" kern="1200" dirty="0" smtClean="0"/>
            <a:t>(čerstvé ryby</a:t>
          </a:r>
          <a:r>
            <a:rPr lang="cs-CZ" sz="1600" b="1" kern="1200" dirty="0" smtClean="0"/>
            <a:t>, květiny)</a:t>
          </a:r>
          <a:endParaRPr lang="cs-CZ" sz="1600" b="1" kern="1200" dirty="0"/>
        </a:p>
      </dsp:txBody>
      <dsp:txXfrm rot="10800000">
        <a:off x="1859377" y="4284296"/>
        <a:ext cx="5540230" cy="824034"/>
      </dsp:txXfrm>
    </dsp:sp>
    <dsp:sp modelId="{809FE7DB-3C6A-4F0C-9E0E-B2E17A824C81}">
      <dsp:nvSpPr>
        <dsp:cNvPr id="0" name=""/>
        <dsp:cNvSpPr/>
      </dsp:nvSpPr>
      <dsp:spPr>
        <a:xfrm>
          <a:off x="1241352" y="4284296"/>
          <a:ext cx="824034" cy="824034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2608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2859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3742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131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6738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2069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6364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3569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643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9159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141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78419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988840"/>
            <a:ext cx="822960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Realizace dodávky neboli fyzická distribuce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4824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482" y="332656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372378"/>
              </p:ext>
            </p:extLst>
          </p:nvPr>
        </p:nvGraphicFramePr>
        <p:xfrm>
          <a:off x="1043608" y="2204864"/>
          <a:ext cx="7056784" cy="3727557"/>
        </p:xfrm>
        <a:graphic>
          <a:graphicData uri="http://schemas.openxmlformats.org/drawingml/2006/table">
            <a:tbl>
              <a:tblPr bandRow="1"/>
              <a:tblGrid>
                <a:gridCol w="1906166"/>
                <a:gridCol w="5150618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="1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VY_32_INOVACE_11</a:t>
                      </a:r>
                      <a:r>
                        <a:rPr lang="cs-CZ" sz="1600" b="0" i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18</a:t>
                      </a:r>
                      <a:r>
                        <a:rPr lang="cs-CZ" sz="1600" b="0" i="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Realizace dodávky</a:t>
                      </a:r>
                      <a:endParaRPr lang="cs-CZ" sz="1600" b="0" i="0" dirty="0" smtClean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Marketing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8.9.2013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42894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Materiál popisuje druhy přepravy a logistiku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Pokud není uvedeno jinak, pochází publikované materiály ze zdrojů autora.</a:t>
                      </a: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0060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Fyzická distribuce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1877006"/>
              </p:ext>
            </p:extLst>
          </p:nvPr>
        </p:nvGraphicFramePr>
        <p:xfrm>
          <a:off x="1009443" y="1807361"/>
          <a:ext cx="7125112" cy="405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60648"/>
            <a:ext cx="2232248" cy="111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913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Distribuční logistika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6761648"/>
              </p:ext>
            </p:extLst>
          </p:nvPr>
        </p:nvGraphicFramePr>
        <p:xfrm>
          <a:off x="1009443" y="1807361"/>
          <a:ext cx="7125112" cy="405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6799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Průběh dodávky zboží do skladu</a:t>
            </a:r>
            <a:endParaRPr lang="cs-CZ" dirty="0"/>
          </a:p>
        </p:txBody>
      </p:sp>
      <p:graphicFrame>
        <p:nvGraphicFramePr>
          <p:cNvPr id="10" name="Zástupný symbol pro obsah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767077"/>
              </p:ext>
            </p:extLst>
          </p:nvPr>
        </p:nvGraphicFramePr>
        <p:xfrm>
          <a:off x="1009443" y="1807361"/>
          <a:ext cx="7125112" cy="405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Šipka doprava 3"/>
          <p:cNvSpPr/>
          <p:nvPr/>
        </p:nvSpPr>
        <p:spPr>
          <a:xfrm>
            <a:off x="5131815" y="2513424"/>
            <a:ext cx="648072" cy="2160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Šipka doprava 4"/>
          <p:cNvSpPr/>
          <p:nvPr/>
        </p:nvSpPr>
        <p:spPr>
          <a:xfrm>
            <a:off x="5383843" y="2849215"/>
            <a:ext cx="792088" cy="2160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ipka doprava 5"/>
          <p:cNvSpPr/>
          <p:nvPr/>
        </p:nvSpPr>
        <p:spPr>
          <a:xfrm>
            <a:off x="2483768" y="2894443"/>
            <a:ext cx="720080" cy="14401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prava 6"/>
          <p:cNvSpPr/>
          <p:nvPr/>
        </p:nvSpPr>
        <p:spPr>
          <a:xfrm>
            <a:off x="4247962" y="3761071"/>
            <a:ext cx="648072" cy="14401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>
            <a:off x="3563886" y="4077072"/>
            <a:ext cx="1008112" cy="2160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 doprava 8"/>
          <p:cNvSpPr/>
          <p:nvPr/>
        </p:nvSpPr>
        <p:spPr>
          <a:xfrm>
            <a:off x="6660232" y="3653059"/>
            <a:ext cx="1008112" cy="2160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9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přepravy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0057010"/>
              </p:ext>
            </p:extLst>
          </p:nvPr>
        </p:nvGraphicFramePr>
        <p:xfrm>
          <a:off x="395536" y="1484784"/>
          <a:ext cx="8640960" cy="51125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818661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zahrnuje fyzická distribuce</a:t>
            </a:r>
          </a:p>
          <a:p>
            <a:r>
              <a:rPr lang="cs-CZ" dirty="0" smtClean="0"/>
              <a:t>Co je distribuční logistika</a:t>
            </a:r>
          </a:p>
          <a:p>
            <a:r>
              <a:rPr lang="cs-CZ" dirty="0" smtClean="0"/>
              <a:t>Popište průběh dodávky zboží</a:t>
            </a:r>
          </a:p>
          <a:p>
            <a:r>
              <a:rPr lang="cs-CZ" dirty="0" smtClean="0"/>
              <a:t>Jaké máme druhy přepravy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158790"/>
            <a:ext cx="1817827" cy="173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67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 smtClean="0"/>
              <a:t>KINDLOVÁ, </a:t>
            </a:r>
            <a:r>
              <a:rPr lang="cs-CZ" dirty="0"/>
              <a:t>J. </a:t>
            </a:r>
            <a:r>
              <a:rPr lang="cs-CZ" dirty="0" smtClean="0"/>
              <a:t>Trendy </a:t>
            </a:r>
            <a:r>
              <a:rPr lang="cs-CZ" dirty="0"/>
              <a:t>ve využívání nástrojů podpory: diplomová práce. </a:t>
            </a:r>
            <a:r>
              <a:rPr lang="cs-CZ" dirty="0" err="1"/>
              <a:t>O</a:t>
            </a:r>
            <a:r>
              <a:rPr lang="cs-CZ" smtClean="0"/>
              <a:t>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</p:txBody>
      </p:sp>
    </p:spTree>
    <p:extLst>
      <p:ext uri="{BB962C8B-B14F-4D97-AF65-F5344CB8AC3E}">
        <p14:creationId xmlns:p14="http://schemas.microsoft.com/office/powerpoint/2010/main" val="3459380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7125113" cy="924475"/>
          </a:xfrm>
        </p:spPr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cs-CZ" dirty="0" smtClean="0"/>
              <a:t>Obrázky webu Office.com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46004889"/>
      </p:ext>
    </p:extLst>
  </p:cSld>
  <p:clrMapOvr>
    <a:masterClrMapping/>
  </p:clrMapOvr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TC102455519[[fn=Zima]]</Template>
  <TotalTime>31</TotalTime>
  <Words>323</Words>
  <Application>Microsoft Office PowerPoint</Application>
  <PresentationFormat>Předvádění na obrazovce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Winter</vt:lpstr>
      <vt:lpstr>Realizace dodávky neboli fyzická distribuce</vt:lpstr>
      <vt:lpstr>Prezentace aplikace PowerPoint</vt:lpstr>
      <vt:lpstr>Fyzická distribuce</vt:lpstr>
      <vt:lpstr>Distribuční logistika</vt:lpstr>
      <vt:lpstr>Průběh dodávky zboží do skladu</vt:lpstr>
      <vt:lpstr>Druhy přepravy</vt:lpstr>
      <vt:lpstr>Otázky k procvičování</vt:lpstr>
      <vt:lpstr>LITERATURA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Realizace dodávky neboli fyzická distribuce</dc:title>
  <cp:lastModifiedBy>LIVA</cp:lastModifiedBy>
  <cp:revision>15</cp:revision>
  <dcterms:modified xsi:type="dcterms:W3CDTF">2014-10-24T18:48:01Z</dcterms:modified>
</cp:coreProperties>
</file>