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CADEDA-E608-4031-ACA9-24A266292C6F}" type="doc">
      <dgm:prSet loTypeId="urn:microsoft.com/office/officeart/2005/8/layout/pList1" loCatId="list" qsTypeId="urn:microsoft.com/office/officeart/2005/8/quickstyle/3d9" qsCatId="3D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AA56B3EF-DDA7-43DB-AB69-1CF002836383}">
      <dgm:prSet/>
      <dgm:spPr/>
      <dgm:t>
        <a:bodyPr/>
        <a:lstStyle/>
        <a:p>
          <a:pPr rtl="0"/>
          <a:r>
            <a:rPr lang="cs-CZ" dirty="0" smtClean="0"/>
            <a:t>Velkoobchod</a:t>
          </a:r>
          <a:endParaRPr lang="cs-CZ" dirty="0"/>
        </a:p>
      </dgm:t>
    </dgm:pt>
    <dgm:pt modelId="{633D61A8-6EA0-4596-9642-1A2DBDA8693F}" type="parTrans" cxnId="{F853BBE4-DFE7-4FFF-A33A-7E5FDA84809E}">
      <dgm:prSet/>
      <dgm:spPr/>
      <dgm:t>
        <a:bodyPr/>
        <a:lstStyle/>
        <a:p>
          <a:endParaRPr lang="cs-CZ"/>
        </a:p>
      </dgm:t>
    </dgm:pt>
    <dgm:pt modelId="{E8EEAC96-6BBD-4B87-A2C1-EE8A08015730}" type="sibTrans" cxnId="{F853BBE4-DFE7-4FFF-A33A-7E5FDA84809E}">
      <dgm:prSet/>
      <dgm:spPr/>
      <dgm:t>
        <a:bodyPr/>
        <a:lstStyle/>
        <a:p>
          <a:endParaRPr lang="cs-CZ"/>
        </a:p>
      </dgm:t>
    </dgm:pt>
    <dgm:pt modelId="{79BE3A13-3F87-499B-B642-1A1C62120FCA}">
      <dgm:prSet/>
      <dgm:spPr/>
      <dgm:t>
        <a:bodyPr/>
        <a:lstStyle/>
        <a:p>
          <a:pPr rtl="0"/>
          <a:r>
            <a:rPr lang="cs-CZ" smtClean="0"/>
            <a:t>Maloobchod</a:t>
          </a:r>
          <a:endParaRPr lang="cs-CZ"/>
        </a:p>
      </dgm:t>
    </dgm:pt>
    <dgm:pt modelId="{45878CEE-B41B-4E60-93AC-AF732221F7A0}" type="parTrans" cxnId="{5623DF37-0358-4B02-990B-E5D167A8DFD2}">
      <dgm:prSet/>
      <dgm:spPr/>
      <dgm:t>
        <a:bodyPr/>
        <a:lstStyle/>
        <a:p>
          <a:endParaRPr lang="cs-CZ"/>
        </a:p>
      </dgm:t>
    </dgm:pt>
    <dgm:pt modelId="{6B794EC6-0F8B-44CD-B817-F89103B1C479}" type="sibTrans" cxnId="{5623DF37-0358-4B02-990B-E5D167A8DFD2}">
      <dgm:prSet/>
      <dgm:spPr/>
      <dgm:t>
        <a:bodyPr/>
        <a:lstStyle/>
        <a:p>
          <a:endParaRPr lang="cs-CZ"/>
        </a:p>
      </dgm:t>
    </dgm:pt>
    <dgm:pt modelId="{6E161B92-8943-4FE7-BDB8-558FEF8679D3}" type="pres">
      <dgm:prSet presAssocID="{2ECADEDA-E608-4031-ACA9-24A266292C6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2ADA250-22B0-4D42-9EC1-6C7ABE01B720}" type="pres">
      <dgm:prSet presAssocID="{AA56B3EF-DDA7-43DB-AB69-1CF002836383}" presName="compNode" presStyleCnt="0"/>
      <dgm:spPr/>
      <dgm:t>
        <a:bodyPr/>
        <a:lstStyle/>
        <a:p>
          <a:endParaRPr lang="cs-CZ"/>
        </a:p>
      </dgm:t>
    </dgm:pt>
    <dgm:pt modelId="{AB118D8C-4EE3-4B4C-B104-31F1D51D37C4}" type="pres">
      <dgm:prSet presAssocID="{AA56B3EF-DDA7-43DB-AB69-1CF002836383}" presName="pict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</dgm:spPr>
      <dgm:t>
        <a:bodyPr/>
        <a:lstStyle/>
        <a:p>
          <a:endParaRPr lang="cs-CZ"/>
        </a:p>
      </dgm:t>
    </dgm:pt>
    <dgm:pt modelId="{9B8CF8AF-C965-4EDD-9F86-C6370C546E30}" type="pres">
      <dgm:prSet presAssocID="{AA56B3EF-DDA7-43DB-AB69-1CF002836383}" presName="textRec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868A947-C044-47D7-9325-0240D9BCD30C}" type="pres">
      <dgm:prSet presAssocID="{E8EEAC96-6BBD-4B87-A2C1-EE8A08015730}" presName="sibTrans" presStyleLbl="sibTrans2D1" presStyleIdx="0" presStyleCnt="0"/>
      <dgm:spPr/>
      <dgm:t>
        <a:bodyPr/>
        <a:lstStyle/>
        <a:p>
          <a:endParaRPr lang="cs-CZ"/>
        </a:p>
      </dgm:t>
    </dgm:pt>
    <dgm:pt modelId="{110956ED-6D1F-47F7-AF74-E84A77662814}" type="pres">
      <dgm:prSet presAssocID="{79BE3A13-3F87-499B-B642-1A1C62120FCA}" presName="compNode" presStyleCnt="0"/>
      <dgm:spPr/>
      <dgm:t>
        <a:bodyPr/>
        <a:lstStyle/>
        <a:p>
          <a:endParaRPr lang="cs-CZ"/>
        </a:p>
      </dgm:t>
    </dgm:pt>
    <dgm:pt modelId="{789A4683-506E-492E-8DEB-13D76294B1A4}" type="pres">
      <dgm:prSet presAssocID="{79BE3A13-3F87-499B-B642-1A1C62120FCA}" presName="pictRect" presStyleLbl="nod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  <dgm:t>
        <a:bodyPr/>
        <a:lstStyle/>
        <a:p>
          <a:endParaRPr lang="cs-CZ"/>
        </a:p>
      </dgm:t>
    </dgm:pt>
    <dgm:pt modelId="{74D211EC-7EDD-49B4-8129-A4C77E12328F}" type="pres">
      <dgm:prSet presAssocID="{79BE3A13-3F87-499B-B642-1A1C62120FCA}" presName="textRec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853BBE4-DFE7-4FFF-A33A-7E5FDA84809E}" srcId="{2ECADEDA-E608-4031-ACA9-24A266292C6F}" destId="{AA56B3EF-DDA7-43DB-AB69-1CF002836383}" srcOrd="0" destOrd="0" parTransId="{633D61A8-6EA0-4596-9642-1A2DBDA8693F}" sibTransId="{E8EEAC96-6BBD-4B87-A2C1-EE8A08015730}"/>
    <dgm:cxn modelId="{9610B2C6-0726-4D45-9549-6E0C9AEAD527}" type="presOf" srcId="{2ECADEDA-E608-4031-ACA9-24A266292C6F}" destId="{6E161B92-8943-4FE7-BDB8-558FEF8679D3}" srcOrd="0" destOrd="0" presId="urn:microsoft.com/office/officeart/2005/8/layout/pList1"/>
    <dgm:cxn modelId="{D18BFAC1-437E-47EE-8985-8808E429FEDD}" type="presOf" srcId="{E8EEAC96-6BBD-4B87-A2C1-EE8A08015730}" destId="{4868A947-C044-47D7-9325-0240D9BCD30C}" srcOrd="0" destOrd="0" presId="urn:microsoft.com/office/officeart/2005/8/layout/pList1"/>
    <dgm:cxn modelId="{9E5011E1-64A9-4BD3-A463-757486E3E76A}" type="presOf" srcId="{AA56B3EF-DDA7-43DB-AB69-1CF002836383}" destId="{9B8CF8AF-C965-4EDD-9F86-C6370C546E30}" srcOrd="0" destOrd="0" presId="urn:microsoft.com/office/officeart/2005/8/layout/pList1"/>
    <dgm:cxn modelId="{BABA177A-9E9A-448F-B6FE-F76E85F09D15}" type="presOf" srcId="{79BE3A13-3F87-499B-B642-1A1C62120FCA}" destId="{74D211EC-7EDD-49B4-8129-A4C77E12328F}" srcOrd="0" destOrd="0" presId="urn:microsoft.com/office/officeart/2005/8/layout/pList1"/>
    <dgm:cxn modelId="{5623DF37-0358-4B02-990B-E5D167A8DFD2}" srcId="{2ECADEDA-E608-4031-ACA9-24A266292C6F}" destId="{79BE3A13-3F87-499B-B642-1A1C62120FCA}" srcOrd="1" destOrd="0" parTransId="{45878CEE-B41B-4E60-93AC-AF732221F7A0}" sibTransId="{6B794EC6-0F8B-44CD-B817-F89103B1C479}"/>
    <dgm:cxn modelId="{7E4B96EC-22E4-4585-9B09-E7F0CE7EAE77}" type="presParOf" srcId="{6E161B92-8943-4FE7-BDB8-558FEF8679D3}" destId="{32ADA250-22B0-4D42-9EC1-6C7ABE01B720}" srcOrd="0" destOrd="0" presId="urn:microsoft.com/office/officeart/2005/8/layout/pList1"/>
    <dgm:cxn modelId="{9DDEEA74-C0B9-4EEB-89E0-FA14B554417B}" type="presParOf" srcId="{32ADA250-22B0-4D42-9EC1-6C7ABE01B720}" destId="{AB118D8C-4EE3-4B4C-B104-31F1D51D37C4}" srcOrd="0" destOrd="0" presId="urn:microsoft.com/office/officeart/2005/8/layout/pList1"/>
    <dgm:cxn modelId="{0B49BB1C-DC7F-4C32-AE70-A28CB85A999A}" type="presParOf" srcId="{32ADA250-22B0-4D42-9EC1-6C7ABE01B720}" destId="{9B8CF8AF-C965-4EDD-9F86-C6370C546E30}" srcOrd="1" destOrd="0" presId="urn:microsoft.com/office/officeart/2005/8/layout/pList1"/>
    <dgm:cxn modelId="{AF873C98-6543-45B4-B0B9-30473AD8A320}" type="presParOf" srcId="{6E161B92-8943-4FE7-BDB8-558FEF8679D3}" destId="{4868A947-C044-47D7-9325-0240D9BCD30C}" srcOrd="1" destOrd="0" presId="urn:microsoft.com/office/officeart/2005/8/layout/pList1"/>
    <dgm:cxn modelId="{3DA657FE-6090-462A-9916-23C2C1C3B8E0}" type="presParOf" srcId="{6E161B92-8943-4FE7-BDB8-558FEF8679D3}" destId="{110956ED-6D1F-47F7-AF74-E84A77662814}" srcOrd="2" destOrd="0" presId="urn:microsoft.com/office/officeart/2005/8/layout/pList1"/>
    <dgm:cxn modelId="{048859BE-A93F-463D-972E-F3F05A6F2E83}" type="presParOf" srcId="{110956ED-6D1F-47F7-AF74-E84A77662814}" destId="{789A4683-506E-492E-8DEB-13D76294B1A4}" srcOrd="0" destOrd="0" presId="urn:microsoft.com/office/officeart/2005/8/layout/pList1"/>
    <dgm:cxn modelId="{F29CF761-12A4-4041-9E7E-CC5BD6BF7791}" type="presParOf" srcId="{110956ED-6D1F-47F7-AF74-E84A77662814}" destId="{74D211EC-7EDD-49B4-8129-A4C77E12328F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118D8C-4EE3-4B4C-B104-31F1D51D37C4}">
      <dsp:nvSpPr>
        <dsp:cNvPr id="0" name=""/>
        <dsp:cNvSpPr/>
      </dsp:nvSpPr>
      <dsp:spPr>
        <a:xfrm>
          <a:off x="2294" y="543315"/>
          <a:ext cx="3390461" cy="2336027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8CF8AF-C965-4EDD-9F86-C6370C546E30}">
      <dsp:nvSpPr>
        <dsp:cNvPr id="0" name=""/>
        <dsp:cNvSpPr/>
      </dsp:nvSpPr>
      <dsp:spPr>
        <a:xfrm>
          <a:off x="2294" y="2879343"/>
          <a:ext cx="3390461" cy="12578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48920" rIns="248920" bIns="0" numCol="1" spcCol="1270" anchor="t" anchorCtr="0">
          <a:noAutofit/>
          <a:sp3d extrusionH="28000" prstMaterial="matte"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500" kern="1200" dirty="0" smtClean="0"/>
            <a:t>Velkoobchod</a:t>
          </a:r>
          <a:endParaRPr lang="cs-CZ" sz="3500" kern="1200" dirty="0"/>
        </a:p>
      </dsp:txBody>
      <dsp:txXfrm>
        <a:off x="2294" y="2879343"/>
        <a:ext cx="3390461" cy="1257861"/>
      </dsp:txXfrm>
    </dsp:sp>
    <dsp:sp modelId="{789A4683-506E-492E-8DEB-13D76294B1A4}">
      <dsp:nvSpPr>
        <dsp:cNvPr id="0" name=""/>
        <dsp:cNvSpPr/>
      </dsp:nvSpPr>
      <dsp:spPr>
        <a:xfrm>
          <a:off x="3731944" y="543315"/>
          <a:ext cx="3390461" cy="2336027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D211EC-7EDD-49B4-8129-A4C77E12328F}">
      <dsp:nvSpPr>
        <dsp:cNvPr id="0" name=""/>
        <dsp:cNvSpPr/>
      </dsp:nvSpPr>
      <dsp:spPr>
        <a:xfrm>
          <a:off x="3731944" y="2879343"/>
          <a:ext cx="3390461" cy="12578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48920" rIns="248920" bIns="0" numCol="1" spcCol="1270" anchor="t" anchorCtr="0">
          <a:noAutofit/>
          <a:sp3d extrusionH="28000" prstMaterial="matte"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500" kern="1200" smtClean="0"/>
            <a:t>Maloobchod</a:t>
          </a:r>
          <a:endParaRPr lang="cs-CZ" sz="3500" kern="1200"/>
        </a:p>
      </dsp:txBody>
      <dsp:txXfrm>
        <a:off x="3731944" y="2879343"/>
        <a:ext cx="3390461" cy="12578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7FB8A7-2DBC-4C8F-B7B3-35EDD090DCD5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A06B81-EBBF-44C9-8A06-A4D5FE5132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4844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A06B81-EBBF-44C9-8A06-A4D5FE5132E4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8586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164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3235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4736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4122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7076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1474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8682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2334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1911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7941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cs-CZ" smtClean="0"/>
              <a:t>Kliknutím na ikonu přidáte obrázek.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119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1825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Druhy prodeje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FF0000"/>
                </a:solidFill>
              </a:rPr>
              <a:t>Marketing a prodejní činnost</a:t>
            </a:r>
            <a:endParaRPr lang="cs-CZ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19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09443" y="1600199"/>
            <a:ext cx="7125112" cy="4258599"/>
          </a:xfrm>
        </p:spPr>
        <p:txBody>
          <a:bodyPr anchor="t">
            <a:normAutofit/>
          </a:bodyPr>
          <a:lstStyle/>
          <a:p>
            <a:r>
              <a:rPr lang="cs-CZ" dirty="0"/>
              <a:t>Obrázky webu Office.com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10382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482" y="332656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5361297"/>
              </p:ext>
            </p:extLst>
          </p:nvPr>
        </p:nvGraphicFramePr>
        <p:xfrm>
          <a:off x="1043608" y="2204864"/>
          <a:ext cx="7056784" cy="3678707"/>
        </p:xfrm>
        <a:graphic>
          <a:graphicData uri="http://schemas.openxmlformats.org/drawingml/2006/table">
            <a:tbl>
              <a:tblPr bandRow="1">
                <a:tableStyleId>{3C2FFA5D-87B4-456A-9821-1D502468CF0F}</a:tableStyleId>
              </a:tblPr>
              <a:tblGrid>
                <a:gridCol w="1800200"/>
                <a:gridCol w="5256584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Název školy</a:t>
                      </a:r>
                      <a:endParaRPr lang="cs-CZ" sz="14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Soukromé střední odborné učiliště</a:t>
                      </a:r>
                      <a:r>
                        <a:rPr lang="cs-CZ" sz="1400" baseline="0" dirty="0" smtClean="0"/>
                        <a:t> LIVA s.r.o.</a:t>
                      </a:r>
                      <a:endParaRPr lang="cs-CZ" sz="1400" b="1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Projekt</a:t>
                      </a:r>
                      <a:endParaRPr lang="cs-CZ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CZ.1.07/1.5.00/34.1035 Elektronické studijní zdroje</a:t>
                      </a:r>
                      <a:endParaRPr lang="cs-CZ" sz="1400" dirty="0"/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Název materiálu</a:t>
                      </a:r>
                      <a:endParaRPr lang="cs-CZ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dirty="0" smtClean="0"/>
                        <a:t>VY_32_INOVACE_1103</a:t>
                      </a:r>
                      <a:r>
                        <a:rPr lang="cs-CZ" sz="1400" baseline="0" dirty="0" smtClean="0"/>
                        <a:t>  Druhy prodeje</a:t>
                      </a:r>
                      <a:endParaRPr lang="cs-CZ" sz="14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102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Tematická oblast</a:t>
                      </a:r>
                      <a:endParaRPr lang="cs-CZ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Marketing</a:t>
                      </a:r>
                      <a:endParaRPr lang="cs-CZ" sz="14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Ročník</a:t>
                      </a:r>
                      <a:endParaRPr lang="cs-CZ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1. ročník</a:t>
                      </a:r>
                      <a:endParaRPr lang="cs-CZ" sz="14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Autor</a:t>
                      </a:r>
                      <a:endParaRPr lang="cs-CZ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Ing.</a:t>
                      </a:r>
                      <a:r>
                        <a:rPr lang="cs-CZ" sz="1400" baseline="0" dirty="0" smtClean="0"/>
                        <a:t> Jarmila Kabourková</a:t>
                      </a:r>
                      <a:endParaRPr lang="cs-CZ" sz="14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Datum vzniku</a:t>
                      </a:r>
                      <a:endParaRPr lang="cs-CZ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18.10.2013</a:t>
                      </a:r>
                      <a:endParaRPr lang="cs-CZ" sz="1400" dirty="0"/>
                    </a:p>
                  </a:txBody>
                  <a:tcPr anchor="ctr"/>
                </a:tc>
              </a:tr>
              <a:tr h="38980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Anotace</a:t>
                      </a:r>
                      <a:endParaRPr lang="cs-CZ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baseline="0" dirty="0" smtClean="0"/>
                        <a:t>Materiál popisuje jednotlivé distribuční články prodeje</a:t>
                      </a:r>
                      <a:endParaRPr lang="cs-CZ" sz="14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Metodika</a:t>
                      </a:r>
                      <a:endParaRPr lang="cs-CZ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400" dirty="0" smtClean="0"/>
                        <a:t>Výklad</a:t>
                      </a:r>
                      <a:r>
                        <a:rPr lang="cs-CZ" sz="1400" baseline="0" dirty="0" smtClean="0"/>
                        <a:t> učiva prostřednictvím projektoru</a:t>
                      </a:r>
                      <a:endParaRPr lang="cs-CZ" sz="1400" dirty="0"/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499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Prodej přes jednotlivé distribuční články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8779287"/>
              </p:ext>
            </p:extLst>
          </p:nvPr>
        </p:nvGraphicFramePr>
        <p:xfrm>
          <a:off x="1009650" y="1412776"/>
          <a:ext cx="71247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82813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Velkoobchod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Je typický tím, že realizuje obchod mezi jednotlivými podnikatelskými subjekty na trhu</a:t>
            </a:r>
          </a:p>
          <a:p>
            <a:r>
              <a:rPr lang="cs-CZ" dirty="0" smtClean="0"/>
              <a:t>Je firma, která nakupuje zboží od výrobců za účelem prodeje maloobchodním jednotkám</a:t>
            </a:r>
          </a:p>
          <a:p>
            <a:r>
              <a:rPr lang="cs-CZ" dirty="0" smtClean="0"/>
              <a:t>Zabývá se obchodováním ve velkém měřítku</a:t>
            </a:r>
          </a:p>
          <a:p>
            <a:r>
              <a:rPr lang="cs-CZ" dirty="0" smtClean="0"/>
              <a:t>Není primárně určen pro koncového spotřebitele</a:t>
            </a:r>
          </a:p>
          <a:p>
            <a:r>
              <a:rPr lang="cs-CZ" dirty="0" smtClean="0"/>
              <a:t>Např. Makro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8744319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Maloobchod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rgbClr val="FFFF00"/>
              </a:gs>
              <a:gs pos="88000">
                <a:schemeClr val="bg2">
                  <a:tint val="90000"/>
                  <a:shade val="68000"/>
                  <a:hueMod val="100000"/>
                  <a:satMod val="114000"/>
                  <a:lumMod val="74000"/>
                </a:schemeClr>
              </a:gs>
            </a:gsLst>
            <a:lin ang="5400000" scaled="1"/>
          </a:gradFill>
        </p:spPr>
        <p:txBody>
          <a:bodyPr/>
          <a:lstStyle/>
          <a:p>
            <a:r>
              <a:rPr lang="cs-CZ" dirty="0" smtClean="0"/>
              <a:t>Představuje způsob prodeje zboží koncovému zákazníkovi</a:t>
            </a:r>
          </a:p>
          <a:p>
            <a:r>
              <a:rPr lang="cs-CZ" dirty="0" smtClean="0"/>
              <a:t>Je posledním článkem v distribučním řetězci</a:t>
            </a:r>
          </a:p>
          <a:p>
            <a:r>
              <a:rPr lang="cs-CZ" dirty="0" smtClean="0"/>
              <a:t>Zprostředkovává prodej zboží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675724"/>
            <a:ext cx="1424635" cy="182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1415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Způsoby prodeje: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chemeClr val="bg2">
                  <a:tint val="100000"/>
                  <a:shade val="100000"/>
                  <a:hueMod val="100000"/>
                  <a:satMod val="106000"/>
                  <a:lumMod val="100000"/>
                </a:schemeClr>
              </a:gs>
              <a:gs pos="88000">
                <a:schemeClr val="bg2">
                  <a:tint val="90000"/>
                  <a:shade val="68000"/>
                  <a:hueMod val="100000"/>
                  <a:satMod val="114000"/>
                  <a:lumMod val="74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/>
          <a:p>
            <a:r>
              <a:rPr lang="cs-CZ" dirty="0" smtClean="0"/>
              <a:t>Pultovní prodej – zákazník je obsluhován prodavačem</a:t>
            </a:r>
          </a:p>
          <a:p>
            <a:r>
              <a:rPr lang="cs-CZ" dirty="0" smtClean="0"/>
              <a:t>Samoobslužní prodej – zákazník se volně pohybuje po prodejně</a:t>
            </a:r>
          </a:p>
          <a:p>
            <a:r>
              <a:rPr lang="cs-CZ" dirty="0" smtClean="0"/>
              <a:t>Ambulantní prodej – pojízdná prodejna nebo stánky</a:t>
            </a:r>
          </a:p>
          <a:p>
            <a:r>
              <a:rPr lang="cs-CZ" dirty="0" smtClean="0"/>
              <a:t>Pochůzkový prodej – dealeři nebo obchodní zástupci</a:t>
            </a:r>
          </a:p>
          <a:p>
            <a:r>
              <a:rPr lang="cs-CZ" dirty="0" smtClean="0"/>
              <a:t>Zásilkový prodej – podle katalogů</a:t>
            </a:r>
          </a:p>
          <a:p>
            <a:r>
              <a:rPr lang="cs-CZ" dirty="0" smtClean="0"/>
              <a:t>Internetový prodej – elektronický obchod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962" y="188640"/>
            <a:ext cx="2285714" cy="2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54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Typy maloobchodních jednotek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cs-CZ" dirty="0" smtClean="0"/>
              <a:t>Prodejna se zbožím denní potřeby </a:t>
            </a:r>
            <a:r>
              <a:rPr lang="cs-CZ" dirty="0" smtClean="0"/>
              <a:t>(večerky</a:t>
            </a:r>
            <a:r>
              <a:rPr lang="cs-CZ" dirty="0" smtClean="0"/>
              <a:t>, jednoty)</a:t>
            </a:r>
          </a:p>
          <a:p>
            <a:r>
              <a:rPr lang="cs-CZ" dirty="0" smtClean="0"/>
              <a:t>Specializovaná prodejna </a:t>
            </a:r>
            <a:r>
              <a:rPr lang="cs-CZ" dirty="0" smtClean="0"/>
              <a:t>(knihkupectví</a:t>
            </a:r>
            <a:r>
              <a:rPr lang="cs-CZ" dirty="0" smtClean="0"/>
              <a:t>, drogerie)</a:t>
            </a:r>
          </a:p>
          <a:p>
            <a:r>
              <a:rPr lang="cs-CZ" dirty="0" smtClean="0"/>
              <a:t>Specializovaná velkoprodejna </a:t>
            </a:r>
            <a:r>
              <a:rPr lang="cs-CZ" dirty="0" smtClean="0"/>
              <a:t>(Ikea</a:t>
            </a:r>
            <a:r>
              <a:rPr lang="cs-CZ" dirty="0" smtClean="0"/>
              <a:t>, </a:t>
            </a:r>
            <a:r>
              <a:rPr lang="cs-CZ" dirty="0" err="1" smtClean="0"/>
              <a:t>Kika</a:t>
            </a:r>
            <a:r>
              <a:rPr lang="cs-CZ" dirty="0" smtClean="0"/>
              <a:t>, </a:t>
            </a:r>
            <a:r>
              <a:rPr lang="cs-CZ" dirty="0" err="1" smtClean="0"/>
              <a:t>Asko</a:t>
            </a:r>
            <a:r>
              <a:rPr lang="cs-CZ" dirty="0" smtClean="0"/>
              <a:t>)</a:t>
            </a:r>
          </a:p>
          <a:p>
            <a:r>
              <a:rPr lang="cs-CZ" dirty="0" err="1" smtClean="0"/>
              <a:t>Hobbymarket</a:t>
            </a:r>
            <a:r>
              <a:rPr lang="cs-CZ" dirty="0" smtClean="0"/>
              <a:t> (OBI, </a:t>
            </a:r>
            <a:r>
              <a:rPr lang="cs-CZ" dirty="0" err="1" smtClean="0"/>
              <a:t>Baumax</a:t>
            </a:r>
            <a:r>
              <a:rPr lang="cs-CZ" dirty="0" smtClean="0"/>
              <a:t>)</a:t>
            </a:r>
          </a:p>
          <a:p>
            <a:r>
              <a:rPr lang="cs-CZ" dirty="0" smtClean="0"/>
              <a:t>Supermarket (Billa, Albert, Spar)</a:t>
            </a:r>
          </a:p>
          <a:p>
            <a:r>
              <a:rPr lang="cs-CZ" dirty="0" smtClean="0"/>
              <a:t>Hypermarket </a:t>
            </a:r>
            <a:r>
              <a:rPr lang="cs-CZ" dirty="0" smtClean="0"/>
              <a:t>(Globus</a:t>
            </a:r>
            <a:r>
              <a:rPr lang="cs-CZ" dirty="0" smtClean="0"/>
              <a:t>, Hypernova)</a:t>
            </a:r>
          </a:p>
          <a:p>
            <a:r>
              <a:rPr lang="cs-CZ" dirty="0" smtClean="0"/>
              <a:t>Diskontní prodejna </a:t>
            </a:r>
            <a:r>
              <a:rPr lang="cs-CZ" dirty="0" smtClean="0"/>
              <a:t>(</a:t>
            </a:r>
            <a:r>
              <a:rPr lang="cs-CZ" dirty="0" err="1" smtClean="0"/>
              <a:t>Lidl</a:t>
            </a:r>
            <a:r>
              <a:rPr lang="cs-CZ" dirty="0" smtClean="0"/>
              <a:t>, Penny Market)</a:t>
            </a:r>
          </a:p>
          <a:p>
            <a:r>
              <a:rPr lang="cs-CZ" dirty="0" smtClean="0"/>
              <a:t>Obchodní centrum </a:t>
            </a:r>
            <a:r>
              <a:rPr lang="cs-CZ" dirty="0" smtClean="0"/>
              <a:t>(Palladium </a:t>
            </a:r>
            <a:r>
              <a:rPr lang="cs-CZ" dirty="0" smtClean="0"/>
              <a:t>Praha, </a:t>
            </a:r>
            <a:r>
              <a:rPr lang="cs-CZ" dirty="0" err="1" smtClean="0"/>
              <a:t>Central</a:t>
            </a:r>
            <a:r>
              <a:rPr lang="cs-CZ" dirty="0" smtClean="0"/>
              <a:t> Most)</a:t>
            </a:r>
          </a:p>
          <a:p>
            <a:r>
              <a:rPr lang="cs-CZ" dirty="0" smtClean="0"/>
              <a:t>Obchodní dům </a:t>
            </a:r>
            <a:r>
              <a:rPr lang="cs-CZ" dirty="0" smtClean="0"/>
              <a:t>(Kotva </a:t>
            </a:r>
            <a:r>
              <a:rPr lang="cs-CZ" dirty="0" smtClean="0"/>
              <a:t>v Praze, Prior)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141" y="2924944"/>
            <a:ext cx="2092859" cy="206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5945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cs-CZ" dirty="0" smtClean="0"/>
              <a:t>Co je maloobchod</a:t>
            </a:r>
          </a:p>
          <a:p>
            <a:r>
              <a:rPr lang="cs-CZ" dirty="0" smtClean="0"/>
              <a:t>Co je velkoobchod</a:t>
            </a:r>
          </a:p>
          <a:p>
            <a:r>
              <a:rPr lang="cs-CZ" dirty="0" smtClean="0"/>
              <a:t>Vyjmenujte alespoň 3 typy způsobů prodeje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024565"/>
            <a:ext cx="1822399" cy="142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73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09443" y="1600199"/>
            <a:ext cx="7125112" cy="4258599"/>
          </a:xfrm>
        </p:spPr>
        <p:txBody>
          <a:bodyPr>
            <a:normAutofit fontScale="92500"/>
          </a:bodyPr>
          <a:lstStyle/>
          <a:p>
            <a:r>
              <a:rPr lang="cs-CZ" dirty="0"/>
              <a:t>AMERICKÁ MARKETINGOVÁ ASOCIACE:</a:t>
            </a:r>
            <a:r>
              <a:rPr lang="cs-CZ" i="1" dirty="0"/>
              <a:t> Marketing - prodej prováděný pomocí systémů/reklama a marketing/co je marketing</a:t>
            </a:r>
            <a:r>
              <a:rPr lang="cs-CZ" dirty="0"/>
              <a:t> [online]. [cit. 2008-11-02]. Dostupný z  WWW: &lt;http://www.vladimirmatula.zjihlavy.cz/</a:t>
            </a:r>
            <a:r>
              <a:rPr lang="cs-CZ" dirty="0" err="1"/>
              <a:t>marketing.php</a:t>
            </a:r>
            <a:r>
              <a:rPr lang="cs-CZ" dirty="0"/>
              <a:t>&gt;. </a:t>
            </a:r>
          </a:p>
          <a:p>
            <a:r>
              <a:rPr lang="cs-CZ" dirty="0" smtClean="0"/>
              <a:t>KINDLOVÁ, </a:t>
            </a:r>
            <a:r>
              <a:rPr lang="cs-CZ" dirty="0"/>
              <a:t>J. </a:t>
            </a:r>
            <a:r>
              <a:rPr lang="cs-CZ" dirty="0" smtClean="0"/>
              <a:t>Trendy </a:t>
            </a:r>
            <a:r>
              <a:rPr lang="cs-CZ" dirty="0"/>
              <a:t>ve využívání nástrojů podpory: diplomová práce. O</a:t>
            </a:r>
            <a:r>
              <a:rPr lang="cs-CZ" dirty="0" smtClean="0"/>
              <a:t>strava</a:t>
            </a:r>
            <a:r>
              <a:rPr lang="cs-CZ" dirty="0"/>
              <a:t>: VYSOKÁ ŠKOLA BÁŇSKÁ -TECHNICKÁ UNIVERZITA, </a:t>
            </a:r>
            <a:r>
              <a:rPr lang="cs-CZ" dirty="0" err="1"/>
              <a:t>Hornicko</a:t>
            </a:r>
            <a:r>
              <a:rPr lang="cs-CZ" dirty="0"/>
              <a:t> - geologická fakulta, 2009. </a:t>
            </a:r>
          </a:p>
          <a:p>
            <a:r>
              <a:rPr lang="cs-CZ" dirty="0"/>
              <a:t>MOUDRÝ, M.:</a:t>
            </a:r>
            <a:r>
              <a:rPr lang="cs-CZ" i="1" dirty="0" err="1"/>
              <a:t>Marketing:Základy</a:t>
            </a:r>
            <a:r>
              <a:rPr lang="cs-CZ" i="1" dirty="0"/>
              <a:t> marketingu</a:t>
            </a:r>
            <a:r>
              <a:rPr lang="cs-CZ" dirty="0"/>
              <a:t>. 1.vyd. Kralice na Hané: </a:t>
            </a:r>
            <a:r>
              <a:rPr lang="cs-CZ" dirty="0" err="1"/>
              <a:t>Computer</a:t>
            </a:r>
            <a:r>
              <a:rPr lang="cs-CZ" dirty="0"/>
              <a:t> Media, 2008. 160s., ISBN 978-80-7402-002-5 </a:t>
            </a:r>
          </a:p>
          <a:p>
            <a:r>
              <a:rPr lang="cs-CZ" i="1" dirty="0"/>
              <a:t>Marketingové noviny</a:t>
            </a:r>
            <a:r>
              <a:rPr lang="cs-CZ" dirty="0"/>
              <a:t> [online]. [cit. 2008/10/10]. Dostupné na WWW: &lt;http://www.marketingovenoviny.cz&gt;.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6901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TC102455596[[fn=Jaro]]</Template>
  <TotalTime>43</TotalTime>
  <Words>369</Words>
  <Application>Microsoft Office PowerPoint</Application>
  <PresentationFormat>Předvádění na obrazovce (4:3)</PresentationFormat>
  <Paragraphs>63</Paragraphs>
  <Slides>10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Spring</vt:lpstr>
      <vt:lpstr>Druhy prodeje</vt:lpstr>
      <vt:lpstr>Prezentace aplikace PowerPoint</vt:lpstr>
      <vt:lpstr>Prodej přes jednotlivé distribuční články</vt:lpstr>
      <vt:lpstr>Velkoobchod</vt:lpstr>
      <vt:lpstr>Maloobchod</vt:lpstr>
      <vt:lpstr>Způsoby prodeje:</vt:lpstr>
      <vt:lpstr>Typy maloobchodních jednotek</vt:lpstr>
      <vt:lpstr>Otázky k procvičení</vt:lpstr>
      <vt:lpstr>LITERATURA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Druhy prodeje</dc:title>
  <cp:lastModifiedBy>LIVA</cp:lastModifiedBy>
  <cp:revision>16</cp:revision>
  <dcterms:modified xsi:type="dcterms:W3CDTF">2014-10-24T13:26:53Z</dcterms:modified>
</cp:coreProperties>
</file>