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4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B054A1-1861-43F1-8A48-14573C227906}" type="doc">
      <dgm:prSet loTypeId="urn:microsoft.com/office/officeart/2005/8/layout/hProcess11" loCatId="process" qsTypeId="urn:microsoft.com/office/officeart/2005/8/quickstyle/3d9" qsCatId="3D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C4D4E557-F26E-432B-A4DE-0FE43457F10C}">
      <dgm:prSet/>
      <dgm:spPr/>
      <dgm:t>
        <a:bodyPr/>
        <a:lstStyle/>
        <a:p>
          <a:pPr rtl="0"/>
          <a:r>
            <a:rPr lang="cs-CZ" dirty="0" smtClean="0"/>
            <a:t>Hlavním úkolem plánování je vytvořit a udržovat vztah mezi stanovenými cíli podniku a strategiemi zvolenými pro dosažení cílů</a:t>
          </a:r>
          <a:endParaRPr lang="cs-CZ" dirty="0"/>
        </a:p>
      </dgm:t>
    </dgm:pt>
    <dgm:pt modelId="{0359754E-BF9E-40DB-BD46-DCDF699CE38A}" type="parTrans" cxnId="{8D1DE466-EB22-4325-9871-C8144462B9BD}">
      <dgm:prSet/>
      <dgm:spPr/>
      <dgm:t>
        <a:bodyPr/>
        <a:lstStyle/>
        <a:p>
          <a:endParaRPr lang="cs-CZ"/>
        </a:p>
      </dgm:t>
    </dgm:pt>
    <dgm:pt modelId="{C406D259-8755-44AA-B747-DBB1BEA35332}" type="sibTrans" cxnId="{8D1DE466-EB22-4325-9871-C8144462B9BD}">
      <dgm:prSet/>
      <dgm:spPr/>
      <dgm:t>
        <a:bodyPr/>
        <a:lstStyle/>
        <a:p>
          <a:endParaRPr lang="cs-CZ"/>
        </a:p>
      </dgm:t>
    </dgm:pt>
    <dgm:pt modelId="{E4F194BB-2686-4784-AB0E-1AA32AFAC0B0}" type="pres">
      <dgm:prSet presAssocID="{E8B054A1-1861-43F1-8A48-14573C22790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9AB8304-19BF-4ABA-8C73-DAA9ECB484FF}" type="pres">
      <dgm:prSet presAssocID="{E8B054A1-1861-43F1-8A48-14573C227906}" presName="arrow" presStyleLbl="bgShp" presStyleIdx="0" presStyleCnt="1"/>
      <dgm:spPr/>
    </dgm:pt>
    <dgm:pt modelId="{68E7E1DE-8D14-4AF0-8D95-2E5B4843EB9B}" type="pres">
      <dgm:prSet presAssocID="{E8B054A1-1861-43F1-8A48-14573C227906}" presName="points" presStyleCnt="0"/>
      <dgm:spPr/>
    </dgm:pt>
    <dgm:pt modelId="{DE7F77BF-DA65-498D-9542-3F219002D936}" type="pres">
      <dgm:prSet presAssocID="{C4D4E557-F26E-432B-A4DE-0FE43457F10C}" presName="compositeA" presStyleCnt="0"/>
      <dgm:spPr/>
    </dgm:pt>
    <dgm:pt modelId="{323DD119-D9B8-4773-9CD2-D1A30FD0473F}" type="pres">
      <dgm:prSet presAssocID="{C4D4E557-F26E-432B-A4DE-0FE43457F10C}" presName="textA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944B9B4-73C1-4E50-96AA-545993BCFCFC}" type="pres">
      <dgm:prSet presAssocID="{C4D4E557-F26E-432B-A4DE-0FE43457F10C}" presName="circleA" presStyleLbl="node1" presStyleIdx="0" presStyleCnt="1"/>
      <dgm:spPr/>
    </dgm:pt>
    <dgm:pt modelId="{27D06A06-6A08-4D9E-9A34-9DAC6BCCFE80}" type="pres">
      <dgm:prSet presAssocID="{C4D4E557-F26E-432B-A4DE-0FE43457F10C}" presName="spaceA" presStyleCnt="0"/>
      <dgm:spPr/>
    </dgm:pt>
  </dgm:ptLst>
  <dgm:cxnLst>
    <dgm:cxn modelId="{8D1DE466-EB22-4325-9871-C8144462B9BD}" srcId="{E8B054A1-1861-43F1-8A48-14573C227906}" destId="{C4D4E557-F26E-432B-A4DE-0FE43457F10C}" srcOrd="0" destOrd="0" parTransId="{0359754E-BF9E-40DB-BD46-DCDF699CE38A}" sibTransId="{C406D259-8755-44AA-B747-DBB1BEA35332}"/>
    <dgm:cxn modelId="{9548954F-A1D1-402D-9580-3E800BC2210C}" type="presOf" srcId="{C4D4E557-F26E-432B-A4DE-0FE43457F10C}" destId="{323DD119-D9B8-4773-9CD2-D1A30FD0473F}" srcOrd="0" destOrd="0" presId="urn:microsoft.com/office/officeart/2005/8/layout/hProcess11"/>
    <dgm:cxn modelId="{A0CAC30D-27CE-4209-BE8A-4FA5F65A7E23}" type="presOf" srcId="{E8B054A1-1861-43F1-8A48-14573C227906}" destId="{E4F194BB-2686-4784-AB0E-1AA32AFAC0B0}" srcOrd="0" destOrd="0" presId="urn:microsoft.com/office/officeart/2005/8/layout/hProcess11"/>
    <dgm:cxn modelId="{7C7742C6-D6F1-4BB5-9B0A-A689221D6672}" type="presParOf" srcId="{E4F194BB-2686-4784-AB0E-1AA32AFAC0B0}" destId="{79AB8304-19BF-4ABA-8C73-DAA9ECB484FF}" srcOrd="0" destOrd="0" presId="urn:microsoft.com/office/officeart/2005/8/layout/hProcess11"/>
    <dgm:cxn modelId="{4C63A127-CA93-4D57-A9C4-BEF93B2D2E3F}" type="presParOf" srcId="{E4F194BB-2686-4784-AB0E-1AA32AFAC0B0}" destId="{68E7E1DE-8D14-4AF0-8D95-2E5B4843EB9B}" srcOrd="1" destOrd="0" presId="urn:microsoft.com/office/officeart/2005/8/layout/hProcess11"/>
    <dgm:cxn modelId="{1521223A-2F6C-4DCA-9473-2398729B6F09}" type="presParOf" srcId="{68E7E1DE-8D14-4AF0-8D95-2E5B4843EB9B}" destId="{DE7F77BF-DA65-498D-9542-3F219002D936}" srcOrd="0" destOrd="0" presId="urn:microsoft.com/office/officeart/2005/8/layout/hProcess11"/>
    <dgm:cxn modelId="{DEB5F31F-3E4C-4DCF-8A02-1F284EA677C9}" type="presParOf" srcId="{DE7F77BF-DA65-498D-9542-3F219002D936}" destId="{323DD119-D9B8-4773-9CD2-D1A30FD0473F}" srcOrd="0" destOrd="0" presId="urn:microsoft.com/office/officeart/2005/8/layout/hProcess11"/>
    <dgm:cxn modelId="{B921B6D1-B713-4290-BC95-4B6442797728}" type="presParOf" srcId="{DE7F77BF-DA65-498D-9542-3F219002D936}" destId="{5944B9B4-73C1-4E50-96AA-545993BCFCFC}" srcOrd="1" destOrd="0" presId="urn:microsoft.com/office/officeart/2005/8/layout/hProcess11"/>
    <dgm:cxn modelId="{150ADF89-FF9E-4618-ABE3-C169C56823C4}" type="presParOf" srcId="{DE7F77BF-DA65-498D-9542-3F219002D936}" destId="{27D06A06-6A08-4D9E-9A34-9DAC6BCCFE80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A5D532-71D2-4903-BB95-6D47D158996E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DFD81785-A91A-4066-BB9F-FE2BA9A38242}">
      <dgm:prSet/>
      <dgm:spPr/>
      <dgm:t>
        <a:bodyPr/>
        <a:lstStyle/>
        <a:p>
          <a:pPr rtl="0"/>
          <a:r>
            <a:rPr lang="cs-CZ" smtClean="0"/>
            <a:t>Operativní</a:t>
          </a:r>
          <a:endParaRPr lang="cs-CZ"/>
        </a:p>
      </dgm:t>
    </dgm:pt>
    <dgm:pt modelId="{CD5879BC-2202-4385-80F1-20BBF1BBB014}" type="parTrans" cxnId="{5D5D8560-CBE2-4B31-90B3-29643FE7646B}">
      <dgm:prSet/>
      <dgm:spPr/>
      <dgm:t>
        <a:bodyPr/>
        <a:lstStyle/>
        <a:p>
          <a:endParaRPr lang="cs-CZ"/>
        </a:p>
      </dgm:t>
    </dgm:pt>
    <dgm:pt modelId="{CC089F64-1819-42F6-AC1F-FC14BC45079F}" type="sibTrans" cxnId="{5D5D8560-CBE2-4B31-90B3-29643FE7646B}">
      <dgm:prSet/>
      <dgm:spPr/>
      <dgm:t>
        <a:bodyPr/>
        <a:lstStyle/>
        <a:p>
          <a:endParaRPr lang="cs-CZ"/>
        </a:p>
      </dgm:t>
    </dgm:pt>
    <dgm:pt modelId="{E935ABD0-6DDB-4839-BFBE-7CD7260EBB9E}">
      <dgm:prSet/>
      <dgm:spPr/>
      <dgm:t>
        <a:bodyPr/>
        <a:lstStyle/>
        <a:p>
          <a:pPr rtl="0"/>
          <a:r>
            <a:rPr lang="cs-CZ" smtClean="0"/>
            <a:t>Taktický</a:t>
          </a:r>
          <a:endParaRPr lang="cs-CZ"/>
        </a:p>
      </dgm:t>
    </dgm:pt>
    <dgm:pt modelId="{38C18D6C-5381-48CE-AF24-579D7D83AFF7}" type="parTrans" cxnId="{055E0CC3-09C4-4122-81DA-8E139365655B}">
      <dgm:prSet/>
      <dgm:spPr/>
      <dgm:t>
        <a:bodyPr/>
        <a:lstStyle/>
        <a:p>
          <a:endParaRPr lang="cs-CZ"/>
        </a:p>
      </dgm:t>
    </dgm:pt>
    <dgm:pt modelId="{AD2F063C-0CD0-48C2-9D30-DF801ABD6306}" type="sibTrans" cxnId="{055E0CC3-09C4-4122-81DA-8E139365655B}">
      <dgm:prSet/>
      <dgm:spPr/>
      <dgm:t>
        <a:bodyPr/>
        <a:lstStyle/>
        <a:p>
          <a:endParaRPr lang="cs-CZ"/>
        </a:p>
      </dgm:t>
    </dgm:pt>
    <dgm:pt modelId="{0E4D68BE-AB24-484C-8CAF-32859D00131B}">
      <dgm:prSet/>
      <dgm:spPr/>
      <dgm:t>
        <a:bodyPr/>
        <a:lstStyle/>
        <a:p>
          <a:pPr rtl="0"/>
          <a:r>
            <a:rPr lang="cs-CZ" smtClean="0"/>
            <a:t>Strategický</a:t>
          </a:r>
          <a:endParaRPr lang="cs-CZ"/>
        </a:p>
      </dgm:t>
    </dgm:pt>
    <dgm:pt modelId="{258E0007-0C58-4BBE-9B64-D7E6497DA78C}" type="parTrans" cxnId="{62C7EEF3-E355-47BB-9FCA-8220BC4302D3}">
      <dgm:prSet/>
      <dgm:spPr/>
      <dgm:t>
        <a:bodyPr/>
        <a:lstStyle/>
        <a:p>
          <a:endParaRPr lang="cs-CZ"/>
        </a:p>
      </dgm:t>
    </dgm:pt>
    <dgm:pt modelId="{25065909-B529-4490-9A94-CFE42472FDEF}" type="sibTrans" cxnId="{62C7EEF3-E355-47BB-9FCA-8220BC4302D3}">
      <dgm:prSet/>
      <dgm:spPr/>
      <dgm:t>
        <a:bodyPr/>
        <a:lstStyle/>
        <a:p>
          <a:endParaRPr lang="cs-CZ"/>
        </a:p>
      </dgm:t>
    </dgm:pt>
    <dgm:pt modelId="{5DAEE917-450E-4DE6-A73F-FF5609ABB66E}" type="pres">
      <dgm:prSet presAssocID="{07A5D532-71D2-4903-BB95-6D47D158996E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cs-CZ"/>
        </a:p>
      </dgm:t>
    </dgm:pt>
    <dgm:pt modelId="{F2689189-E9EB-4575-8470-C6667F4978A2}" type="pres">
      <dgm:prSet presAssocID="{DFD81785-A91A-4066-BB9F-FE2BA9A38242}" presName="composite" presStyleCnt="0"/>
      <dgm:spPr/>
    </dgm:pt>
    <dgm:pt modelId="{7DE23631-88DB-44F6-BF39-E71B571D5406}" type="pres">
      <dgm:prSet presAssocID="{DFD81785-A91A-4066-BB9F-FE2BA9A38242}" presName="LShape" presStyleLbl="alignNode1" presStyleIdx="0" presStyleCnt="5"/>
      <dgm:spPr/>
    </dgm:pt>
    <dgm:pt modelId="{B4BE3ADA-7D62-4834-9F1C-9BD90A8BD89F}" type="pres">
      <dgm:prSet presAssocID="{DFD81785-A91A-4066-BB9F-FE2BA9A38242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D78B08D-F415-4089-B46D-FAEBC216152C}" type="pres">
      <dgm:prSet presAssocID="{DFD81785-A91A-4066-BB9F-FE2BA9A38242}" presName="Triangle" presStyleLbl="alignNode1" presStyleIdx="1" presStyleCnt="5"/>
      <dgm:spPr/>
    </dgm:pt>
    <dgm:pt modelId="{41755BEB-2127-4D1B-9588-07B0868FFB1A}" type="pres">
      <dgm:prSet presAssocID="{CC089F64-1819-42F6-AC1F-FC14BC45079F}" presName="sibTrans" presStyleCnt="0"/>
      <dgm:spPr/>
    </dgm:pt>
    <dgm:pt modelId="{FDB75AB7-590A-4C72-B72E-03295EA350B9}" type="pres">
      <dgm:prSet presAssocID="{CC089F64-1819-42F6-AC1F-FC14BC45079F}" presName="space" presStyleCnt="0"/>
      <dgm:spPr/>
    </dgm:pt>
    <dgm:pt modelId="{C4059F1A-0C39-4C9D-8246-BBAF5A3FC8F2}" type="pres">
      <dgm:prSet presAssocID="{E935ABD0-6DDB-4839-BFBE-7CD7260EBB9E}" presName="composite" presStyleCnt="0"/>
      <dgm:spPr/>
    </dgm:pt>
    <dgm:pt modelId="{889991C6-AE9A-474A-8582-A4C0E0C3AA0C}" type="pres">
      <dgm:prSet presAssocID="{E935ABD0-6DDB-4839-BFBE-7CD7260EBB9E}" presName="LShape" presStyleLbl="alignNode1" presStyleIdx="2" presStyleCnt="5"/>
      <dgm:spPr/>
    </dgm:pt>
    <dgm:pt modelId="{271F9173-6C95-4A63-8252-6B2F225B6696}" type="pres">
      <dgm:prSet presAssocID="{E935ABD0-6DDB-4839-BFBE-7CD7260EBB9E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30449E2-5C86-4F4E-BD7F-202F3AFAD118}" type="pres">
      <dgm:prSet presAssocID="{E935ABD0-6DDB-4839-BFBE-7CD7260EBB9E}" presName="Triangle" presStyleLbl="alignNode1" presStyleIdx="3" presStyleCnt="5"/>
      <dgm:spPr/>
    </dgm:pt>
    <dgm:pt modelId="{6FA78A1C-8519-405B-8E6E-179BDBCCE92A}" type="pres">
      <dgm:prSet presAssocID="{AD2F063C-0CD0-48C2-9D30-DF801ABD6306}" presName="sibTrans" presStyleCnt="0"/>
      <dgm:spPr/>
    </dgm:pt>
    <dgm:pt modelId="{F22A1145-A8D9-4D65-ABF3-C4C3ED11F04F}" type="pres">
      <dgm:prSet presAssocID="{AD2F063C-0CD0-48C2-9D30-DF801ABD6306}" presName="space" presStyleCnt="0"/>
      <dgm:spPr/>
    </dgm:pt>
    <dgm:pt modelId="{D1220693-939C-4831-9EA0-52C90FF7A1ED}" type="pres">
      <dgm:prSet presAssocID="{0E4D68BE-AB24-484C-8CAF-32859D00131B}" presName="composite" presStyleCnt="0"/>
      <dgm:spPr/>
    </dgm:pt>
    <dgm:pt modelId="{4C2FF08E-1A3A-42CB-9FE1-952946A7592C}" type="pres">
      <dgm:prSet presAssocID="{0E4D68BE-AB24-484C-8CAF-32859D00131B}" presName="LShape" presStyleLbl="alignNode1" presStyleIdx="4" presStyleCnt="5"/>
      <dgm:spPr/>
    </dgm:pt>
    <dgm:pt modelId="{04FD9044-2199-4E51-94D5-39F0FA8D1CBA}" type="pres">
      <dgm:prSet presAssocID="{0E4D68BE-AB24-484C-8CAF-32859D00131B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97B6145-2055-46D6-AB9E-08E032095C90}" type="presOf" srcId="{07A5D532-71D2-4903-BB95-6D47D158996E}" destId="{5DAEE917-450E-4DE6-A73F-FF5609ABB66E}" srcOrd="0" destOrd="0" presId="urn:microsoft.com/office/officeart/2009/3/layout/StepUpProcess"/>
    <dgm:cxn modelId="{BC59315D-0942-43C0-8F18-AE00431EC605}" type="presOf" srcId="{0E4D68BE-AB24-484C-8CAF-32859D00131B}" destId="{04FD9044-2199-4E51-94D5-39F0FA8D1CBA}" srcOrd="0" destOrd="0" presId="urn:microsoft.com/office/officeart/2009/3/layout/StepUpProcess"/>
    <dgm:cxn modelId="{5D5D8560-CBE2-4B31-90B3-29643FE7646B}" srcId="{07A5D532-71D2-4903-BB95-6D47D158996E}" destId="{DFD81785-A91A-4066-BB9F-FE2BA9A38242}" srcOrd="0" destOrd="0" parTransId="{CD5879BC-2202-4385-80F1-20BBF1BBB014}" sibTransId="{CC089F64-1819-42F6-AC1F-FC14BC45079F}"/>
    <dgm:cxn modelId="{DDCE6C13-58DF-4209-A281-9AC097CD45F0}" type="presOf" srcId="{E935ABD0-6DDB-4839-BFBE-7CD7260EBB9E}" destId="{271F9173-6C95-4A63-8252-6B2F225B6696}" srcOrd="0" destOrd="0" presId="urn:microsoft.com/office/officeart/2009/3/layout/StepUpProcess"/>
    <dgm:cxn modelId="{A513D8EC-9AB1-4D1A-B5CB-551BB97D198D}" type="presOf" srcId="{DFD81785-A91A-4066-BB9F-FE2BA9A38242}" destId="{B4BE3ADA-7D62-4834-9F1C-9BD90A8BD89F}" srcOrd="0" destOrd="0" presId="urn:microsoft.com/office/officeart/2009/3/layout/StepUpProcess"/>
    <dgm:cxn modelId="{055E0CC3-09C4-4122-81DA-8E139365655B}" srcId="{07A5D532-71D2-4903-BB95-6D47D158996E}" destId="{E935ABD0-6DDB-4839-BFBE-7CD7260EBB9E}" srcOrd="1" destOrd="0" parTransId="{38C18D6C-5381-48CE-AF24-579D7D83AFF7}" sibTransId="{AD2F063C-0CD0-48C2-9D30-DF801ABD6306}"/>
    <dgm:cxn modelId="{62C7EEF3-E355-47BB-9FCA-8220BC4302D3}" srcId="{07A5D532-71D2-4903-BB95-6D47D158996E}" destId="{0E4D68BE-AB24-484C-8CAF-32859D00131B}" srcOrd="2" destOrd="0" parTransId="{258E0007-0C58-4BBE-9B64-D7E6497DA78C}" sibTransId="{25065909-B529-4490-9A94-CFE42472FDEF}"/>
    <dgm:cxn modelId="{C3DF4BEA-BF73-4942-B525-C268928AF83E}" type="presParOf" srcId="{5DAEE917-450E-4DE6-A73F-FF5609ABB66E}" destId="{F2689189-E9EB-4575-8470-C6667F4978A2}" srcOrd="0" destOrd="0" presId="urn:microsoft.com/office/officeart/2009/3/layout/StepUpProcess"/>
    <dgm:cxn modelId="{9036AE96-7F04-4B7F-901E-5CCA7062118E}" type="presParOf" srcId="{F2689189-E9EB-4575-8470-C6667F4978A2}" destId="{7DE23631-88DB-44F6-BF39-E71B571D5406}" srcOrd="0" destOrd="0" presId="urn:microsoft.com/office/officeart/2009/3/layout/StepUpProcess"/>
    <dgm:cxn modelId="{14E354D3-C615-4578-A270-E9076D6F9CB2}" type="presParOf" srcId="{F2689189-E9EB-4575-8470-C6667F4978A2}" destId="{B4BE3ADA-7D62-4834-9F1C-9BD90A8BD89F}" srcOrd="1" destOrd="0" presId="urn:microsoft.com/office/officeart/2009/3/layout/StepUpProcess"/>
    <dgm:cxn modelId="{F045C41D-F07B-4445-914C-C323C3AA0E3D}" type="presParOf" srcId="{F2689189-E9EB-4575-8470-C6667F4978A2}" destId="{2D78B08D-F415-4089-B46D-FAEBC216152C}" srcOrd="2" destOrd="0" presId="urn:microsoft.com/office/officeart/2009/3/layout/StepUpProcess"/>
    <dgm:cxn modelId="{9B0A7F49-F446-4D9B-ACA3-DA2A39BBC45E}" type="presParOf" srcId="{5DAEE917-450E-4DE6-A73F-FF5609ABB66E}" destId="{41755BEB-2127-4D1B-9588-07B0868FFB1A}" srcOrd="1" destOrd="0" presId="urn:microsoft.com/office/officeart/2009/3/layout/StepUpProcess"/>
    <dgm:cxn modelId="{C3C65E0C-DF2D-4028-A66A-DE784582FFBC}" type="presParOf" srcId="{41755BEB-2127-4D1B-9588-07B0868FFB1A}" destId="{FDB75AB7-590A-4C72-B72E-03295EA350B9}" srcOrd="0" destOrd="0" presId="urn:microsoft.com/office/officeart/2009/3/layout/StepUpProcess"/>
    <dgm:cxn modelId="{4921F0C3-5985-4470-99C9-245E56C5413C}" type="presParOf" srcId="{5DAEE917-450E-4DE6-A73F-FF5609ABB66E}" destId="{C4059F1A-0C39-4C9D-8246-BBAF5A3FC8F2}" srcOrd="2" destOrd="0" presId="urn:microsoft.com/office/officeart/2009/3/layout/StepUpProcess"/>
    <dgm:cxn modelId="{5BC81EC5-C138-4CA3-816A-43B8A587F7A8}" type="presParOf" srcId="{C4059F1A-0C39-4C9D-8246-BBAF5A3FC8F2}" destId="{889991C6-AE9A-474A-8582-A4C0E0C3AA0C}" srcOrd="0" destOrd="0" presId="urn:microsoft.com/office/officeart/2009/3/layout/StepUpProcess"/>
    <dgm:cxn modelId="{700C2C07-65AA-4982-B713-2251D5A556F7}" type="presParOf" srcId="{C4059F1A-0C39-4C9D-8246-BBAF5A3FC8F2}" destId="{271F9173-6C95-4A63-8252-6B2F225B6696}" srcOrd="1" destOrd="0" presId="urn:microsoft.com/office/officeart/2009/3/layout/StepUpProcess"/>
    <dgm:cxn modelId="{46722B05-AF94-44E8-9491-8017D8D36E02}" type="presParOf" srcId="{C4059F1A-0C39-4C9D-8246-BBAF5A3FC8F2}" destId="{130449E2-5C86-4F4E-BD7F-202F3AFAD118}" srcOrd="2" destOrd="0" presId="urn:microsoft.com/office/officeart/2009/3/layout/StepUpProcess"/>
    <dgm:cxn modelId="{53B592F9-D1A0-44A8-BB39-D2F5FFA02CED}" type="presParOf" srcId="{5DAEE917-450E-4DE6-A73F-FF5609ABB66E}" destId="{6FA78A1C-8519-405B-8E6E-179BDBCCE92A}" srcOrd="3" destOrd="0" presId="urn:microsoft.com/office/officeart/2009/3/layout/StepUpProcess"/>
    <dgm:cxn modelId="{7627F91A-77ED-4E13-809D-3E5BE41AC235}" type="presParOf" srcId="{6FA78A1C-8519-405B-8E6E-179BDBCCE92A}" destId="{F22A1145-A8D9-4D65-ABF3-C4C3ED11F04F}" srcOrd="0" destOrd="0" presId="urn:microsoft.com/office/officeart/2009/3/layout/StepUpProcess"/>
    <dgm:cxn modelId="{BCCA53CA-1A19-4DAC-AFF9-0600827E44C8}" type="presParOf" srcId="{5DAEE917-450E-4DE6-A73F-FF5609ABB66E}" destId="{D1220693-939C-4831-9EA0-52C90FF7A1ED}" srcOrd="4" destOrd="0" presId="urn:microsoft.com/office/officeart/2009/3/layout/StepUpProcess"/>
    <dgm:cxn modelId="{60B2A638-B424-486D-8D40-89FD4EDEF1C4}" type="presParOf" srcId="{D1220693-939C-4831-9EA0-52C90FF7A1ED}" destId="{4C2FF08E-1A3A-42CB-9FE1-952946A7592C}" srcOrd="0" destOrd="0" presId="urn:microsoft.com/office/officeart/2009/3/layout/StepUpProcess"/>
    <dgm:cxn modelId="{071626A1-27D9-4C10-BAF7-0647CDE93D5D}" type="presParOf" srcId="{D1220693-939C-4831-9EA0-52C90FF7A1ED}" destId="{04FD9044-2199-4E51-94D5-39F0FA8D1CBA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C1D1A3-5BB7-4B98-8B63-197B37EEDAB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03E7362E-593E-4404-8795-93430E052C70}">
      <dgm:prSet/>
      <dgm:spPr/>
      <dgm:t>
        <a:bodyPr/>
        <a:lstStyle/>
        <a:p>
          <a:pPr rtl="0"/>
          <a:r>
            <a:rPr lang="cs-CZ" dirty="0" smtClean="0"/>
            <a:t>Promyšlený </a:t>
          </a:r>
          <a:r>
            <a:rPr lang="cs-CZ" dirty="0" smtClean="0"/>
            <a:t>postup, </a:t>
          </a:r>
          <a:r>
            <a:rPr lang="cs-CZ" dirty="0" smtClean="0"/>
            <a:t>jak dosáhnout stanoveného cíle</a:t>
          </a:r>
          <a:endParaRPr lang="cs-CZ" dirty="0"/>
        </a:p>
      </dgm:t>
    </dgm:pt>
    <dgm:pt modelId="{44AF88F7-78F6-49BE-831F-17654E8EBE73}" type="parTrans" cxnId="{EEFB6647-90F2-48DD-A0FD-6A7CDAF92F9B}">
      <dgm:prSet/>
      <dgm:spPr/>
      <dgm:t>
        <a:bodyPr/>
        <a:lstStyle/>
        <a:p>
          <a:endParaRPr lang="cs-CZ"/>
        </a:p>
      </dgm:t>
    </dgm:pt>
    <dgm:pt modelId="{A7E49F30-A1C3-4AA2-AAA2-7D12888F6802}" type="sibTrans" cxnId="{EEFB6647-90F2-48DD-A0FD-6A7CDAF92F9B}">
      <dgm:prSet/>
      <dgm:spPr/>
      <dgm:t>
        <a:bodyPr/>
        <a:lstStyle/>
        <a:p>
          <a:endParaRPr lang="cs-CZ"/>
        </a:p>
      </dgm:t>
    </dgm:pt>
    <dgm:pt modelId="{6606F72B-450D-4F23-827D-4902144DCB39}">
      <dgm:prSet/>
      <dgm:spPr/>
      <dgm:t>
        <a:bodyPr/>
        <a:lstStyle/>
        <a:p>
          <a:pPr rtl="0"/>
          <a:r>
            <a:rPr lang="cs-CZ" dirty="0" smtClean="0"/>
            <a:t>Vypracovává se pro trhy, výrobky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značky</a:t>
          </a:r>
          <a:endParaRPr lang="cs-CZ" dirty="0"/>
        </a:p>
      </dgm:t>
    </dgm:pt>
    <dgm:pt modelId="{0F166771-8F61-4AF9-8D0A-4C53211EFEA6}" type="parTrans" cxnId="{BEF8203A-A686-4420-99F9-13B762A6C74D}">
      <dgm:prSet/>
      <dgm:spPr/>
      <dgm:t>
        <a:bodyPr/>
        <a:lstStyle/>
        <a:p>
          <a:endParaRPr lang="cs-CZ"/>
        </a:p>
      </dgm:t>
    </dgm:pt>
    <dgm:pt modelId="{C16CA4A0-1493-4EDA-97F9-CE4102BFE142}" type="sibTrans" cxnId="{BEF8203A-A686-4420-99F9-13B762A6C74D}">
      <dgm:prSet/>
      <dgm:spPr/>
      <dgm:t>
        <a:bodyPr/>
        <a:lstStyle/>
        <a:p>
          <a:endParaRPr lang="cs-CZ"/>
        </a:p>
      </dgm:t>
    </dgm:pt>
    <dgm:pt modelId="{71355E3F-9B7C-43FF-92FA-34C87B0C3D74}" type="pres">
      <dgm:prSet presAssocID="{ACC1D1A3-5BB7-4B98-8B63-197B37EEDAB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62B716C-AE68-476C-BD2E-6FF60E1D798E}" type="pres">
      <dgm:prSet presAssocID="{03E7362E-593E-4404-8795-93430E052C70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18E5EA5-66F4-4C24-BE18-09F80C025212}" type="pres">
      <dgm:prSet presAssocID="{A7E49F30-A1C3-4AA2-AAA2-7D12888F6802}" presName="spacer" presStyleCnt="0"/>
      <dgm:spPr/>
    </dgm:pt>
    <dgm:pt modelId="{8BDC8DDE-3474-4DF7-A4A0-8BE7D0F99612}" type="pres">
      <dgm:prSet presAssocID="{6606F72B-450D-4F23-827D-4902144DCB3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EFB6647-90F2-48DD-A0FD-6A7CDAF92F9B}" srcId="{ACC1D1A3-5BB7-4B98-8B63-197B37EEDABC}" destId="{03E7362E-593E-4404-8795-93430E052C70}" srcOrd="0" destOrd="0" parTransId="{44AF88F7-78F6-49BE-831F-17654E8EBE73}" sibTransId="{A7E49F30-A1C3-4AA2-AAA2-7D12888F6802}"/>
    <dgm:cxn modelId="{BEF8203A-A686-4420-99F9-13B762A6C74D}" srcId="{ACC1D1A3-5BB7-4B98-8B63-197B37EEDABC}" destId="{6606F72B-450D-4F23-827D-4902144DCB39}" srcOrd="1" destOrd="0" parTransId="{0F166771-8F61-4AF9-8D0A-4C53211EFEA6}" sibTransId="{C16CA4A0-1493-4EDA-97F9-CE4102BFE142}"/>
    <dgm:cxn modelId="{05527441-8520-48DC-8D53-27EA8DC498D0}" type="presOf" srcId="{03E7362E-593E-4404-8795-93430E052C70}" destId="{462B716C-AE68-476C-BD2E-6FF60E1D798E}" srcOrd="0" destOrd="0" presId="urn:microsoft.com/office/officeart/2005/8/layout/vList2"/>
    <dgm:cxn modelId="{8975D976-3782-496D-A51C-1E85F16E1F77}" type="presOf" srcId="{ACC1D1A3-5BB7-4B98-8B63-197B37EEDABC}" destId="{71355E3F-9B7C-43FF-92FA-34C87B0C3D74}" srcOrd="0" destOrd="0" presId="urn:microsoft.com/office/officeart/2005/8/layout/vList2"/>
    <dgm:cxn modelId="{A4BCE56F-DB57-4B8A-B5B6-F47A7336B8F2}" type="presOf" srcId="{6606F72B-450D-4F23-827D-4902144DCB39}" destId="{8BDC8DDE-3474-4DF7-A4A0-8BE7D0F99612}" srcOrd="0" destOrd="0" presId="urn:microsoft.com/office/officeart/2005/8/layout/vList2"/>
    <dgm:cxn modelId="{BD5AC953-0D7E-434A-B49F-7D9F178D283F}" type="presParOf" srcId="{71355E3F-9B7C-43FF-92FA-34C87B0C3D74}" destId="{462B716C-AE68-476C-BD2E-6FF60E1D798E}" srcOrd="0" destOrd="0" presId="urn:microsoft.com/office/officeart/2005/8/layout/vList2"/>
    <dgm:cxn modelId="{474E8859-80D5-46A0-8C22-28156E8CFF53}" type="presParOf" srcId="{71355E3F-9B7C-43FF-92FA-34C87B0C3D74}" destId="{B18E5EA5-66F4-4C24-BE18-09F80C025212}" srcOrd="1" destOrd="0" presId="urn:microsoft.com/office/officeart/2005/8/layout/vList2"/>
    <dgm:cxn modelId="{11F2A2FE-B9D6-4450-AD6C-FD18D1CA40F1}" type="presParOf" srcId="{71355E3F-9B7C-43FF-92FA-34C87B0C3D74}" destId="{8BDC8DDE-3474-4DF7-A4A0-8BE7D0F9961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AB8304-19BF-4ABA-8C73-DAA9ECB484FF}">
      <dsp:nvSpPr>
        <dsp:cNvPr id="0" name=""/>
        <dsp:cNvSpPr/>
      </dsp:nvSpPr>
      <dsp:spPr>
        <a:xfrm>
          <a:off x="0" y="1108710"/>
          <a:ext cx="10353675" cy="147828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3DD119-D9B8-4773-9CD2-D1A30FD0473F}">
      <dsp:nvSpPr>
        <dsp:cNvPr id="0" name=""/>
        <dsp:cNvSpPr/>
      </dsp:nvSpPr>
      <dsp:spPr>
        <a:xfrm>
          <a:off x="0" y="0"/>
          <a:ext cx="9318307" cy="1478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0">
          <a:noAutofit/>
          <a:sp3d extrusionH="28000" prstMaterial="matte"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Hlavním úkolem plánování je vytvořit a udržovat vztah mezi stanovenými cíli podniku a strategiemi zvolenými pro dosažení cílů</a:t>
          </a:r>
          <a:endParaRPr lang="cs-CZ" sz="2700" kern="1200" dirty="0"/>
        </a:p>
      </dsp:txBody>
      <dsp:txXfrm>
        <a:off x="0" y="0"/>
        <a:ext cx="9318307" cy="1478280"/>
      </dsp:txXfrm>
    </dsp:sp>
    <dsp:sp modelId="{5944B9B4-73C1-4E50-96AA-545993BCFCFC}">
      <dsp:nvSpPr>
        <dsp:cNvPr id="0" name=""/>
        <dsp:cNvSpPr/>
      </dsp:nvSpPr>
      <dsp:spPr>
        <a:xfrm>
          <a:off x="4474368" y="1663065"/>
          <a:ext cx="369570" cy="3695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7779" dir="5400000" rotWithShape="0">
            <a:srgbClr val="000000">
              <a:alpha val="4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23631-88DB-44F6-BF39-E71B571D5406}">
      <dsp:nvSpPr>
        <dsp:cNvPr id="0" name=""/>
        <dsp:cNvSpPr/>
      </dsp:nvSpPr>
      <dsp:spPr>
        <a:xfrm rot="5400000">
          <a:off x="1564723" y="894309"/>
          <a:ext cx="1543168" cy="2567797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BE3ADA-7D62-4834-9F1C-9BD90A8BD89F}">
      <dsp:nvSpPr>
        <dsp:cNvPr id="0" name=""/>
        <dsp:cNvSpPr/>
      </dsp:nvSpPr>
      <dsp:spPr>
        <a:xfrm>
          <a:off x="1307130" y="1661528"/>
          <a:ext cx="2318222" cy="20320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100" kern="1200" smtClean="0"/>
            <a:t>Operativní</a:t>
          </a:r>
          <a:endParaRPr lang="cs-CZ" sz="3100" kern="1200"/>
        </a:p>
      </dsp:txBody>
      <dsp:txXfrm>
        <a:off x="1307130" y="1661528"/>
        <a:ext cx="2318222" cy="2032057"/>
      </dsp:txXfrm>
    </dsp:sp>
    <dsp:sp modelId="{2D78B08D-F415-4089-B46D-FAEBC216152C}">
      <dsp:nvSpPr>
        <dsp:cNvPr id="0" name=""/>
        <dsp:cNvSpPr/>
      </dsp:nvSpPr>
      <dsp:spPr>
        <a:xfrm>
          <a:off x="3187952" y="705265"/>
          <a:ext cx="437400" cy="437400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9991C6-AE9A-474A-8582-A4C0E0C3AA0C}">
      <dsp:nvSpPr>
        <dsp:cNvPr id="0" name=""/>
        <dsp:cNvSpPr/>
      </dsp:nvSpPr>
      <dsp:spPr>
        <a:xfrm rot="5400000">
          <a:off x="4402680" y="192054"/>
          <a:ext cx="1543168" cy="2567797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1F9173-6C95-4A63-8252-6B2F225B6696}">
      <dsp:nvSpPr>
        <dsp:cNvPr id="0" name=""/>
        <dsp:cNvSpPr/>
      </dsp:nvSpPr>
      <dsp:spPr>
        <a:xfrm>
          <a:off x="4145087" y="959273"/>
          <a:ext cx="2318222" cy="20320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100" kern="1200" smtClean="0"/>
            <a:t>Taktický</a:t>
          </a:r>
          <a:endParaRPr lang="cs-CZ" sz="3100" kern="1200"/>
        </a:p>
      </dsp:txBody>
      <dsp:txXfrm>
        <a:off x="4145087" y="959273"/>
        <a:ext cx="2318222" cy="2032057"/>
      </dsp:txXfrm>
    </dsp:sp>
    <dsp:sp modelId="{130449E2-5C86-4F4E-BD7F-202F3AFAD118}">
      <dsp:nvSpPr>
        <dsp:cNvPr id="0" name=""/>
        <dsp:cNvSpPr/>
      </dsp:nvSpPr>
      <dsp:spPr>
        <a:xfrm>
          <a:off x="6025908" y="3010"/>
          <a:ext cx="437400" cy="437400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2FF08E-1A3A-42CB-9FE1-952946A7592C}">
      <dsp:nvSpPr>
        <dsp:cNvPr id="0" name=""/>
        <dsp:cNvSpPr/>
      </dsp:nvSpPr>
      <dsp:spPr>
        <a:xfrm rot="5400000">
          <a:off x="7240636" y="-510200"/>
          <a:ext cx="1543168" cy="2567797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FD9044-2199-4E51-94D5-39F0FA8D1CBA}">
      <dsp:nvSpPr>
        <dsp:cNvPr id="0" name=""/>
        <dsp:cNvSpPr/>
      </dsp:nvSpPr>
      <dsp:spPr>
        <a:xfrm>
          <a:off x="6983043" y="257017"/>
          <a:ext cx="2318222" cy="20320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100" kern="1200" smtClean="0"/>
            <a:t>Strategický</a:t>
          </a:r>
          <a:endParaRPr lang="cs-CZ" sz="3100" kern="1200"/>
        </a:p>
      </dsp:txBody>
      <dsp:txXfrm>
        <a:off x="6983043" y="257017"/>
        <a:ext cx="2318222" cy="203205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2B716C-AE68-476C-BD2E-6FF60E1D798E}">
      <dsp:nvSpPr>
        <dsp:cNvPr id="0" name=""/>
        <dsp:cNvSpPr/>
      </dsp:nvSpPr>
      <dsp:spPr>
        <a:xfrm>
          <a:off x="0" y="5549"/>
          <a:ext cx="10353675" cy="1776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l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600" kern="1200" dirty="0" smtClean="0"/>
            <a:t>Promyšlený </a:t>
          </a:r>
          <a:r>
            <a:rPr lang="cs-CZ" sz="4600" kern="1200" dirty="0" smtClean="0"/>
            <a:t>postup, </a:t>
          </a:r>
          <a:r>
            <a:rPr lang="cs-CZ" sz="4600" kern="1200" dirty="0" smtClean="0"/>
            <a:t>jak dosáhnout stanoveného cíle</a:t>
          </a:r>
          <a:endParaRPr lang="cs-CZ" sz="4600" kern="1200" dirty="0"/>
        </a:p>
      </dsp:txBody>
      <dsp:txXfrm>
        <a:off x="86700" y="92249"/>
        <a:ext cx="10180275" cy="1602660"/>
      </dsp:txXfrm>
    </dsp:sp>
    <dsp:sp modelId="{8BDC8DDE-3474-4DF7-A4A0-8BE7D0F99612}">
      <dsp:nvSpPr>
        <dsp:cNvPr id="0" name=""/>
        <dsp:cNvSpPr/>
      </dsp:nvSpPr>
      <dsp:spPr>
        <a:xfrm>
          <a:off x="0" y="1914090"/>
          <a:ext cx="10353675" cy="1776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l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600" kern="1200" dirty="0" smtClean="0"/>
            <a:t>Vypracovává se pro trhy, výrobky </a:t>
          </a:r>
          <a:r>
            <a:rPr lang="cs-CZ" sz="4600" kern="1200" dirty="0" smtClean="0"/>
            <a:t/>
          </a:r>
          <a:br>
            <a:rPr lang="cs-CZ" sz="4600" kern="1200" dirty="0" smtClean="0"/>
          </a:br>
          <a:r>
            <a:rPr lang="cs-CZ" sz="4600" kern="1200" dirty="0" smtClean="0"/>
            <a:t>a </a:t>
          </a:r>
          <a:r>
            <a:rPr lang="cs-CZ" sz="4600" kern="1200" dirty="0" smtClean="0"/>
            <a:t>značky</a:t>
          </a:r>
          <a:endParaRPr lang="cs-CZ" sz="4600" kern="1200" dirty="0"/>
        </a:p>
      </dsp:txBody>
      <dsp:txXfrm>
        <a:off x="86700" y="2000790"/>
        <a:ext cx="10180275" cy="16026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5966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2974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28676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571526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608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56267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05196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81747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2258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254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7875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120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833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909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8561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976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8707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F445CE-45FC-4AEB-A6B1-9EFAFB9ED387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C2717-096B-4A95-875F-4762C80645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9938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7.WM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upload.wikimedia.org/wikipedia/commons/d/d4/Donovalsk%C3%A1,_hodiny_na_domov%C4%9B_d%C5%AFchodc%C5%AF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Marketingové plánování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832660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Marketingový plán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3418297"/>
              </p:ext>
            </p:extLst>
          </p:nvPr>
        </p:nvGraphicFramePr>
        <p:xfrm>
          <a:off x="914400" y="2095500"/>
          <a:ext cx="10353675" cy="3695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687" y="294175"/>
            <a:ext cx="1815998" cy="130576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15184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Co je hlavním úkolem marketingového plánování</a:t>
            </a:r>
          </a:p>
          <a:p>
            <a:r>
              <a:rPr lang="cs-CZ" dirty="0" smtClean="0"/>
              <a:t>Jaké dva nástroje představuje marketingové plánování</a:t>
            </a:r>
          </a:p>
          <a:p>
            <a:r>
              <a:rPr lang="cs-CZ" dirty="0" smtClean="0"/>
              <a:t>Rozdělení plánování z hlediska času</a:t>
            </a:r>
          </a:p>
          <a:p>
            <a:r>
              <a:rPr lang="cs-CZ" dirty="0" smtClean="0"/>
              <a:t>Popište strategický plán</a:t>
            </a:r>
          </a:p>
          <a:p>
            <a:r>
              <a:rPr lang="cs-CZ" dirty="0" smtClean="0"/>
              <a:t>Vyjmenujte jednotlivé fáze marketingového plánování</a:t>
            </a:r>
          </a:p>
          <a:p>
            <a:r>
              <a:rPr lang="cs-CZ" dirty="0" smtClean="0"/>
              <a:t>Co je marketingový plán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006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dirty="0"/>
              <a:t>KINDLOVÁ, J. </a:t>
            </a:r>
            <a:r>
              <a:rPr lang="cs-CZ" dirty="0" smtClean="0"/>
              <a:t>Trendy </a:t>
            </a:r>
            <a:r>
              <a:rPr lang="cs-CZ" dirty="0"/>
              <a:t>ve využívání nástrojů podpory: diplomová práce. </a:t>
            </a:r>
            <a:r>
              <a:rPr lang="cs-CZ" dirty="0" err="1"/>
              <a:t>O</a:t>
            </a:r>
            <a:r>
              <a:rPr lang="cs-CZ" smtClean="0"/>
              <a:t>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7211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cs-CZ" dirty="0"/>
              <a:t>ŠJŮ. wikimedia.org [online]. [cit. 2</a:t>
            </a:r>
            <a:r>
              <a:rPr lang="cs-CZ" dirty="0" smtClean="0"/>
              <a:t>.9.2013]. </a:t>
            </a:r>
            <a:r>
              <a:rPr lang="cs-CZ" dirty="0"/>
              <a:t>Dostupný na WWW: http://commons.wikimedia.org/wiki/File%3ADonovalsk%C3%A1%2C_hodiny_na_domov%C4%9B_d%C5%AFchodc%C5%AF.jpg </a:t>
            </a:r>
          </a:p>
          <a:p>
            <a:pPr marL="457200" indent="-457200">
              <a:buFont typeface="+mj-lt"/>
              <a:buAutoNum type="arabicParenR"/>
            </a:pPr>
            <a:r>
              <a:rPr lang="cs-CZ" dirty="0" smtClean="0"/>
              <a:t>Obrázky webu Office.com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68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85879"/>
            <a:ext cx="5760720" cy="1258824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780138"/>
              </p:ext>
            </p:extLst>
          </p:nvPr>
        </p:nvGraphicFramePr>
        <p:xfrm>
          <a:off x="2567608" y="2344881"/>
          <a:ext cx="7056784" cy="3690684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810428"/>
                <a:gridCol w="5246356"/>
              </a:tblGrid>
              <a:tr h="33429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Název školy</a:t>
                      </a:r>
                      <a:endParaRPr lang="cs-CZ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solidFill>
                            <a:schemeClr val="bg1"/>
                          </a:solidFill>
                        </a:rPr>
                        <a:t> LIVA s.r.o.</a:t>
                      </a:r>
                      <a:endParaRPr lang="cs-CZ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Projekt</a:t>
                      </a:r>
                      <a:endParaRPr lang="cs-C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CZ.1.07/1.5.00/34.1035 Elektronické studijní zdroje</a:t>
                      </a:r>
                      <a:endParaRPr lang="cs-C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Název materiálu</a:t>
                      </a:r>
                      <a:endParaRPr lang="cs-C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VY_32_INOVACE_1109</a:t>
                      </a:r>
                      <a:r>
                        <a:rPr lang="cs-CZ" sz="1600" baseline="0" dirty="0" smtClean="0">
                          <a:solidFill>
                            <a:schemeClr val="bg1"/>
                          </a:solidFill>
                        </a:rPr>
                        <a:t> Marketingové plánování</a:t>
                      </a:r>
                      <a:endParaRPr lang="cs-CZ" sz="1600" b="0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3434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Tematická oblast</a:t>
                      </a:r>
                      <a:endParaRPr lang="cs-C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Marketing</a:t>
                      </a:r>
                      <a:endParaRPr lang="cs-C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Ročník</a:t>
                      </a:r>
                      <a:endParaRPr lang="cs-C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1. ročník</a:t>
                      </a:r>
                      <a:endParaRPr lang="cs-C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Autor</a:t>
                      </a:r>
                      <a:endParaRPr lang="cs-C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Ing.</a:t>
                      </a:r>
                      <a:r>
                        <a:rPr lang="cs-CZ" sz="1600" baseline="0" dirty="0" smtClean="0">
                          <a:solidFill>
                            <a:schemeClr val="bg1"/>
                          </a:solidFill>
                        </a:rPr>
                        <a:t> Jarmila Kabourková</a:t>
                      </a:r>
                      <a:endParaRPr lang="cs-C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Datum vzniku</a:t>
                      </a:r>
                      <a:endParaRPr lang="cs-C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2.9.2013</a:t>
                      </a:r>
                      <a:endParaRPr lang="cs-C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4183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Anotace</a:t>
                      </a:r>
                      <a:endParaRPr lang="cs-C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solidFill>
                            <a:schemeClr val="bg1"/>
                          </a:solidFill>
                        </a:rPr>
                        <a:t>Materiál popisuje jednotlivé druhy plánování ve firmě</a:t>
                      </a:r>
                      <a:endParaRPr lang="cs-C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Metodika</a:t>
                      </a:r>
                      <a:endParaRPr lang="cs-C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</a:rPr>
                        <a:t>Výklad</a:t>
                      </a:r>
                      <a:r>
                        <a:rPr lang="cs-CZ" sz="1600" baseline="0" dirty="0" smtClean="0">
                          <a:solidFill>
                            <a:schemeClr val="bg1"/>
                          </a:solidFill>
                        </a:rPr>
                        <a:t> učiva prostřednictvím projektoru</a:t>
                      </a:r>
                      <a:endParaRPr lang="cs-C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664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Marketingové plánování vychází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z </a:t>
            </a:r>
            <a:r>
              <a:rPr lang="cs-CZ" dirty="0" smtClean="0"/>
              <a:t>celkových firemních plánů, které rozpracovávají stanovené cíle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9243549"/>
              </p:ext>
            </p:extLst>
          </p:nvPr>
        </p:nvGraphicFramePr>
        <p:xfrm>
          <a:off x="914400" y="2095500"/>
          <a:ext cx="10353675" cy="3695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415988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Marketingové plánování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r>
              <a:rPr lang="cs-CZ" sz="3200" b="1" dirty="0" smtClean="0">
                <a:blipFill>
                  <a:blip r:embed="rId2"/>
                  <a:tile tx="0" ty="0" sx="100000" sy="100000" flip="none" algn="tl"/>
                </a:blipFill>
              </a:rPr>
              <a:t>Je nástroj řízení a koordinování marketingových činností firmy</a:t>
            </a:r>
          </a:p>
          <a:p>
            <a:r>
              <a:rPr lang="cs-CZ" sz="3200" b="1" dirty="0" smtClean="0">
                <a:blipFill>
                  <a:blip r:embed="rId2"/>
                  <a:tile tx="0" ty="0" sx="100000" sy="100000" flip="none" algn="tl"/>
                </a:blipFill>
              </a:rPr>
              <a:t>Je nástroj marketingového řízení</a:t>
            </a:r>
            <a:endParaRPr lang="cs-CZ" sz="3200" b="1" dirty="0">
              <a:blipFill>
                <a:blip r:embed="rId2"/>
                <a:tile tx="0" ty="0" sx="100000" sy="100000" flip="none" algn="tl"/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17576538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plánování z hlediska času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5204981"/>
              </p:ext>
            </p:extLst>
          </p:nvPr>
        </p:nvGraphicFramePr>
        <p:xfrm>
          <a:off x="914400" y="2095500"/>
          <a:ext cx="10353675" cy="3695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2271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Operativní plánování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b="1" dirty="0" smtClean="0"/>
              <a:t>Jedná se o krátkodobý plán s časovým horizontem do jednoho roku</a:t>
            </a:r>
          </a:p>
          <a:p>
            <a:r>
              <a:rPr lang="cs-CZ" sz="2400" b="1" dirty="0" smtClean="0"/>
              <a:t>Slouží ke každodennímu řízení firmy </a:t>
            </a:r>
            <a:r>
              <a:rPr lang="cs-CZ" sz="2400" b="1" dirty="0" smtClean="0"/>
              <a:t>(např</a:t>
            </a:r>
            <a:r>
              <a:rPr lang="cs-CZ" sz="2400" b="1" dirty="0" smtClean="0"/>
              <a:t>. sledování příjmů </a:t>
            </a:r>
            <a:r>
              <a:rPr lang="cs-CZ" sz="2400" b="1" dirty="0" smtClean="0"/>
              <a:t/>
            </a:r>
            <a:br>
              <a:rPr lang="cs-CZ" sz="2400" b="1" dirty="0" smtClean="0"/>
            </a:br>
            <a:r>
              <a:rPr lang="cs-CZ" sz="2400" b="1" dirty="0" smtClean="0"/>
              <a:t>a </a:t>
            </a:r>
            <a:r>
              <a:rPr lang="cs-CZ" sz="2400" b="1" dirty="0" smtClean="0"/>
              <a:t>výdajů, stavu zásob atd.)</a:t>
            </a:r>
            <a:endParaRPr lang="cs-CZ" sz="2400" b="1" dirty="0"/>
          </a:p>
        </p:txBody>
      </p:sp>
      <p:pic>
        <p:nvPicPr>
          <p:cNvPr id="1026" name="Picture 2" descr="File:Donovalská, hodiny na domově důchodců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813" y="3532909"/>
            <a:ext cx="3620654" cy="2715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0097367" y="6398034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0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Taktické plánování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Je střednědobým plánem v řízení firmy s časovým horizontem od jednoho roku do tří let</a:t>
            </a:r>
          </a:p>
          <a:p>
            <a:r>
              <a:rPr lang="cs-CZ" dirty="0" smtClean="0"/>
              <a:t>Umožňuje rychlou reakci na případné změny ve vnějším marketingovým prostředí</a:t>
            </a:r>
          </a:p>
          <a:p>
            <a:r>
              <a:rPr lang="cs-CZ" dirty="0" smtClean="0"/>
              <a:t>Je pojítkem mezi operativním a strategickým plánem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619" y="4138088"/>
            <a:ext cx="1773022" cy="18132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8167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Strategické plánování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b="1" dirty="0" smtClean="0"/>
              <a:t>Je dlouhodobý plán s časovým horizontem nad 3 roky ( nejčastěji na 10 let)</a:t>
            </a:r>
          </a:p>
          <a:p>
            <a:r>
              <a:rPr lang="cs-CZ" sz="2400" b="1" dirty="0" smtClean="0"/>
              <a:t>Vychází z poslání a vize firmy a zabývá se firmou jako celkem </a:t>
            </a:r>
            <a:r>
              <a:rPr lang="cs-CZ" sz="2400" b="1" dirty="0" smtClean="0"/>
              <a:t/>
            </a:r>
            <a:br>
              <a:rPr lang="cs-CZ" sz="2400" b="1" dirty="0" smtClean="0"/>
            </a:br>
            <a:r>
              <a:rPr lang="cs-CZ" sz="2400" b="1" dirty="0" smtClean="0"/>
              <a:t>z </a:t>
            </a:r>
            <a:r>
              <a:rPr lang="cs-CZ" sz="2400" b="1" dirty="0" smtClean="0"/>
              <a:t>dlouhodobého hlediska</a:t>
            </a:r>
          </a:p>
          <a:p>
            <a:r>
              <a:rPr lang="cs-CZ" sz="2400" b="1" dirty="0" smtClean="0"/>
              <a:t>Snaží se dát firmě náhled na její budoucí postavení v závislosti na vývoji trhu</a:t>
            </a:r>
            <a:endParaRPr lang="cs-CZ" sz="2400" b="1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295" y="4735773"/>
            <a:ext cx="6371230" cy="1937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2193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Fáze marketingového plánování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13795" y="1625599"/>
            <a:ext cx="10353762" cy="4862287"/>
          </a:xfr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190500" dist="228600" dir="2700000" algn="ctr">
              <a:schemeClr val="bg2">
                <a:lumMod val="75000"/>
                <a:alpha val="3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cs-CZ" sz="2400" b="1" dirty="0" smtClean="0">
                <a:ln w="13462">
                  <a:solidFill>
                    <a:schemeClr val="bg1"/>
                  </a:solidFill>
                  <a:prstDash val="solid"/>
                </a:ln>
                <a:effectLst/>
              </a:rPr>
              <a:t>1. Analýza – každé plánování musí být zahájeno situační analýzou, kde vyhodnotí prostředí, ve kterém se nachází, musí analyzovat silné a slabé stránky, nalézt příležitosti a  hrozby</a:t>
            </a:r>
          </a:p>
          <a:p>
            <a:r>
              <a:rPr lang="cs-CZ" sz="2400" b="1" dirty="0" smtClean="0">
                <a:ln w="13462">
                  <a:solidFill>
                    <a:schemeClr val="bg1"/>
                  </a:solidFill>
                  <a:prstDash val="solid"/>
                </a:ln>
                <a:effectLst/>
              </a:rPr>
              <a:t>2. Plánování – firma se </a:t>
            </a:r>
            <a:r>
              <a:rPr lang="cs-CZ" sz="2400" b="1" dirty="0" smtClean="0">
                <a:ln w="13462">
                  <a:solidFill>
                    <a:schemeClr val="bg1"/>
                  </a:solidFill>
                  <a:prstDash val="solid"/>
                </a:ln>
                <a:effectLst/>
              </a:rPr>
              <a:t>rozhoduje, </a:t>
            </a:r>
            <a:r>
              <a:rPr lang="cs-CZ" sz="2400" b="1" dirty="0" smtClean="0">
                <a:ln w="13462">
                  <a:solidFill>
                    <a:schemeClr val="bg1"/>
                  </a:solidFill>
                  <a:prstDash val="solid"/>
                </a:ln>
                <a:effectLst/>
              </a:rPr>
              <a:t>na co se zaměří, stanovuje strategie a vypracovává plány</a:t>
            </a:r>
          </a:p>
          <a:p>
            <a:r>
              <a:rPr lang="cs-CZ" sz="2400" b="1" dirty="0" smtClean="0">
                <a:ln w="13462">
                  <a:solidFill>
                    <a:schemeClr val="bg1"/>
                  </a:solidFill>
                  <a:prstDash val="solid"/>
                </a:ln>
                <a:effectLst/>
              </a:rPr>
              <a:t>3. Realizace – realizací se strategické plány stávají realitou, která vede k dosažení cílů</a:t>
            </a:r>
          </a:p>
          <a:p>
            <a:r>
              <a:rPr lang="cs-CZ" sz="2400" b="1" dirty="0" smtClean="0">
                <a:ln w="13462">
                  <a:solidFill>
                    <a:schemeClr val="bg1"/>
                  </a:solidFill>
                  <a:prstDash val="solid"/>
                </a:ln>
                <a:effectLst/>
              </a:rPr>
              <a:t>4. Kontrola – je činnost spočívající ve sledování aktivit plánu </a:t>
            </a:r>
            <a:r>
              <a:rPr lang="cs-CZ" sz="2400" b="1" dirty="0" smtClean="0">
                <a:ln w="13462">
                  <a:solidFill>
                    <a:schemeClr val="bg1"/>
                  </a:solidFill>
                  <a:prstDash val="solid"/>
                </a:ln>
                <a:effectLst/>
              </a:rPr>
              <a:t/>
            </a:r>
            <a:br>
              <a:rPr lang="cs-CZ" sz="2400" b="1" dirty="0" smtClean="0">
                <a:ln w="13462">
                  <a:solidFill>
                    <a:schemeClr val="bg1"/>
                  </a:solidFill>
                  <a:prstDash val="solid"/>
                </a:ln>
                <a:effectLst/>
              </a:rPr>
            </a:br>
            <a:r>
              <a:rPr lang="cs-CZ" sz="2400" b="1" dirty="0" smtClean="0">
                <a:ln w="13462">
                  <a:solidFill>
                    <a:schemeClr val="bg1"/>
                  </a:solidFill>
                  <a:prstDash val="solid"/>
                </a:ln>
                <a:effectLst/>
              </a:rPr>
              <a:t>a </a:t>
            </a:r>
            <a:r>
              <a:rPr lang="cs-CZ" sz="2400" b="1" dirty="0" smtClean="0">
                <a:ln w="13462">
                  <a:solidFill>
                    <a:schemeClr val="bg1"/>
                  </a:solidFill>
                  <a:prstDash val="solid"/>
                </a:ln>
                <a:effectLst/>
              </a:rPr>
              <a:t>vyhodnocování výsledků, v případě nesouladu nastupuje nápravné </a:t>
            </a:r>
            <a:r>
              <a:rPr lang="cs-CZ" sz="2400" b="1" dirty="0" smtClean="0">
                <a:ln w="13462">
                  <a:solidFill>
                    <a:schemeClr val="bg1"/>
                  </a:solidFill>
                  <a:prstDash val="solid"/>
                </a:ln>
                <a:effectLst/>
              </a:rPr>
              <a:t>opatření</a:t>
            </a:r>
            <a:endParaRPr lang="cs-CZ" sz="2400" b="1" dirty="0">
              <a:ln w="13462">
                <a:solidFill>
                  <a:schemeClr val="bg1"/>
                </a:solidFill>
                <a:prstDash val="solid"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177800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742332"/>
      </a:dk2>
      <a:lt2>
        <a:srgbClr val="EE91A0"/>
      </a:lt2>
      <a:accent1>
        <a:srgbClr val="E03754"/>
      </a:accent1>
      <a:accent2>
        <a:srgbClr val="E86C2E"/>
      </a:accent2>
      <a:accent3>
        <a:srgbClr val="DAB250"/>
      </a:accent3>
      <a:accent4>
        <a:srgbClr val="60C4AA"/>
      </a:accent4>
      <a:accent5>
        <a:srgbClr val="51A9DB"/>
      </a:accent5>
      <a:accent6>
        <a:srgbClr val="976AC9"/>
      </a:accent6>
      <a:hlink>
        <a:srgbClr val="D5445E"/>
      </a:hlink>
      <a:folHlink>
        <a:srgbClr val="E17C8E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ruhovaný okraj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777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amask" id="{F9A299A0-33D0-4E0F-9F3F-7163E3744208}" vid="{6B2E858E-683F-40D9-B4CB-284D097F3AC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TC104033921[[fn=Damašek]]</Template>
  <TotalTime>62</TotalTime>
  <Words>447</Words>
  <Application>Microsoft Office PowerPoint</Application>
  <PresentationFormat>Vlastní</PresentationFormat>
  <Paragraphs>64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Damask</vt:lpstr>
      <vt:lpstr>Marketingové plánování</vt:lpstr>
      <vt:lpstr>Prezentace aplikace PowerPoint</vt:lpstr>
      <vt:lpstr>Marketingové plánování vychází  z celkových firemních plánů, které rozpracovávají stanovené cíle</vt:lpstr>
      <vt:lpstr>Marketingové plánování</vt:lpstr>
      <vt:lpstr>Dělení plánování z hlediska času</vt:lpstr>
      <vt:lpstr>Operativní plánování</vt:lpstr>
      <vt:lpstr>Taktické plánování</vt:lpstr>
      <vt:lpstr>Strategické plánování</vt:lpstr>
      <vt:lpstr>Fáze marketingového plánování</vt:lpstr>
      <vt:lpstr>Marketingový plán</vt:lpstr>
      <vt:lpstr>Otázky k procvičování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Marketingové plánování</dc:title>
  <dc:creator>Kabourkovci</dc:creator>
  <cp:lastModifiedBy>LIVA</cp:lastModifiedBy>
  <cp:revision>19</cp:revision>
  <dcterms:created xsi:type="dcterms:W3CDTF">2013-08-21T07:58:17Z</dcterms:created>
  <dcterms:modified xsi:type="dcterms:W3CDTF">2014-10-24T14:07:23Z</dcterms:modified>
</cp:coreProperties>
</file>