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8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0" r:id="rId28"/>
    <p:sldId id="282" r:id="rId29"/>
    <p:sldId id="283" r:id="rId30"/>
    <p:sldId id="284" r:id="rId31"/>
    <p:sldId id="288" r:id="rId32"/>
    <p:sldId id="285" r:id="rId33"/>
    <p:sldId id="286" r:id="rId34"/>
    <p:sldId id="287" r:id="rId35"/>
    <p:sldId id="290" r:id="rId36"/>
    <p:sldId id="291" r:id="rId3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image" Target="../media/image16.WMF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image" Target="../media/image16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6CF06C-4166-4B89-92FC-4E58B911CA2A}" type="doc">
      <dgm:prSet loTypeId="urn:microsoft.com/office/officeart/2005/8/layout/arrow5" loCatId="process" qsTypeId="urn:microsoft.com/office/officeart/2009/2/quickstyle/3d8" qsCatId="3D" csTypeId="urn:microsoft.com/office/officeart/2005/8/colors/colorful5" csCatId="colorful"/>
      <dgm:spPr/>
      <dgm:t>
        <a:bodyPr/>
        <a:lstStyle/>
        <a:p>
          <a:endParaRPr lang="cs-CZ"/>
        </a:p>
      </dgm:t>
    </dgm:pt>
    <dgm:pt modelId="{36F78695-55B7-4F39-91E2-E4B5C09D892E}">
      <dgm:prSet/>
      <dgm:spPr/>
      <dgm:t>
        <a:bodyPr/>
        <a:lstStyle/>
        <a:p>
          <a:pPr rtl="0"/>
          <a:r>
            <a:rPr lang="cs-CZ" smtClean="0"/>
            <a:t>Zákon nabídky</a:t>
          </a:r>
          <a:endParaRPr lang="cs-CZ"/>
        </a:p>
      </dgm:t>
    </dgm:pt>
    <dgm:pt modelId="{ECE43F52-2D36-40B8-9068-C4B0C07F2299}" type="parTrans" cxnId="{1E5E586F-00C9-439C-B6B5-9E6FBFE8F562}">
      <dgm:prSet/>
      <dgm:spPr/>
      <dgm:t>
        <a:bodyPr/>
        <a:lstStyle/>
        <a:p>
          <a:endParaRPr lang="cs-CZ"/>
        </a:p>
      </dgm:t>
    </dgm:pt>
    <dgm:pt modelId="{8A3C0A2B-99E2-4BAE-9CB6-8512A0696C94}" type="sibTrans" cxnId="{1E5E586F-00C9-439C-B6B5-9E6FBFE8F562}">
      <dgm:prSet/>
      <dgm:spPr/>
      <dgm:t>
        <a:bodyPr/>
        <a:lstStyle/>
        <a:p>
          <a:endParaRPr lang="cs-CZ"/>
        </a:p>
      </dgm:t>
    </dgm:pt>
    <dgm:pt modelId="{07BACDD5-F055-49AC-B8F4-257250276D98}">
      <dgm:prSet/>
      <dgm:spPr/>
      <dgm:t>
        <a:bodyPr/>
        <a:lstStyle/>
        <a:p>
          <a:pPr rtl="0"/>
          <a:r>
            <a:rPr lang="cs-CZ" smtClean="0"/>
            <a:t>Zákon poptávky</a:t>
          </a:r>
          <a:endParaRPr lang="cs-CZ"/>
        </a:p>
      </dgm:t>
    </dgm:pt>
    <dgm:pt modelId="{CA0A5134-FD30-4990-9DD3-0A851397C45E}" type="parTrans" cxnId="{22BCB47C-B1AB-40B2-BB79-A9B89A593423}">
      <dgm:prSet/>
      <dgm:spPr/>
      <dgm:t>
        <a:bodyPr/>
        <a:lstStyle/>
        <a:p>
          <a:endParaRPr lang="cs-CZ"/>
        </a:p>
      </dgm:t>
    </dgm:pt>
    <dgm:pt modelId="{E288FF30-B19A-4F9D-8ECF-1F302932E2CA}" type="sibTrans" cxnId="{22BCB47C-B1AB-40B2-BB79-A9B89A593423}">
      <dgm:prSet/>
      <dgm:spPr/>
      <dgm:t>
        <a:bodyPr/>
        <a:lstStyle/>
        <a:p>
          <a:endParaRPr lang="cs-CZ"/>
        </a:p>
      </dgm:t>
    </dgm:pt>
    <dgm:pt modelId="{5FD8F0A2-D126-4A93-88A7-DF43ECF45547}" type="pres">
      <dgm:prSet presAssocID="{246CF06C-4166-4B89-92FC-4E58B911CA2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8680D2A-F7ED-4458-8830-DEA8B3B1A705}" type="pres">
      <dgm:prSet presAssocID="{36F78695-55B7-4F39-91E2-E4B5C09D892E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5A2A6B2-7D37-4C2E-AD87-8E46A9AB8DD1}" type="pres">
      <dgm:prSet presAssocID="{07BACDD5-F055-49AC-B8F4-257250276D98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2BCB47C-B1AB-40B2-BB79-A9B89A593423}" srcId="{246CF06C-4166-4B89-92FC-4E58B911CA2A}" destId="{07BACDD5-F055-49AC-B8F4-257250276D98}" srcOrd="1" destOrd="0" parTransId="{CA0A5134-FD30-4990-9DD3-0A851397C45E}" sibTransId="{E288FF30-B19A-4F9D-8ECF-1F302932E2CA}"/>
    <dgm:cxn modelId="{BCB255D1-57DE-4440-A8AB-9792F0B76B11}" type="presOf" srcId="{36F78695-55B7-4F39-91E2-E4B5C09D892E}" destId="{98680D2A-F7ED-4458-8830-DEA8B3B1A705}" srcOrd="0" destOrd="0" presId="urn:microsoft.com/office/officeart/2005/8/layout/arrow5"/>
    <dgm:cxn modelId="{FEA10817-6187-4188-93A3-78970F4173C3}" type="presOf" srcId="{07BACDD5-F055-49AC-B8F4-257250276D98}" destId="{A5A2A6B2-7D37-4C2E-AD87-8E46A9AB8DD1}" srcOrd="0" destOrd="0" presId="urn:microsoft.com/office/officeart/2005/8/layout/arrow5"/>
    <dgm:cxn modelId="{1E5E586F-00C9-439C-B6B5-9E6FBFE8F562}" srcId="{246CF06C-4166-4B89-92FC-4E58B911CA2A}" destId="{36F78695-55B7-4F39-91E2-E4B5C09D892E}" srcOrd="0" destOrd="0" parTransId="{ECE43F52-2D36-40B8-9068-C4B0C07F2299}" sibTransId="{8A3C0A2B-99E2-4BAE-9CB6-8512A0696C94}"/>
    <dgm:cxn modelId="{B7C6B2C7-7CA8-4E22-AC8E-34E577C9C359}" type="presOf" srcId="{246CF06C-4166-4B89-92FC-4E58B911CA2A}" destId="{5FD8F0A2-D126-4A93-88A7-DF43ECF45547}" srcOrd="0" destOrd="0" presId="urn:microsoft.com/office/officeart/2005/8/layout/arrow5"/>
    <dgm:cxn modelId="{687537D5-011C-41F6-8487-C8B862B08F2D}" type="presParOf" srcId="{5FD8F0A2-D126-4A93-88A7-DF43ECF45547}" destId="{98680D2A-F7ED-4458-8830-DEA8B3B1A705}" srcOrd="0" destOrd="0" presId="urn:microsoft.com/office/officeart/2005/8/layout/arrow5"/>
    <dgm:cxn modelId="{2692D0D3-9AAD-43F0-AEB5-0C5BD002AFB4}" type="presParOf" srcId="{5FD8F0A2-D126-4A93-88A7-DF43ECF45547}" destId="{A5A2A6B2-7D37-4C2E-AD87-8E46A9AB8DD1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01E6EDD-9CF5-4AED-8276-FB136E6EC276}" type="doc">
      <dgm:prSet loTypeId="urn:microsoft.com/office/officeart/2005/8/layout/vList2" loCatId="list" qsTypeId="urn:microsoft.com/office/officeart/2005/8/quickstyle/3d9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AE36593D-A1DC-410C-8123-4A5DC89A14BC}">
      <dgm:prSet/>
      <dgm:spPr/>
      <dgm:t>
        <a:bodyPr/>
        <a:lstStyle/>
        <a:p>
          <a:pPr rtl="0"/>
          <a:r>
            <a:rPr lang="cs-CZ" b="1" smtClean="0"/>
            <a:t>je určité množství zboží, které chce prodávající prodat na trhu za určitou cenu</a:t>
          </a:r>
          <a:endParaRPr lang="cs-CZ"/>
        </a:p>
      </dgm:t>
    </dgm:pt>
    <dgm:pt modelId="{05C2AA67-11A4-4F8C-A23F-A53E2604EC4A}" type="parTrans" cxnId="{1E1C4F91-0289-492E-8BDD-587578CBC157}">
      <dgm:prSet/>
      <dgm:spPr/>
      <dgm:t>
        <a:bodyPr/>
        <a:lstStyle/>
        <a:p>
          <a:endParaRPr lang="cs-CZ"/>
        </a:p>
      </dgm:t>
    </dgm:pt>
    <dgm:pt modelId="{71E9E5E4-2BA4-44A8-BD42-0D0D1913DA87}" type="sibTrans" cxnId="{1E1C4F91-0289-492E-8BDD-587578CBC157}">
      <dgm:prSet/>
      <dgm:spPr/>
      <dgm:t>
        <a:bodyPr/>
        <a:lstStyle/>
        <a:p>
          <a:endParaRPr lang="cs-CZ"/>
        </a:p>
      </dgm:t>
    </dgm:pt>
    <dgm:pt modelId="{21210E31-DAD3-452B-92E8-A1D862813197}" type="pres">
      <dgm:prSet presAssocID="{801E6EDD-9CF5-4AED-8276-FB136E6EC2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1A838CE-E91E-4B0D-9245-07A0BB9FF851}" type="pres">
      <dgm:prSet presAssocID="{AE36593D-A1DC-410C-8123-4A5DC89A14B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E1C4F91-0289-492E-8BDD-587578CBC157}" srcId="{801E6EDD-9CF5-4AED-8276-FB136E6EC276}" destId="{AE36593D-A1DC-410C-8123-4A5DC89A14BC}" srcOrd="0" destOrd="0" parTransId="{05C2AA67-11A4-4F8C-A23F-A53E2604EC4A}" sibTransId="{71E9E5E4-2BA4-44A8-BD42-0D0D1913DA87}"/>
    <dgm:cxn modelId="{776509E3-E96F-42BB-991E-BAB81C73D49C}" type="presOf" srcId="{AE36593D-A1DC-410C-8123-4A5DC89A14BC}" destId="{61A838CE-E91E-4B0D-9245-07A0BB9FF851}" srcOrd="0" destOrd="0" presId="urn:microsoft.com/office/officeart/2005/8/layout/vList2"/>
    <dgm:cxn modelId="{E9F785D6-7D1D-4B71-B1E7-28ADE0A66131}" type="presOf" srcId="{801E6EDD-9CF5-4AED-8276-FB136E6EC276}" destId="{21210E31-DAD3-452B-92E8-A1D862813197}" srcOrd="0" destOrd="0" presId="urn:microsoft.com/office/officeart/2005/8/layout/vList2"/>
    <dgm:cxn modelId="{EA9D407A-1F88-40E0-AE5F-6FDBDC29C17E}" type="presParOf" srcId="{21210E31-DAD3-452B-92E8-A1D862813197}" destId="{61A838CE-E91E-4B0D-9245-07A0BB9FF8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CFB3B90-A06A-4F71-99E4-8AD0CDE60A42}" type="doc">
      <dgm:prSet loTypeId="urn:microsoft.com/office/officeart/2005/8/layout/vList2" loCatId="list" qsTypeId="urn:microsoft.com/office/officeart/2005/8/quickstyle/simple3" qsCatId="simple" csTypeId="urn:microsoft.com/office/officeart/2005/8/colors/accent2_5" csCatId="accent2"/>
      <dgm:spPr/>
      <dgm:t>
        <a:bodyPr/>
        <a:lstStyle/>
        <a:p>
          <a:endParaRPr lang="cs-CZ"/>
        </a:p>
      </dgm:t>
    </dgm:pt>
    <dgm:pt modelId="{76098EBE-7D95-4D72-B417-B753A8914B29}">
      <dgm:prSet/>
      <dgm:spPr/>
      <dgm:t>
        <a:bodyPr/>
        <a:lstStyle/>
        <a:p>
          <a:pPr rtl="0"/>
          <a:r>
            <a:rPr lang="cs-CZ" b="1" smtClean="0"/>
            <a:t>Vyžádaná</a:t>
          </a:r>
          <a:endParaRPr lang="cs-CZ"/>
        </a:p>
      </dgm:t>
    </dgm:pt>
    <dgm:pt modelId="{D1519229-CEDD-4935-8FE3-439C0DB1ED94}" type="parTrans" cxnId="{17217E88-D7B2-4C05-9373-36B48EC1178F}">
      <dgm:prSet/>
      <dgm:spPr/>
      <dgm:t>
        <a:bodyPr/>
        <a:lstStyle/>
        <a:p>
          <a:endParaRPr lang="cs-CZ"/>
        </a:p>
      </dgm:t>
    </dgm:pt>
    <dgm:pt modelId="{C1B7A8D4-B721-4695-AD89-B824B2A54FA1}" type="sibTrans" cxnId="{17217E88-D7B2-4C05-9373-36B48EC1178F}">
      <dgm:prSet/>
      <dgm:spPr/>
      <dgm:t>
        <a:bodyPr/>
        <a:lstStyle/>
        <a:p>
          <a:endParaRPr lang="cs-CZ"/>
        </a:p>
      </dgm:t>
    </dgm:pt>
    <dgm:pt modelId="{77731C08-D6D9-4AD6-BFE1-3A39181199C1}">
      <dgm:prSet/>
      <dgm:spPr/>
      <dgm:t>
        <a:bodyPr/>
        <a:lstStyle/>
        <a:p>
          <a:pPr rtl="0"/>
          <a:r>
            <a:rPr lang="cs-CZ" b="1" smtClean="0"/>
            <a:t>Nevyžádaná (letáky, TV)</a:t>
          </a:r>
          <a:endParaRPr lang="cs-CZ"/>
        </a:p>
      </dgm:t>
    </dgm:pt>
    <dgm:pt modelId="{356212EA-30F6-4263-B64A-A21E95DFD1D2}" type="parTrans" cxnId="{E2CFA0B8-E80D-45AC-8736-CE103AF6641F}">
      <dgm:prSet/>
      <dgm:spPr/>
      <dgm:t>
        <a:bodyPr/>
        <a:lstStyle/>
        <a:p>
          <a:endParaRPr lang="cs-CZ"/>
        </a:p>
      </dgm:t>
    </dgm:pt>
    <dgm:pt modelId="{2DED8367-9916-4783-8CFF-C9CFD314F372}" type="sibTrans" cxnId="{E2CFA0B8-E80D-45AC-8736-CE103AF6641F}">
      <dgm:prSet/>
      <dgm:spPr/>
      <dgm:t>
        <a:bodyPr/>
        <a:lstStyle/>
        <a:p>
          <a:endParaRPr lang="cs-CZ"/>
        </a:p>
      </dgm:t>
    </dgm:pt>
    <dgm:pt modelId="{8F26E103-9E9F-4ACE-9ACC-A3F5B757910D}">
      <dgm:prSet/>
      <dgm:spPr/>
      <dgm:t>
        <a:bodyPr/>
        <a:lstStyle/>
        <a:p>
          <a:pPr rtl="0"/>
          <a:r>
            <a:rPr lang="cs-CZ" b="1" smtClean="0"/>
            <a:t>Individuální </a:t>
          </a:r>
          <a:r>
            <a:rPr lang="cs-CZ" smtClean="0"/>
            <a:t>představuje nabídku určité komodity ze strany jednotlivého výrobce resp. firmy ( př. nabídka LCD televize pouze od značky LG)</a:t>
          </a:r>
          <a:endParaRPr lang="cs-CZ"/>
        </a:p>
      </dgm:t>
    </dgm:pt>
    <dgm:pt modelId="{620AC602-A0FD-4C5A-8CCA-DBA183263127}" type="parTrans" cxnId="{F407800E-93C4-42D0-A586-4E0557CB312A}">
      <dgm:prSet/>
      <dgm:spPr/>
      <dgm:t>
        <a:bodyPr/>
        <a:lstStyle/>
        <a:p>
          <a:endParaRPr lang="cs-CZ"/>
        </a:p>
      </dgm:t>
    </dgm:pt>
    <dgm:pt modelId="{8DF4D8FA-ED61-4902-8B61-554F6EBD0D2D}" type="sibTrans" cxnId="{F407800E-93C4-42D0-A586-4E0557CB312A}">
      <dgm:prSet/>
      <dgm:spPr/>
      <dgm:t>
        <a:bodyPr/>
        <a:lstStyle/>
        <a:p>
          <a:endParaRPr lang="cs-CZ"/>
        </a:p>
      </dgm:t>
    </dgm:pt>
    <dgm:pt modelId="{E75E0B4F-89F6-43F3-A927-0E430A6BADBA}">
      <dgm:prSet/>
      <dgm:spPr/>
      <dgm:t>
        <a:bodyPr/>
        <a:lstStyle/>
        <a:p>
          <a:pPr rtl="0"/>
          <a:r>
            <a:rPr lang="cs-CZ" b="1" smtClean="0"/>
            <a:t>Tržní -</a:t>
          </a:r>
          <a:r>
            <a:rPr lang="cs-CZ" smtClean="0"/>
            <a:t> je souhrnem individuálních nabídek ,nabídka určité komodity, kterou vyrábějí různí výrobci (př. nabídka LCD televize od všech výrobců)</a:t>
          </a:r>
          <a:endParaRPr lang="cs-CZ"/>
        </a:p>
      </dgm:t>
    </dgm:pt>
    <dgm:pt modelId="{91DE181D-9CD4-4530-B858-F1090BCF5C56}" type="parTrans" cxnId="{1BBE4FE9-A5B3-4B71-A7D4-B743E335AD0E}">
      <dgm:prSet/>
      <dgm:spPr/>
      <dgm:t>
        <a:bodyPr/>
        <a:lstStyle/>
        <a:p>
          <a:endParaRPr lang="cs-CZ"/>
        </a:p>
      </dgm:t>
    </dgm:pt>
    <dgm:pt modelId="{EDB76FCA-A567-4A59-B923-C19F480F19FA}" type="sibTrans" cxnId="{1BBE4FE9-A5B3-4B71-A7D4-B743E335AD0E}">
      <dgm:prSet/>
      <dgm:spPr/>
      <dgm:t>
        <a:bodyPr/>
        <a:lstStyle/>
        <a:p>
          <a:endParaRPr lang="cs-CZ"/>
        </a:p>
      </dgm:t>
    </dgm:pt>
    <dgm:pt modelId="{673211DD-2421-4FD3-9046-E4C3C5A7D858}" type="pres">
      <dgm:prSet presAssocID="{DCFB3B90-A06A-4F71-99E4-8AD0CDE60A4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203FB34-4172-4567-8ED5-29BA0683A718}" type="pres">
      <dgm:prSet presAssocID="{76098EBE-7D95-4D72-B417-B753A8914B2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AE7A4B8-59BE-4C4C-A548-397C855F927F}" type="pres">
      <dgm:prSet presAssocID="{C1B7A8D4-B721-4695-AD89-B824B2A54FA1}" presName="spacer" presStyleCnt="0"/>
      <dgm:spPr/>
    </dgm:pt>
    <dgm:pt modelId="{E8EA7C38-CE1E-4E2D-BDD7-59C3B8031612}" type="pres">
      <dgm:prSet presAssocID="{77731C08-D6D9-4AD6-BFE1-3A39181199C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BE0214F-43E0-415B-B466-FDD72CB5EB9F}" type="pres">
      <dgm:prSet presAssocID="{2DED8367-9916-4783-8CFF-C9CFD314F372}" presName="spacer" presStyleCnt="0"/>
      <dgm:spPr/>
    </dgm:pt>
    <dgm:pt modelId="{5EEA5DAB-3B11-45EB-B441-84DA6BCD0CF3}" type="pres">
      <dgm:prSet presAssocID="{8F26E103-9E9F-4ACE-9ACC-A3F5B757910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45C381B-28AC-4C45-AA36-0BAAFA5E6615}" type="pres">
      <dgm:prSet presAssocID="{8DF4D8FA-ED61-4902-8B61-554F6EBD0D2D}" presName="spacer" presStyleCnt="0"/>
      <dgm:spPr/>
    </dgm:pt>
    <dgm:pt modelId="{467BB50A-5C0D-4EA4-9A35-F815814DB1DC}" type="pres">
      <dgm:prSet presAssocID="{E75E0B4F-89F6-43F3-A927-0E430A6BADB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2CFA0B8-E80D-45AC-8736-CE103AF6641F}" srcId="{DCFB3B90-A06A-4F71-99E4-8AD0CDE60A42}" destId="{77731C08-D6D9-4AD6-BFE1-3A39181199C1}" srcOrd="1" destOrd="0" parTransId="{356212EA-30F6-4263-B64A-A21E95DFD1D2}" sibTransId="{2DED8367-9916-4783-8CFF-C9CFD314F372}"/>
    <dgm:cxn modelId="{699F7BAD-2EA5-4C19-A8CA-19E02A104B81}" type="presOf" srcId="{DCFB3B90-A06A-4F71-99E4-8AD0CDE60A42}" destId="{673211DD-2421-4FD3-9046-E4C3C5A7D858}" srcOrd="0" destOrd="0" presId="urn:microsoft.com/office/officeart/2005/8/layout/vList2"/>
    <dgm:cxn modelId="{17217E88-D7B2-4C05-9373-36B48EC1178F}" srcId="{DCFB3B90-A06A-4F71-99E4-8AD0CDE60A42}" destId="{76098EBE-7D95-4D72-B417-B753A8914B29}" srcOrd="0" destOrd="0" parTransId="{D1519229-CEDD-4935-8FE3-439C0DB1ED94}" sibTransId="{C1B7A8D4-B721-4695-AD89-B824B2A54FA1}"/>
    <dgm:cxn modelId="{E1D3C6F3-78C2-4235-8D07-C6003690C78F}" type="presOf" srcId="{77731C08-D6D9-4AD6-BFE1-3A39181199C1}" destId="{E8EA7C38-CE1E-4E2D-BDD7-59C3B8031612}" srcOrd="0" destOrd="0" presId="urn:microsoft.com/office/officeart/2005/8/layout/vList2"/>
    <dgm:cxn modelId="{E2405268-5515-47C1-9D0E-C45A7B427439}" type="presOf" srcId="{E75E0B4F-89F6-43F3-A927-0E430A6BADBA}" destId="{467BB50A-5C0D-4EA4-9A35-F815814DB1DC}" srcOrd="0" destOrd="0" presId="urn:microsoft.com/office/officeart/2005/8/layout/vList2"/>
    <dgm:cxn modelId="{2482B9DD-5E21-47D6-86E1-B98F5DEF8102}" type="presOf" srcId="{76098EBE-7D95-4D72-B417-B753A8914B29}" destId="{1203FB34-4172-4567-8ED5-29BA0683A718}" srcOrd="0" destOrd="0" presId="urn:microsoft.com/office/officeart/2005/8/layout/vList2"/>
    <dgm:cxn modelId="{ACAE4AA8-4241-4654-8BAA-E367D465B43A}" type="presOf" srcId="{8F26E103-9E9F-4ACE-9ACC-A3F5B757910D}" destId="{5EEA5DAB-3B11-45EB-B441-84DA6BCD0CF3}" srcOrd="0" destOrd="0" presId="urn:microsoft.com/office/officeart/2005/8/layout/vList2"/>
    <dgm:cxn modelId="{F407800E-93C4-42D0-A586-4E0557CB312A}" srcId="{DCFB3B90-A06A-4F71-99E4-8AD0CDE60A42}" destId="{8F26E103-9E9F-4ACE-9ACC-A3F5B757910D}" srcOrd="2" destOrd="0" parTransId="{620AC602-A0FD-4C5A-8CCA-DBA183263127}" sibTransId="{8DF4D8FA-ED61-4902-8B61-554F6EBD0D2D}"/>
    <dgm:cxn modelId="{1BBE4FE9-A5B3-4B71-A7D4-B743E335AD0E}" srcId="{DCFB3B90-A06A-4F71-99E4-8AD0CDE60A42}" destId="{E75E0B4F-89F6-43F3-A927-0E430A6BADBA}" srcOrd="3" destOrd="0" parTransId="{91DE181D-9CD4-4530-B858-F1090BCF5C56}" sibTransId="{EDB76FCA-A567-4A59-B923-C19F480F19FA}"/>
    <dgm:cxn modelId="{B6A29DE0-5216-4C82-AD1A-F6E4A2EF6C74}" type="presParOf" srcId="{673211DD-2421-4FD3-9046-E4C3C5A7D858}" destId="{1203FB34-4172-4567-8ED5-29BA0683A718}" srcOrd="0" destOrd="0" presId="urn:microsoft.com/office/officeart/2005/8/layout/vList2"/>
    <dgm:cxn modelId="{F9071867-FB73-43A2-BE38-64C62EE191A1}" type="presParOf" srcId="{673211DD-2421-4FD3-9046-E4C3C5A7D858}" destId="{7AE7A4B8-59BE-4C4C-A548-397C855F927F}" srcOrd="1" destOrd="0" presId="urn:microsoft.com/office/officeart/2005/8/layout/vList2"/>
    <dgm:cxn modelId="{ABB7B312-F8FC-4C81-AB41-43EAB1ADB283}" type="presParOf" srcId="{673211DD-2421-4FD3-9046-E4C3C5A7D858}" destId="{E8EA7C38-CE1E-4E2D-BDD7-59C3B8031612}" srcOrd="2" destOrd="0" presId="urn:microsoft.com/office/officeart/2005/8/layout/vList2"/>
    <dgm:cxn modelId="{9CE5B192-8764-4809-8ADA-6095B81C27FC}" type="presParOf" srcId="{673211DD-2421-4FD3-9046-E4C3C5A7D858}" destId="{3BE0214F-43E0-415B-B466-FDD72CB5EB9F}" srcOrd="3" destOrd="0" presId="urn:microsoft.com/office/officeart/2005/8/layout/vList2"/>
    <dgm:cxn modelId="{E4FABD2B-82D9-4C3B-8DE2-F29F07BAF5F8}" type="presParOf" srcId="{673211DD-2421-4FD3-9046-E4C3C5A7D858}" destId="{5EEA5DAB-3B11-45EB-B441-84DA6BCD0CF3}" srcOrd="4" destOrd="0" presId="urn:microsoft.com/office/officeart/2005/8/layout/vList2"/>
    <dgm:cxn modelId="{92DB52D1-D2BF-4E1A-9363-702F5A156524}" type="presParOf" srcId="{673211DD-2421-4FD3-9046-E4C3C5A7D858}" destId="{045C381B-28AC-4C45-AA36-0BAAFA5E6615}" srcOrd="5" destOrd="0" presId="urn:microsoft.com/office/officeart/2005/8/layout/vList2"/>
    <dgm:cxn modelId="{3E223912-403E-4495-A940-765CB60CA34D}" type="presParOf" srcId="{673211DD-2421-4FD3-9046-E4C3C5A7D858}" destId="{467BB50A-5C0D-4EA4-9A35-F815814DB1D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0CB634B-D6A2-4609-998A-A656837A714E}" type="doc">
      <dgm:prSet loTypeId="urn:microsoft.com/office/officeart/2005/8/layout/target3" loCatId="relationship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D3CB0F23-89EF-4F58-B7B8-EDD65D95E667}">
      <dgm:prSet/>
      <dgm:spPr/>
      <dgm:t>
        <a:bodyPr/>
        <a:lstStyle/>
        <a:p>
          <a:pPr rtl="0"/>
          <a:r>
            <a:rPr lang="cs-CZ" dirty="0" smtClean="0"/>
            <a:t>Od pojmu nabídka je třeba odlišit termín nabízené množství. </a:t>
          </a:r>
          <a:r>
            <a:rPr lang="cs-CZ" b="1" dirty="0" smtClean="0"/>
            <a:t>Nabídka</a:t>
          </a:r>
          <a:r>
            <a:rPr lang="cs-CZ" dirty="0" smtClean="0"/>
            <a:t> je znázorněna celou křivkou nabídky a </a:t>
          </a:r>
          <a:r>
            <a:rPr lang="cs-CZ" b="1" dirty="0" smtClean="0"/>
            <a:t>nabízené množství</a:t>
          </a:r>
          <a:r>
            <a:rPr lang="cs-CZ" dirty="0" smtClean="0"/>
            <a:t> představuje bod na této křivce. Základním motivem výrobce je zisk, který vymezujeme jako rozdíl mezi celkovými příjmy (TR) a celkovými náklady (TC) firmy.</a:t>
          </a:r>
          <a:endParaRPr lang="cs-CZ" dirty="0"/>
        </a:p>
      </dgm:t>
    </dgm:pt>
    <dgm:pt modelId="{B3E1E935-4367-4812-B62E-9073F170A6B2}" type="parTrans" cxnId="{12CEE2F8-B411-4DC1-936C-8E9472B0449E}">
      <dgm:prSet/>
      <dgm:spPr/>
      <dgm:t>
        <a:bodyPr/>
        <a:lstStyle/>
        <a:p>
          <a:endParaRPr lang="cs-CZ"/>
        </a:p>
      </dgm:t>
    </dgm:pt>
    <dgm:pt modelId="{B6E74BAF-8247-4811-AD5C-BC9F4D6545D0}" type="sibTrans" cxnId="{12CEE2F8-B411-4DC1-936C-8E9472B0449E}">
      <dgm:prSet/>
      <dgm:spPr/>
      <dgm:t>
        <a:bodyPr/>
        <a:lstStyle/>
        <a:p>
          <a:endParaRPr lang="cs-CZ"/>
        </a:p>
      </dgm:t>
    </dgm:pt>
    <dgm:pt modelId="{C72920E3-446D-4DDA-A5BE-9D99188E23D2}" type="pres">
      <dgm:prSet presAssocID="{F0CB634B-D6A2-4609-998A-A656837A714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91D034C-8136-4F5F-8D7D-FF61225FCA87}" type="pres">
      <dgm:prSet presAssocID="{D3CB0F23-89EF-4F58-B7B8-EDD65D95E667}" presName="circle1" presStyleLbl="node1" presStyleIdx="0" presStyleCnt="1"/>
      <dgm:spPr/>
    </dgm:pt>
    <dgm:pt modelId="{031CD61C-7C8D-4462-9156-D066362A7F01}" type="pres">
      <dgm:prSet presAssocID="{D3CB0F23-89EF-4F58-B7B8-EDD65D95E667}" presName="space" presStyleCnt="0"/>
      <dgm:spPr/>
    </dgm:pt>
    <dgm:pt modelId="{612219AE-159C-4C86-8074-35383CFA60F9}" type="pres">
      <dgm:prSet presAssocID="{D3CB0F23-89EF-4F58-B7B8-EDD65D95E667}" presName="rect1" presStyleLbl="alignAcc1" presStyleIdx="0" presStyleCnt="1"/>
      <dgm:spPr/>
      <dgm:t>
        <a:bodyPr/>
        <a:lstStyle/>
        <a:p>
          <a:endParaRPr lang="cs-CZ"/>
        </a:p>
      </dgm:t>
    </dgm:pt>
    <dgm:pt modelId="{1FD24378-B4D0-4424-8474-6EFF3D84ED19}" type="pres">
      <dgm:prSet presAssocID="{D3CB0F23-89EF-4F58-B7B8-EDD65D95E667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2CEE2F8-B411-4DC1-936C-8E9472B0449E}" srcId="{F0CB634B-D6A2-4609-998A-A656837A714E}" destId="{D3CB0F23-89EF-4F58-B7B8-EDD65D95E667}" srcOrd="0" destOrd="0" parTransId="{B3E1E935-4367-4812-B62E-9073F170A6B2}" sibTransId="{B6E74BAF-8247-4811-AD5C-BC9F4D6545D0}"/>
    <dgm:cxn modelId="{5CACCF7A-EDF2-4FD5-977E-7A8C9F3C6AD4}" type="presOf" srcId="{F0CB634B-D6A2-4609-998A-A656837A714E}" destId="{C72920E3-446D-4DDA-A5BE-9D99188E23D2}" srcOrd="0" destOrd="0" presId="urn:microsoft.com/office/officeart/2005/8/layout/target3"/>
    <dgm:cxn modelId="{28D87728-EF40-4B26-B4AF-EC4F5AB88F98}" type="presOf" srcId="{D3CB0F23-89EF-4F58-B7B8-EDD65D95E667}" destId="{1FD24378-B4D0-4424-8474-6EFF3D84ED19}" srcOrd="1" destOrd="0" presId="urn:microsoft.com/office/officeart/2005/8/layout/target3"/>
    <dgm:cxn modelId="{BA2BBE1D-99BE-4487-AF05-5F5DA1F1F0D5}" type="presOf" srcId="{D3CB0F23-89EF-4F58-B7B8-EDD65D95E667}" destId="{612219AE-159C-4C86-8074-35383CFA60F9}" srcOrd="0" destOrd="0" presId="urn:microsoft.com/office/officeart/2005/8/layout/target3"/>
    <dgm:cxn modelId="{BAC1C813-597C-4A49-9454-A44DCA77CC26}" type="presParOf" srcId="{C72920E3-446D-4DDA-A5BE-9D99188E23D2}" destId="{491D034C-8136-4F5F-8D7D-FF61225FCA87}" srcOrd="0" destOrd="0" presId="urn:microsoft.com/office/officeart/2005/8/layout/target3"/>
    <dgm:cxn modelId="{63B73D2B-421C-4540-99BE-F0F03B8FEE2E}" type="presParOf" srcId="{C72920E3-446D-4DDA-A5BE-9D99188E23D2}" destId="{031CD61C-7C8D-4462-9156-D066362A7F01}" srcOrd="1" destOrd="0" presId="urn:microsoft.com/office/officeart/2005/8/layout/target3"/>
    <dgm:cxn modelId="{C6428B5A-9F30-4588-8611-56C8AF2CCC88}" type="presParOf" srcId="{C72920E3-446D-4DDA-A5BE-9D99188E23D2}" destId="{612219AE-159C-4C86-8074-35383CFA60F9}" srcOrd="2" destOrd="0" presId="urn:microsoft.com/office/officeart/2005/8/layout/target3"/>
    <dgm:cxn modelId="{B2AC7DA9-4F86-4EE6-AF1A-B9D3D7820604}" type="presParOf" srcId="{C72920E3-446D-4DDA-A5BE-9D99188E23D2}" destId="{1FD24378-B4D0-4424-8474-6EFF3D84ED19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572F3F6-1446-48A6-B48C-A4C6C7D72A0E}" type="doc">
      <dgm:prSet loTypeId="urn:microsoft.com/office/officeart/2005/8/layout/hList7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6A9B827-791E-49FB-B67D-1DAA31066993}">
      <dgm:prSet/>
      <dgm:spPr/>
      <dgm:t>
        <a:bodyPr/>
        <a:lstStyle/>
        <a:p>
          <a:pPr rtl="0"/>
          <a:r>
            <a:rPr lang="cs-CZ" b="1" dirty="0" smtClean="0"/>
            <a:t>náklady na výrobu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(mzdy</a:t>
          </a:r>
          <a:r>
            <a:rPr lang="cs-CZ" b="1" dirty="0" smtClean="0"/>
            <a:t>, suroviny, elektřina)</a:t>
          </a:r>
          <a:endParaRPr lang="cs-CZ" dirty="0"/>
        </a:p>
      </dgm:t>
    </dgm:pt>
    <dgm:pt modelId="{E65D030B-EC57-47CE-9A68-10E0485B499D}" type="parTrans" cxnId="{A1993478-64AE-4831-A42D-FE3A0F153667}">
      <dgm:prSet/>
      <dgm:spPr/>
      <dgm:t>
        <a:bodyPr/>
        <a:lstStyle/>
        <a:p>
          <a:endParaRPr lang="cs-CZ"/>
        </a:p>
      </dgm:t>
    </dgm:pt>
    <dgm:pt modelId="{D100EA8A-5884-4023-B6A1-798072BA307A}" type="sibTrans" cxnId="{A1993478-64AE-4831-A42D-FE3A0F153667}">
      <dgm:prSet/>
      <dgm:spPr/>
      <dgm:t>
        <a:bodyPr/>
        <a:lstStyle/>
        <a:p>
          <a:endParaRPr lang="cs-CZ"/>
        </a:p>
      </dgm:t>
    </dgm:pt>
    <dgm:pt modelId="{80935B47-2908-46C8-B1A2-58C5C6173BA7}">
      <dgm:prSet/>
      <dgm:spPr/>
      <dgm:t>
        <a:bodyPr/>
        <a:lstStyle/>
        <a:p>
          <a:pPr rtl="0"/>
          <a:r>
            <a:rPr lang="cs-CZ" b="1" dirty="0" smtClean="0"/>
            <a:t>vnější podmínky podnikání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(počasí</a:t>
          </a:r>
          <a:r>
            <a:rPr lang="cs-CZ" b="1" dirty="0" smtClean="0"/>
            <a:t>, katastrofy)</a:t>
          </a:r>
          <a:endParaRPr lang="cs-CZ" dirty="0"/>
        </a:p>
      </dgm:t>
    </dgm:pt>
    <dgm:pt modelId="{1F2A496A-750E-494A-B73F-EC948CE9EA78}" type="parTrans" cxnId="{A634A03A-9187-4B1F-B1FB-D35BA797EF99}">
      <dgm:prSet/>
      <dgm:spPr/>
      <dgm:t>
        <a:bodyPr/>
        <a:lstStyle/>
        <a:p>
          <a:endParaRPr lang="cs-CZ"/>
        </a:p>
      </dgm:t>
    </dgm:pt>
    <dgm:pt modelId="{FB405DBD-154D-4BB8-847D-691FB0D4CCDA}" type="sibTrans" cxnId="{A634A03A-9187-4B1F-B1FB-D35BA797EF99}">
      <dgm:prSet/>
      <dgm:spPr/>
      <dgm:t>
        <a:bodyPr/>
        <a:lstStyle/>
        <a:p>
          <a:endParaRPr lang="cs-CZ"/>
        </a:p>
      </dgm:t>
    </dgm:pt>
    <dgm:pt modelId="{E0EFF5F3-416E-4532-9BEE-387E86A8DC19}">
      <dgm:prSet/>
      <dgm:spPr/>
      <dgm:t>
        <a:bodyPr/>
        <a:lstStyle/>
        <a:p>
          <a:pPr rtl="0"/>
          <a:r>
            <a:rPr lang="cs-CZ" b="1" dirty="0" smtClean="0"/>
            <a:t>změna ceny alternativního výrobku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( </a:t>
          </a:r>
          <a:r>
            <a:rPr lang="cs-CZ" b="1" dirty="0" smtClean="0"/>
            <a:t>ječmen místo žita)</a:t>
          </a:r>
          <a:endParaRPr lang="cs-CZ" dirty="0"/>
        </a:p>
      </dgm:t>
    </dgm:pt>
    <dgm:pt modelId="{8F4770B5-7B5C-4018-A59F-18B6F047B7BF}" type="parTrans" cxnId="{7E61B848-48B5-4AA5-974C-E74F69EF3814}">
      <dgm:prSet/>
      <dgm:spPr/>
      <dgm:t>
        <a:bodyPr/>
        <a:lstStyle/>
        <a:p>
          <a:endParaRPr lang="cs-CZ"/>
        </a:p>
      </dgm:t>
    </dgm:pt>
    <dgm:pt modelId="{1DD9AA7E-4F68-492E-BD72-AF468675F24E}" type="sibTrans" cxnId="{7E61B848-48B5-4AA5-974C-E74F69EF3814}">
      <dgm:prSet/>
      <dgm:spPr/>
      <dgm:t>
        <a:bodyPr/>
        <a:lstStyle/>
        <a:p>
          <a:endParaRPr lang="cs-CZ"/>
        </a:p>
      </dgm:t>
    </dgm:pt>
    <dgm:pt modelId="{D9654BEF-DA4C-4FFD-A096-EF30F287A89E}" type="pres">
      <dgm:prSet presAssocID="{1572F3F6-1446-48A6-B48C-A4C6C7D72A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898EF31-BEDD-44EE-9EC8-58CB29D25240}" type="pres">
      <dgm:prSet presAssocID="{1572F3F6-1446-48A6-B48C-A4C6C7D72A0E}" presName="fgShape" presStyleLbl="fgShp" presStyleIdx="0" presStyleCnt="1"/>
      <dgm:spPr/>
    </dgm:pt>
    <dgm:pt modelId="{824A7D67-94ED-450C-9666-39B78460350E}" type="pres">
      <dgm:prSet presAssocID="{1572F3F6-1446-48A6-B48C-A4C6C7D72A0E}" presName="linComp" presStyleCnt="0"/>
      <dgm:spPr/>
    </dgm:pt>
    <dgm:pt modelId="{9D4DD415-92F1-4024-BC56-35214E7B3214}" type="pres">
      <dgm:prSet presAssocID="{66A9B827-791E-49FB-B67D-1DAA31066993}" presName="compNode" presStyleCnt="0"/>
      <dgm:spPr/>
    </dgm:pt>
    <dgm:pt modelId="{DE3356BD-9C05-4078-9FA2-589A14B25D76}" type="pres">
      <dgm:prSet presAssocID="{66A9B827-791E-49FB-B67D-1DAA31066993}" presName="bkgdShape" presStyleLbl="node1" presStyleIdx="0" presStyleCnt="3"/>
      <dgm:spPr/>
      <dgm:t>
        <a:bodyPr/>
        <a:lstStyle/>
        <a:p>
          <a:endParaRPr lang="cs-CZ"/>
        </a:p>
      </dgm:t>
    </dgm:pt>
    <dgm:pt modelId="{D21212F7-4413-42DA-BD17-D7FEA7A23A51}" type="pres">
      <dgm:prSet presAssocID="{66A9B827-791E-49FB-B67D-1DAA31066993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8544CB1-4A9F-4D12-AA50-EDD44C304BB5}" type="pres">
      <dgm:prSet presAssocID="{66A9B827-791E-49FB-B67D-1DAA31066993}" presName="invisiNode" presStyleLbl="node1" presStyleIdx="0" presStyleCnt="3"/>
      <dgm:spPr/>
    </dgm:pt>
    <dgm:pt modelId="{A92BB663-D86A-4389-AA64-6D2537A6A7BD}" type="pres">
      <dgm:prSet presAssocID="{66A9B827-791E-49FB-B67D-1DAA31066993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113C8502-5EA0-4A00-ADB4-01E7E70574FE}" type="pres">
      <dgm:prSet presAssocID="{D100EA8A-5884-4023-B6A1-798072BA307A}" presName="sibTrans" presStyleLbl="sibTrans2D1" presStyleIdx="0" presStyleCnt="0"/>
      <dgm:spPr/>
      <dgm:t>
        <a:bodyPr/>
        <a:lstStyle/>
        <a:p>
          <a:endParaRPr lang="cs-CZ"/>
        </a:p>
      </dgm:t>
    </dgm:pt>
    <dgm:pt modelId="{B5DB7580-295B-41EE-92BE-3FF815D1E2A1}" type="pres">
      <dgm:prSet presAssocID="{80935B47-2908-46C8-B1A2-58C5C6173BA7}" presName="compNode" presStyleCnt="0"/>
      <dgm:spPr/>
    </dgm:pt>
    <dgm:pt modelId="{3A838815-3A55-41E8-AE78-71FDA9ED8D9B}" type="pres">
      <dgm:prSet presAssocID="{80935B47-2908-46C8-B1A2-58C5C6173BA7}" presName="bkgdShape" presStyleLbl="node1" presStyleIdx="1" presStyleCnt="3"/>
      <dgm:spPr/>
      <dgm:t>
        <a:bodyPr/>
        <a:lstStyle/>
        <a:p>
          <a:endParaRPr lang="cs-CZ"/>
        </a:p>
      </dgm:t>
    </dgm:pt>
    <dgm:pt modelId="{6CD039A0-2EB1-4067-9F96-4F356388996E}" type="pres">
      <dgm:prSet presAssocID="{80935B47-2908-46C8-B1A2-58C5C6173BA7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B181BB-CCE1-4559-941C-9ED76610A695}" type="pres">
      <dgm:prSet presAssocID="{80935B47-2908-46C8-B1A2-58C5C6173BA7}" presName="invisiNode" presStyleLbl="node1" presStyleIdx="1" presStyleCnt="3"/>
      <dgm:spPr/>
    </dgm:pt>
    <dgm:pt modelId="{7BB16FA2-341C-41E6-B5EB-2F0BE0E20C8F}" type="pres">
      <dgm:prSet presAssocID="{80935B47-2908-46C8-B1A2-58C5C6173BA7}" presName="imagNode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432A7885-E011-4244-8D48-87EF48F2B19B}" type="pres">
      <dgm:prSet presAssocID="{FB405DBD-154D-4BB8-847D-691FB0D4CCDA}" presName="sibTrans" presStyleLbl="sibTrans2D1" presStyleIdx="0" presStyleCnt="0"/>
      <dgm:spPr/>
      <dgm:t>
        <a:bodyPr/>
        <a:lstStyle/>
        <a:p>
          <a:endParaRPr lang="cs-CZ"/>
        </a:p>
      </dgm:t>
    </dgm:pt>
    <dgm:pt modelId="{6A9BB0E6-7CF5-49A4-8894-62D17F5496F6}" type="pres">
      <dgm:prSet presAssocID="{E0EFF5F3-416E-4532-9BEE-387E86A8DC19}" presName="compNode" presStyleCnt="0"/>
      <dgm:spPr/>
    </dgm:pt>
    <dgm:pt modelId="{A4C8B5D2-CF29-4DE4-9B5D-B43745430479}" type="pres">
      <dgm:prSet presAssocID="{E0EFF5F3-416E-4532-9BEE-387E86A8DC19}" presName="bkgdShape" presStyleLbl="node1" presStyleIdx="2" presStyleCnt="3"/>
      <dgm:spPr/>
      <dgm:t>
        <a:bodyPr/>
        <a:lstStyle/>
        <a:p>
          <a:endParaRPr lang="cs-CZ"/>
        </a:p>
      </dgm:t>
    </dgm:pt>
    <dgm:pt modelId="{602ADFD6-F958-4875-BE64-82D76AEDBC27}" type="pres">
      <dgm:prSet presAssocID="{E0EFF5F3-416E-4532-9BEE-387E86A8DC19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BDD39EA-89C9-48FC-9D2D-97A2133CAA5E}" type="pres">
      <dgm:prSet presAssocID="{E0EFF5F3-416E-4532-9BEE-387E86A8DC19}" presName="invisiNode" presStyleLbl="node1" presStyleIdx="2" presStyleCnt="3"/>
      <dgm:spPr/>
    </dgm:pt>
    <dgm:pt modelId="{78D9DC49-8EBE-4EE3-A00A-A46F655263C7}" type="pres">
      <dgm:prSet presAssocID="{E0EFF5F3-416E-4532-9BEE-387E86A8DC19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cs-CZ"/>
        </a:p>
      </dgm:t>
    </dgm:pt>
  </dgm:ptLst>
  <dgm:cxnLst>
    <dgm:cxn modelId="{7574349E-FCF8-4780-898B-20C7F6FA925F}" type="presOf" srcId="{80935B47-2908-46C8-B1A2-58C5C6173BA7}" destId="{6CD039A0-2EB1-4067-9F96-4F356388996E}" srcOrd="1" destOrd="0" presId="urn:microsoft.com/office/officeart/2005/8/layout/hList7"/>
    <dgm:cxn modelId="{60DD17CA-E5EB-466C-B861-81BF7D5B8BDE}" type="presOf" srcId="{66A9B827-791E-49FB-B67D-1DAA31066993}" destId="{DE3356BD-9C05-4078-9FA2-589A14B25D76}" srcOrd="0" destOrd="0" presId="urn:microsoft.com/office/officeart/2005/8/layout/hList7"/>
    <dgm:cxn modelId="{E90EE93B-6E62-4042-95BA-D018264B4C66}" type="presOf" srcId="{D100EA8A-5884-4023-B6A1-798072BA307A}" destId="{113C8502-5EA0-4A00-ADB4-01E7E70574FE}" srcOrd="0" destOrd="0" presId="urn:microsoft.com/office/officeart/2005/8/layout/hList7"/>
    <dgm:cxn modelId="{A1993478-64AE-4831-A42D-FE3A0F153667}" srcId="{1572F3F6-1446-48A6-B48C-A4C6C7D72A0E}" destId="{66A9B827-791E-49FB-B67D-1DAA31066993}" srcOrd="0" destOrd="0" parTransId="{E65D030B-EC57-47CE-9A68-10E0485B499D}" sibTransId="{D100EA8A-5884-4023-B6A1-798072BA307A}"/>
    <dgm:cxn modelId="{12F20621-47B1-4E87-A5AC-83EF061BAD08}" type="presOf" srcId="{66A9B827-791E-49FB-B67D-1DAA31066993}" destId="{D21212F7-4413-42DA-BD17-D7FEA7A23A51}" srcOrd="1" destOrd="0" presId="urn:microsoft.com/office/officeart/2005/8/layout/hList7"/>
    <dgm:cxn modelId="{937A5BD2-5401-441C-A6B5-00BC30333E41}" type="presOf" srcId="{FB405DBD-154D-4BB8-847D-691FB0D4CCDA}" destId="{432A7885-E011-4244-8D48-87EF48F2B19B}" srcOrd="0" destOrd="0" presId="urn:microsoft.com/office/officeart/2005/8/layout/hList7"/>
    <dgm:cxn modelId="{7E61B848-48B5-4AA5-974C-E74F69EF3814}" srcId="{1572F3F6-1446-48A6-B48C-A4C6C7D72A0E}" destId="{E0EFF5F3-416E-4532-9BEE-387E86A8DC19}" srcOrd="2" destOrd="0" parTransId="{8F4770B5-7B5C-4018-A59F-18B6F047B7BF}" sibTransId="{1DD9AA7E-4F68-492E-BD72-AF468675F24E}"/>
    <dgm:cxn modelId="{4F55B830-1581-461F-8F58-77381E5BD905}" type="presOf" srcId="{E0EFF5F3-416E-4532-9BEE-387E86A8DC19}" destId="{602ADFD6-F958-4875-BE64-82D76AEDBC27}" srcOrd="1" destOrd="0" presId="urn:microsoft.com/office/officeart/2005/8/layout/hList7"/>
    <dgm:cxn modelId="{4580EA1D-85EA-436F-AC62-314ABA5BD4ED}" type="presOf" srcId="{E0EFF5F3-416E-4532-9BEE-387E86A8DC19}" destId="{A4C8B5D2-CF29-4DE4-9B5D-B43745430479}" srcOrd="0" destOrd="0" presId="urn:microsoft.com/office/officeart/2005/8/layout/hList7"/>
    <dgm:cxn modelId="{A634A03A-9187-4B1F-B1FB-D35BA797EF99}" srcId="{1572F3F6-1446-48A6-B48C-A4C6C7D72A0E}" destId="{80935B47-2908-46C8-B1A2-58C5C6173BA7}" srcOrd="1" destOrd="0" parTransId="{1F2A496A-750E-494A-B73F-EC948CE9EA78}" sibTransId="{FB405DBD-154D-4BB8-847D-691FB0D4CCDA}"/>
    <dgm:cxn modelId="{2A15FABD-59AB-47C3-B49B-8FF9E5DA5057}" type="presOf" srcId="{1572F3F6-1446-48A6-B48C-A4C6C7D72A0E}" destId="{D9654BEF-DA4C-4FFD-A096-EF30F287A89E}" srcOrd="0" destOrd="0" presId="urn:microsoft.com/office/officeart/2005/8/layout/hList7"/>
    <dgm:cxn modelId="{7E9D1E09-28AB-41E3-B49A-5717D8331990}" type="presOf" srcId="{80935B47-2908-46C8-B1A2-58C5C6173BA7}" destId="{3A838815-3A55-41E8-AE78-71FDA9ED8D9B}" srcOrd="0" destOrd="0" presId="urn:microsoft.com/office/officeart/2005/8/layout/hList7"/>
    <dgm:cxn modelId="{5FDFEB38-FF71-42F7-B67C-940943058693}" type="presParOf" srcId="{D9654BEF-DA4C-4FFD-A096-EF30F287A89E}" destId="{5898EF31-BEDD-44EE-9EC8-58CB29D25240}" srcOrd="0" destOrd="0" presId="urn:microsoft.com/office/officeart/2005/8/layout/hList7"/>
    <dgm:cxn modelId="{312515D5-576E-42CA-A878-E2429C41A122}" type="presParOf" srcId="{D9654BEF-DA4C-4FFD-A096-EF30F287A89E}" destId="{824A7D67-94ED-450C-9666-39B78460350E}" srcOrd="1" destOrd="0" presId="urn:microsoft.com/office/officeart/2005/8/layout/hList7"/>
    <dgm:cxn modelId="{D82CE5C3-244C-4883-BD2E-7A6E62F42346}" type="presParOf" srcId="{824A7D67-94ED-450C-9666-39B78460350E}" destId="{9D4DD415-92F1-4024-BC56-35214E7B3214}" srcOrd="0" destOrd="0" presId="urn:microsoft.com/office/officeart/2005/8/layout/hList7"/>
    <dgm:cxn modelId="{06291C43-C1DA-4CAE-AF65-DBB14A569E5C}" type="presParOf" srcId="{9D4DD415-92F1-4024-BC56-35214E7B3214}" destId="{DE3356BD-9C05-4078-9FA2-589A14B25D76}" srcOrd="0" destOrd="0" presId="urn:microsoft.com/office/officeart/2005/8/layout/hList7"/>
    <dgm:cxn modelId="{C78B792D-B2E4-43B0-B309-545E39E46E48}" type="presParOf" srcId="{9D4DD415-92F1-4024-BC56-35214E7B3214}" destId="{D21212F7-4413-42DA-BD17-D7FEA7A23A51}" srcOrd="1" destOrd="0" presId="urn:microsoft.com/office/officeart/2005/8/layout/hList7"/>
    <dgm:cxn modelId="{99C2BDC0-A86D-4A10-9A47-7BA4DD6C5B54}" type="presParOf" srcId="{9D4DD415-92F1-4024-BC56-35214E7B3214}" destId="{28544CB1-4A9F-4D12-AA50-EDD44C304BB5}" srcOrd="2" destOrd="0" presId="urn:microsoft.com/office/officeart/2005/8/layout/hList7"/>
    <dgm:cxn modelId="{CD7F513C-09DF-4963-B4EA-D0C8897A6DD3}" type="presParOf" srcId="{9D4DD415-92F1-4024-BC56-35214E7B3214}" destId="{A92BB663-D86A-4389-AA64-6D2537A6A7BD}" srcOrd="3" destOrd="0" presId="urn:microsoft.com/office/officeart/2005/8/layout/hList7"/>
    <dgm:cxn modelId="{1D117E6E-99A6-4FA0-8100-89BD08840BFB}" type="presParOf" srcId="{824A7D67-94ED-450C-9666-39B78460350E}" destId="{113C8502-5EA0-4A00-ADB4-01E7E70574FE}" srcOrd="1" destOrd="0" presId="urn:microsoft.com/office/officeart/2005/8/layout/hList7"/>
    <dgm:cxn modelId="{928584F2-D8E2-456A-85E8-947796E53968}" type="presParOf" srcId="{824A7D67-94ED-450C-9666-39B78460350E}" destId="{B5DB7580-295B-41EE-92BE-3FF815D1E2A1}" srcOrd="2" destOrd="0" presId="urn:microsoft.com/office/officeart/2005/8/layout/hList7"/>
    <dgm:cxn modelId="{179A2C9C-D786-4DCF-82F2-2C7ECAD4AA61}" type="presParOf" srcId="{B5DB7580-295B-41EE-92BE-3FF815D1E2A1}" destId="{3A838815-3A55-41E8-AE78-71FDA9ED8D9B}" srcOrd="0" destOrd="0" presId="urn:microsoft.com/office/officeart/2005/8/layout/hList7"/>
    <dgm:cxn modelId="{1905E311-FEE9-45E5-A009-A324E1217FE0}" type="presParOf" srcId="{B5DB7580-295B-41EE-92BE-3FF815D1E2A1}" destId="{6CD039A0-2EB1-4067-9F96-4F356388996E}" srcOrd="1" destOrd="0" presId="urn:microsoft.com/office/officeart/2005/8/layout/hList7"/>
    <dgm:cxn modelId="{FA6BDDAF-2317-47CB-8661-47FD02F7AA47}" type="presParOf" srcId="{B5DB7580-295B-41EE-92BE-3FF815D1E2A1}" destId="{AEB181BB-CCE1-4559-941C-9ED76610A695}" srcOrd="2" destOrd="0" presId="urn:microsoft.com/office/officeart/2005/8/layout/hList7"/>
    <dgm:cxn modelId="{16FD058F-D15E-493A-8253-92E5B104B00E}" type="presParOf" srcId="{B5DB7580-295B-41EE-92BE-3FF815D1E2A1}" destId="{7BB16FA2-341C-41E6-B5EB-2F0BE0E20C8F}" srcOrd="3" destOrd="0" presId="urn:microsoft.com/office/officeart/2005/8/layout/hList7"/>
    <dgm:cxn modelId="{F6E68625-5151-4ACF-957C-80DDFD37F9A6}" type="presParOf" srcId="{824A7D67-94ED-450C-9666-39B78460350E}" destId="{432A7885-E011-4244-8D48-87EF48F2B19B}" srcOrd="3" destOrd="0" presId="urn:microsoft.com/office/officeart/2005/8/layout/hList7"/>
    <dgm:cxn modelId="{78923F73-B21F-4BFB-9219-06F599ADCDB4}" type="presParOf" srcId="{824A7D67-94ED-450C-9666-39B78460350E}" destId="{6A9BB0E6-7CF5-49A4-8894-62D17F5496F6}" srcOrd="4" destOrd="0" presId="urn:microsoft.com/office/officeart/2005/8/layout/hList7"/>
    <dgm:cxn modelId="{92483070-7B79-4B55-9037-20DBAA9D25E2}" type="presParOf" srcId="{6A9BB0E6-7CF5-49A4-8894-62D17F5496F6}" destId="{A4C8B5D2-CF29-4DE4-9B5D-B43745430479}" srcOrd="0" destOrd="0" presId="urn:microsoft.com/office/officeart/2005/8/layout/hList7"/>
    <dgm:cxn modelId="{3B4DBE44-4764-4146-8F9E-458E255BE99F}" type="presParOf" srcId="{6A9BB0E6-7CF5-49A4-8894-62D17F5496F6}" destId="{602ADFD6-F958-4875-BE64-82D76AEDBC27}" srcOrd="1" destOrd="0" presId="urn:microsoft.com/office/officeart/2005/8/layout/hList7"/>
    <dgm:cxn modelId="{6C80B8C6-5C73-4D2C-B031-4889F6AF6FB6}" type="presParOf" srcId="{6A9BB0E6-7CF5-49A4-8894-62D17F5496F6}" destId="{8BDD39EA-89C9-48FC-9D2D-97A2133CAA5E}" srcOrd="2" destOrd="0" presId="urn:microsoft.com/office/officeart/2005/8/layout/hList7"/>
    <dgm:cxn modelId="{C9C6173B-B7DF-4CB3-A3C7-6F23F03F3EC3}" type="presParOf" srcId="{6A9BB0E6-7CF5-49A4-8894-62D17F5496F6}" destId="{78D9DC49-8EBE-4EE3-A00A-A46F655263C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061278B-1D4A-4E51-9FED-656956F361D4}" type="doc">
      <dgm:prSet loTypeId="urn:microsoft.com/office/officeart/2005/8/layout/arrow3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C8A5BB45-B315-4E01-B2B5-64D06D63E60F}">
      <dgm:prSet/>
      <dgm:spPr/>
      <dgm:t>
        <a:bodyPr/>
        <a:lstStyle/>
        <a:p>
          <a:pPr rtl="0"/>
          <a:r>
            <a:rPr lang="cs-CZ" dirty="0" smtClean="0"/>
            <a:t>Prodávajících přichází na trh celá řada a vzájemně si konkurují. Snaží se získat kupující tím, že nabízejí příznivější podmínky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(cenu</a:t>
          </a:r>
          <a:r>
            <a:rPr lang="cs-CZ" dirty="0" smtClean="0"/>
            <a:t>, kvalitu, servis, rychlost dodávek)</a:t>
          </a:r>
          <a:endParaRPr lang="cs-CZ" dirty="0"/>
        </a:p>
      </dgm:t>
    </dgm:pt>
    <dgm:pt modelId="{30CDCECA-32DF-4046-B1BE-673E5F074593}" type="parTrans" cxnId="{0FF64A48-EFB9-406D-B096-549AD51F5FCF}">
      <dgm:prSet/>
      <dgm:spPr/>
      <dgm:t>
        <a:bodyPr/>
        <a:lstStyle/>
        <a:p>
          <a:endParaRPr lang="cs-CZ"/>
        </a:p>
      </dgm:t>
    </dgm:pt>
    <dgm:pt modelId="{F8643FE3-DBC7-4886-BB99-4689CDC74868}" type="sibTrans" cxnId="{0FF64A48-EFB9-406D-B096-549AD51F5FCF}">
      <dgm:prSet/>
      <dgm:spPr/>
      <dgm:t>
        <a:bodyPr/>
        <a:lstStyle/>
        <a:p>
          <a:endParaRPr lang="cs-CZ"/>
        </a:p>
      </dgm:t>
    </dgm:pt>
    <dgm:pt modelId="{508C9D3E-FEFB-4C3C-9138-675F9419E18E}">
      <dgm:prSet/>
      <dgm:spPr/>
      <dgm:t>
        <a:bodyPr/>
        <a:lstStyle/>
        <a:p>
          <a:pPr rtl="0"/>
          <a:r>
            <a:rPr lang="cs-CZ" dirty="0" smtClean="0"/>
            <a:t>Kupujících přichází na trh celá řada. </a:t>
          </a:r>
          <a:r>
            <a:rPr lang="cs-CZ" dirty="0" smtClean="0"/>
            <a:t>Mají </a:t>
          </a:r>
          <a:r>
            <a:rPr lang="cs-CZ" dirty="0" smtClean="0"/>
            <a:t>možnost vybrat si zboží, které je pro ně výhodné.</a:t>
          </a:r>
          <a:endParaRPr lang="cs-CZ" dirty="0"/>
        </a:p>
      </dgm:t>
    </dgm:pt>
    <dgm:pt modelId="{822F1D7C-98A6-4E33-8835-B21A81F946B1}" type="parTrans" cxnId="{95790C24-0DE6-426A-BC74-8153ECEA8581}">
      <dgm:prSet/>
      <dgm:spPr/>
      <dgm:t>
        <a:bodyPr/>
        <a:lstStyle/>
        <a:p>
          <a:endParaRPr lang="cs-CZ"/>
        </a:p>
      </dgm:t>
    </dgm:pt>
    <dgm:pt modelId="{C193B085-264F-4D42-8371-72FDA5151516}" type="sibTrans" cxnId="{95790C24-0DE6-426A-BC74-8153ECEA8581}">
      <dgm:prSet/>
      <dgm:spPr/>
      <dgm:t>
        <a:bodyPr/>
        <a:lstStyle/>
        <a:p>
          <a:endParaRPr lang="cs-CZ"/>
        </a:p>
      </dgm:t>
    </dgm:pt>
    <dgm:pt modelId="{CDDB8968-E2B5-4D9A-90A0-0A32D0256E9F}" type="pres">
      <dgm:prSet presAssocID="{C061278B-1D4A-4E51-9FED-656956F361D4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DF05856-FD0F-48E5-B427-10DD4DB72F35}" type="pres">
      <dgm:prSet presAssocID="{C061278B-1D4A-4E51-9FED-656956F361D4}" presName="divider" presStyleLbl="fgShp" presStyleIdx="0" presStyleCnt="1"/>
      <dgm:spPr/>
      <dgm:t>
        <a:bodyPr/>
        <a:lstStyle/>
        <a:p>
          <a:endParaRPr lang="cs-CZ"/>
        </a:p>
      </dgm:t>
    </dgm:pt>
    <dgm:pt modelId="{DDC3870F-8337-4D39-B7B5-A1684AB05A22}" type="pres">
      <dgm:prSet presAssocID="{C8A5BB45-B315-4E01-B2B5-64D06D63E60F}" presName="downArrow" presStyleLbl="node1" presStyleIdx="0" presStyleCnt="2" custLinFactNeighborX="-2084" custLinFactNeighborY="13451"/>
      <dgm:spPr/>
      <dgm:t>
        <a:bodyPr/>
        <a:lstStyle/>
        <a:p>
          <a:endParaRPr lang="cs-CZ"/>
        </a:p>
      </dgm:t>
    </dgm:pt>
    <dgm:pt modelId="{E65FCA49-414F-4797-80AB-F882EF932F91}" type="pres">
      <dgm:prSet presAssocID="{C8A5BB45-B315-4E01-B2B5-64D06D63E60F}" presName="downArrowText" presStyleLbl="revTx" presStyleIdx="0" presStyleCnt="2" custScaleX="160152" custScaleY="115153" custLinFactX="-38283" custLinFactY="33662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77045CF-32AE-4C27-880D-C79BF2FB9248}" type="pres">
      <dgm:prSet presAssocID="{508C9D3E-FEFB-4C3C-9138-675F9419E18E}" presName="upArrow" presStyleLbl="node1" presStyleIdx="1" presStyleCnt="2"/>
      <dgm:spPr/>
      <dgm:t>
        <a:bodyPr/>
        <a:lstStyle/>
        <a:p>
          <a:endParaRPr lang="cs-CZ"/>
        </a:p>
      </dgm:t>
    </dgm:pt>
    <dgm:pt modelId="{3F25C557-7AF6-459D-8425-45142AE3F021}" type="pres">
      <dgm:prSet presAssocID="{508C9D3E-FEFB-4C3C-9138-675F9419E18E}" presName="upArrowText" presStyleLbl="revTx" presStyleIdx="1" presStyleCnt="2" custScaleX="167535" custLinFactX="36326" custLinFactY="-39063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FF64A48-EFB9-406D-B096-549AD51F5FCF}" srcId="{C061278B-1D4A-4E51-9FED-656956F361D4}" destId="{C8A5BB45-B315-4E01-B2B5-64D06D63E60F}" srcOrd="0" destOrd="0" parTransId="{30CDCECA-32DF-4046-B1BE-673E5F074593}" sibTransId="{F8643FE3-DBC7-4886-BB99-4689CDC74868}"/>
    <dgm:cxn modelId="{172DBACF-9037-4B8F-B86B-848FA178557D}" type="presOf" srcId="{508C9D3E-FEFB-4C3C-9138-675F9419E18E}" destId="{3F25C557-7AF6-459D-8425-45142AE3F021}" srcOrd="0" destOrd="0" presId="urn:microsoft.com/office/officeart/2005/8/layout/arrow3"/>
    <dgm:cxn modelId="{060E37B6-72FD-4752-A708-DE01D623AC79}" type="presOf" srcId="{C061278B-1D4A-4E51-9FED-656956F361D4}" destId="{CDDB8968-E2B5-4D9A-90A0-0A32D0256E9F}" srcOrd="0" destOrd="0" presId="urn:microsoft.com/office/officeart/2005/8/layout/arrow3"/>
    <dgm:cxn modelId="{F5002550-8E72-4D3B-AC3D-00A1EC383880}" type="presOf" srcId="{C8A5BB45-B315-4E01-B2B5-64D06D63E60F}" destId="{E65FCA49-414F-4797-80AB-F882EF932F91}" srcOrd="0" destOrd="0" presId="urn:microsoft.com/office/officeart/2005/8/layout/arrow3"/>
    <dgm:cxn modelId="{95790C24-0DE6-426A-BC74-8153ECEA8581}" srcId="{C061278B-1D4A-4E51-9FED-656956F361D4}" destId="{508C9D3E-FEFB-4C3C-9138-675F9419E18E}" srcOrd="1" destOrd="0" parTransId="{822F1D7C-98A6-4E33-8835-B21A81F946B1}" sibTransId="{C193B085-264F-4D42-8371-72FDA5151516}"/>
    <dgm:cxn modelId="{6682C5DE-656B-4620-997A-0392F2B26BBE}" type="presParOf" srcId="{CDDB8968-E2B5-4D9A-90A0-0A32D0256E9F}" destId="{BDF05856-FD0F-48E5-B427-10DD4DB72F35}" srcOrd="0" destOrd="0" presId="urn:microsoft.com/office/officeart/2005/8/layout/arrow3"/>
    <dgm:cxn modelId="{0B03CCF1-EFAD-44FF-A026-C4A4E26BF5C0}" type="presParOf" srcId="{CDDB8968-E2B5-4D9A-90A0-0A32D0256E9F}" destId="{DDC3870F-8337-4D39-B7B5-A1684AB05A22}" srcOrd="1" destOrd="0" presId="urn:microsoft.com/office/officeart/2005/8/layout/arrow3"/>
    <dgm:cxn modelId="{FFCC6434-3870-4C04-AF4A-156C003F1E6A}" type="presParOf" srcId="{CDDB8968-E2B5-4D9A-90A0-0A32D0256E9F}" destId="{E65FCA49-414F-4797-80AB-F882EF932F91}" srcOrd="2" destOrd="0" presId="urn:microsoft.com/office/officeart/2005/8/layout/arrow3"/>
    <dgm:cxn modelId="{A484C1FC-ADFF-4591-BBA0-8B0BA6E1CB13}" type="presParOf" srcId="{CDDB8968-E2B5-4D9A-90A0-0A32D0256E9F}" destId="{A77045CF-32AE-4C27-880D-C79BF2FB9248}" srcOrd="3" destOrd="0" presId="urn:microsoft.com/office/officeart/2005/8/layout/arrow3"/>
    <dgm:cxn modelId="{47610BF6-8897-4FC9-A6D6-13EA6287526C}" type="presParOf" srcId="{CDDB8968-E2B5-4D9A-90A0-0A32D0256E9F}" destId="{3F25C557-7AF6-459D-8425-45142AE3F021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68C50DB-7557-42FD-9065-A8031D88736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EC7A997-0521-416F-80E4-3F212DFF0C4B}">
      <dgm:prSet/>
      <dgm:spPr/>
      <dgm:t>
        <a:bodyPr/>
        <a:lstStyle/>
        <a:p>
          <a:pPr rtl="0"/>
          <a:r>
            <a:rPr lang="cs-CZ" dirty="0" smtClean="0"/>
            <a:t>Velikost nabídky a poptávky se proto neustále mění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mění se i ceny zboží a služeb.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Při </a:t>
          </a:r>
          <a:r>
            <a:rPr lang="cs-CZ" dirty="0" smtClean="0"/>
            <a:t>určité ceně se nabízené a poptávané množství dostávají do rovnováhy.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Tuto </a:t>
          </a:r>
          <a:r>
            <a:rPr lang="cs-CZ" dirty="0" smtClean="0"/>
            <a:t>cenu nazýváme </a:t>
          </a:r>
          <a:r>
            <a:rPr lang="cs-CZ" b="1" dirty="0" smtClean="0"/>
            <a:t>rovnovážnou cenou.</a:t>
          </a:r>
          <a:endParaRPr lang="cs-CZ" dirty="0"/>
        </a:p>
      </dgm:t>
    </dgm:pt>
    <dgm:pt modelId="{7662141B-40C4-4DDA-A36D-AFAE502406E2}" type="parTrans" cxnId="{FDBB175E-4ABC-4395-8A2C-3A1F7C8F219C}">
      <dgm:prSet/>
      <dgm:spPr/>
      <dgm:t>
        <a:bodyPr/>
        <a:lstStyle/>
        <a:p>
          <a:endParaRPr lang="cs-CZ"/>
        </a:p>
      </dgm:t>
    </dgm:pt>
    <dgm:pt modelId="{001FF572-F895-4308-A2CD-FD5E2B5CF45C}" type="sibTrans" cxnId="{FDBB175E-4ABC-4395-8A2C-3A1F7C8F219C}">
      <dgm:prSet/>
      <dgm:spPr/>
      <dgm:t>
        <a:bodyPr/>
        <a:lstStyle/>
        <a:p>
          <a:endParaRPr lang="cs-CZ"/>
        </a:p>
      </dgm:t>
    </dgm:pt>
    <dgm:pt modelId="{FE3C682F-0D53-495D-B437-4B779A8FBCEC}" type="pres">
      <dgm:prSet presAssocID="{168C50DB-7557-42FD-9065-A8031D88736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EB013E1-2BDA-46C9-96E8-E874DE510D4A}" type="pres">
      <dgm:prSet presAssocID="{168C50DB-7557-42FD-9065-A8031D88736D}" presName="arrow" presStyleLbl="bgShp" presStyleIdx="0" presStyleCnt="1" custLinFactNeighborX="-2014" custLinFactNeighborY="-19710"/>
      <dgm:spPr/>
    </dgm:pt>
    <dgm:pt modelId="{149CF52E-FA9D-4551-9CD9-2868D9AC2E6D}" type="pres">
      <dgm:prSet presAssocID="{168C50DB-7557-42FD-9065-A8031D88736D}" presName="linearProcess" presStyleCnt="0"/>
      <dgm:spPr/>
    </dgm:pt>
    <dgm:pt modelId="{C03D8F2E-3278-415A-A20B-9B87CE0B0195}" type="pres">
      <dgm:prSet presAssocID="{1EC7A997-0521-416F-80E4-3F212DFF0C4B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DBB175E-4ABC-4395-8A2C-3A1F7C8F219C}" srcId="{168C50DB-7557-42FD-9065-A8031D88736D}" destId="{1EC7A997-0521-416F-80E4-3F212DFF0C4B}" srcOrd="0" destOrd="0" parTransId="{7662141B-40C4-4DDA-A36D-AFAE502406E2}" sibTransId="{001FF572-F895-4308-A2CD-FD5E2B5CF45C}"/>
    <dgm:cxn modelId="{325674FE-8FA3-4206-B05C-E691D70A547F}" type="presOf" srcId="{1EC7A997-0521-416F-80E4-3F212DFF0C4B}" destId="{C03D8F2E-3278-415A-A20B-9B87CE0B0195}" srcOrd="0" destOrd="0" presId="urn:microsoft.com/office/officeart/2005/8/layout/hProcess9"/>
    <dgm:cxn modelId="{E5FFF445-8611-49E0-87CA-6F2B543E3A2C}" type="presOf" srcId="{168C50DB-7557-42FD-9065-A8031D88736D}" destId="{FE3C682F-0D53-495D-B437-4B779A8FBCEC}" srcOrd="0" destOrd="0" presId="urn:microsoft.com/office/officeart/2005/8/layout/hProcess9"/>
    <dgm:cxn modelId="{D32FE454-F9E7-4D01-A685-989D4C52465D}" type="presParOf" srcId="{FE3C682F-0D53-495D-B437-4B779A8FBCEC}" destId="{BEB013E1-2BDA-46C9-96E8-E874DE510D4A}" srcOrd="0" destOrd="0" presId="urn:microsoft.com/office/officeart/2005/8/layout/hProcess9"/>
    <dgm:cxn modelId="{5574C90C-ADCC-4556-9B7C-63C60AE9B151}" type="presParOf" srcId="{FE3C682F-0D53-495D-B437-4B779A8FBCEC}" destId="{149CF52E-FA9D-4551-9CD9-2868D9AC2E6D}" srcOrd="1" destOrd="0" presId="urn:microsoft.com/office/officeart/2005/8/layout/hProcess9"/>
    <dgm:cxn modelId="{D89A1313-C8CA-4D35-8709-C42BE43459D9}" type="presParOf" srcId="{149CF52E-FA9D-4551-9CD9-2868D9AC2E6D}" destId="{C03D8F2E-3278-415A-A20B-9B87CE0B0195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B313131-BAAE-4A11-83C1-729964F214C4}" type="doc">
      <dgm:prSet loTypeId="urn:microsoft.com/office/officeart/2005/8/layout/vList2" loCatId="list" qsTypeId="urn:microsoft.com/office/officeart/2005/8/quickstyle/3d9" qsCatId="3D" csTypeId="urn:microsoft.com/office/officeart/2005/8/colors/accent0_2" csCatId="mainScheme"/>
      <dgm:spPr/>
      <dgm:t>
        <a:bodyPr/>
        <a:lstStyle/>
        <a:p>
          <a:endParaRPr lang="cs-CZ"/>
        </a:p>
      </dgm:t>
    </dgm:pt>
    <dgm:pt modelId="{B91FA3F4-42DE-42E9-97BA-6962142C6DF0}">
      <dgm:prSet/>
      <dgm:spPr/>
      <dgm:t>
        <a:bodyPr/>
        <a:lstStyle/>
        <a:p>
          <a:pPr rtl="0"/>
          <a:r>
            <a:rPr lang="cs-CZ" smtClean="0"/>
            <a:t>Existuje trh jednoho výrobku</a:t>
          </a:r>
          <a:endParaRPr lang="cs-CZ"/>
        </a:p>
      </dgm:t>
    </dgm:pt>
    <dgm:pt modelId="{F7EF3099-DD25-41B2-AAB0-A285139BED2F}" type="parTrans" cxnId="{F5BC5F0C-65ED-47FB-9F99-AD90833BA091}">
      <dgm:prSet/>
      <dgm:spPr/>
      <dgm:t>
        <a:bodyPr/>
        <a:lstStyle/>
        <a:p>
          <a:endParaRPr lang="cs-CZ"/>
        </a:p>
      </dgm:t>
    </dgm:pt>
    <dgm:pt modelId="{5BB95897-3227-4B04-8C18-4FFE5963C5CA}" type="sibTrans" cxnId="{F5BC5F0C-65ED-47FB-9F99-AD90833BA091}">
      <dgm:prSet/>
      <dgm:spPr/>
      <dgm:t>
        <a:bodyPr/>
        <a:lstStyle/>
        <a:p>
          <a:endParaRPr lang="cs-CZ"/>
        </a:p>
      </dgm:t>
    </dgm:pt>
    <dgm:pt modelId="{70819A88-D3B2-4151-A0C2-3EA30608835C}">
      <dgm:prSet/>
      <dgm:spPr/>
      <dgm:t>
        <a:bodyPr/>
        <a:lstStyle/>
        <a:p>
          <a:pPr rtl="0"/>
          <a:r>
            <a:rPr lang="cs-CZ" smtClean="0"/>
            <a:t>Existuje dokonalá konkurence</a:t>
          </a:r>
          <a:endParaRPr lang="cs-CZ"/>
        </a:p>
      </dgm:t>
    </dgm:pt>
    <dgm:pt modelId="{D8BAF1FB-8503-439B-B262-5BC0A3AC8B8F}" type="parTrans" cxnId="{4BB509D1-EF8C-4A41-89D6-894A93C30EA0}">
      <dgm:prSet/>
      <dgm:spPr/>
      <dgm:t>
        <a:bodyPr/>
        <a:lstStyle/>
        <a:p>
          <a:endParaRPr lang="cs-CZ"/>
        </a:p>
      </dgm:t>
    </dgm:pt>
    <dgm:pt modelId="{F001E9EB-A03A-4F60-82A7-AED4F8920FDC}" type="sibTrans" cxnId="{4BB509D1-EF8C-4A41-89D6-894A93C30EA0}">
      <dgm:prSet/>
      <dgm:spPr/>
      <dgm:t>
        <a:bodyPr/>
        <a:lstStyle/>
        <a:p>
          <a:endParaRPr lang="cs-CZ"/>
        </a:p>
      </dgm:t>
    </dgm:pt>
    <dgm:pt modelId="{85E8818F-4C81-42FD-8B01-01C278435654}">
      <dgm:prSet/>
      <dgm:spPr/>
      <dgm:t>
        <a:bodyPr/>
        <a:lstStyle/>
        <a:p>
          <a:pPr rtl="0"/>
          <a:r>
            <a:rPr lang="cs-CZ" smtClean="0"/>
            <a:t>V praxi to znamená, že to není reálné</a:t>
          </a:r>
          <a:endParaRPr lang="cs-CZ"/>
        </a:p>
      </dgm:t>
    </dgm:pt>
    <dgm:pt modelId="{2D333078-B3FE-42FA-844E-0A22D6FFFDE7}" type="parTrans" cxnId="{A31E3787-2DC7-44A4-93E9-244E3FFF71F3}">
      <dgm:prSet/>
      <dgm:spPr/>
      <dgm:t>
        <a:bodyPr/>
        <a:lstStyle/>
        <a:p>
          <a:endParaRPr lang="cs-CZ"/>
        </a:p>
      </dgm:t>
    </dgm:pt>
    <dgm:pt modelId="{4C33DD8E-7172-42EC-AE97-2BD5F0687F60}" type="sibTrans" cxnId="{A31E3787-2DC7-44A4-93E9-244E3FFF71F3}">
      <dgm:prSet/>
      <dgm:spPr/>
      <dgm:t>
        <a:bodyPr/>
        <a:lstStyle/>
        <a:p>
          <a:endParaRPr lang="cs-CZ"/>
        </a:p>
      </dgm:t>
    </dgm:pt>
    <dgm:pt modelId="{D4001D83-FCBC-4989-A6A5-EFF19956CBCA}" type="pres">
      <dgm:prSet presAssocID="{BB313131-BAAE-4A11-83C1-729964F214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AAA007C-8BA9-4363-A216-DEBD68F2618C}" type="pres">
      <dgm:prSet presAssocID="{B91FA3F4-42DE-42E9-97BA-6962142C6DF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C4C2E0F-6844-4EC1-A818-010349C90441}" type="pres">
      <dgm:prSet presAssocID="{5BB95897-3227-4B04-8C18-4FFE5963C5CA}" presName="spacer" presStyleCnt="0"/>
      <dgm:spPr/>
    </dgm:pt>
    <dgm:pt modelId="{EBECE47D-0ED3-42F4-8574-B29DE940BB51}" type="pres">
      <dgm:prSet presAssocID="{70819A88-D3B2-4151-A0C2-3EA3060883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38E990B-C4AA-4BB2-B842-1A2473A4EA97}" type="pres">
      <dgm:prSet presAssocID="{F001E9EB-A03A-4F60-82A7-AED4F8920FDC}" presName="spacer" presStyleCnt="0"/>
      <dgm:spPr/>
    </dgm:pt>
    <dgm:pt modelId="{F0C462DD-C3D1-47E4-85FB-1E018289CA4E}" type="pres">
      <dgm:prSet presAssocID="{85E8818F-4C81-42FD-8B01-01C27843565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5BC5F0C-65ED-47FB-9F99-AD90833BA091}" srcId="{BB313131-BAAE-4A11-83C1-729964F214C4}" destId="{B91FA3F4-42DE-42E9-97BA-6962142C6DF0}" srcOrd="0" destOrd="0" parTransId="{F7EF3099-DD25-41B2-AAB0-A285139BED2F}" sibTransId="{5BB95897-3227-4B04-8C18-4FFE5963C5CA}"/>
    <dgm:cxn modelId="{6ABF81F8-068C-4A02-84E0-46E13F5F0BF1}" type="presOf" srcId="{BB313131-BAAE-4A11-83C1-729964F214C4}" destId="{D4001D83-FCBC-4989-A6A5-EFF19956CBCA}" srcOrd="0" destOrd="0" presId="urn:microsoft.com/office/officeart/2005/8/layout/vList2"/>
    <dgm:cxn modelId="{542FEB29-F7A3-4BA9-9D58-22AB6F43EEBF}" type="presOf" srcId="{85E8818F-4C81-42FD-8B01-01C278435654}" destId="{F0C462DD-C3D1-47E4-85FB-1E018289CA4E}" srcOrd="0" destOrd="0" presId="urn:microsoft.com/office/officeart/2005/8/layout/vList2"/>
    <dgm:cxn modelId="{4BB509D1-EF8C-4A41-89D6-894A93C30EA0}" srcId="{BB313131-BAAE-4A11-83C1-729964F214C4}" destId="{70819A88-D3B2-4151-A0C2-3EA30608835C}" srcOrd="1" destOrd="0" parTransId="{D8BAF1FB-8503-439B-B262-5BC0A3AC8B8F}" sibTransId="{F001E9EB-A03A-4F60-82A7-AED4F8920FDC}"/>
    <dgm:cxn modelId="{A31E3787-2DC7-44A4-93E9-244E3FFF71F3}" srcId="{BB313131-BAAE-4A11-83C1-729964F214C4}" destId="{85E8818F-4C81-42FD-8B01-01C278435654}" srcOrd="2" destOrd="0" parTransId="{2D333078-B3FE-42FA-844E-0A22D6FFFDE7}" sibTransId="{4C33DD8E-7172-42EC-AE97-2BD5F0687F60}"/>
    <dgm:cxn modelId="{0F88B319-2E28-4600-917D-10F5DB9E9747}" type="presOf" srcId="{B91FA3F4-42DE-42E9-97BA-6962142C6DF0}" destId="{9AAA007C-8BA9-4363-A216-DEBD68F2618C}" srcOrd="0" destOrd="0" presId="urn:microsoft.com/office/officeart/2005/8/layout/vList2"/>
    <dgm:cxn modelId="{BE1E3506-BBB7-4848-B163-123444921FEA}" type="presOf" srcId="{70819A88-D3B2-4151-A0C2-3EA30608835C}" destId="{EBECE47D-0ED3-42F4-8574-B29DE940BB51}" srcOrd="0" destOrd="0" presId="urn:microsoft.com/office/officeart/2005/8/layout/vList2"/>
    <dgm:cxn modelId="{3574A795-7029-47FD-9E69-E29A0C6563C4}" type="presParOf" srcId="{D4001D83-FCBC-4989-A6A5-EFF19956CBCA}" destId="{9AAA007C-8BA9-4363-A216-DEBD68F2618C}" srcOrd="0" destOrd="0" presId="urn:microsoft.com/office/officeart/2005/8/layout/vList2"/>
    <dgm:cxn modelId="{164DE7A9-0F96-498F-A416-6BDEE9B788A0}" type="presParOf" srcId="{D4001D83-FCBC-4989-A6A5-EFF19956CBCA}" destId="{3C4C2E0F-6844-4EC1-A818-010349C90441}" srcOrd="1" destOrd="0" presId="urn:microsoft.com/office/officeart/2005/8/layout/vList2"/>
    <dgm:cxn modelId="{A8B68A22-D2C7-4166-A993-1A431D6AE28F}" type="presParOf" srcId="{D4001D83-FCBC-4989-A6A5-EFF19956CBCA}" destId="{EBECE47D-0ED3-42F4-8574-B29DE940BB51}" srcOrd="2" destOrd="0" presId="urn:microsoft.com/office/officeart/2005/8/layout/vList2"/>
    <dgm:cxn modelId="{34F7BFB4-D0EE-4194-9699-6518B486F715}" type="presParOf" srcId="{D4001D83-FCBC-4989-A6A5-EFF19956CBCA}" destId="{038E990B-C4AA-4BB2-B842-1A2473A4EA97}" srcOrd="3" destOrd="0" presId="urn:microsoft.com/office/officeart/2005/8/layout/vList2"/>
    <dgm:cxn modelId="{AE82DC53-A25F-40B2-82C4-D27B865555BA}" type="presParOf" srcId="{D4001D83-FCBC-4989-A6A5-EFF19956CBCA}" destId="{F0C462DD-C3D1-47E4-85FB-1E018289CA4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1A8AA32-BC1A-4A5D-95E3-7AA22C86F32D}" type="doc">
      <dgm:prSet loTypeId="urn:microsoft.com/office/officeart/2005/8/layout/arrow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CD1AD250-5397-494F-ACFB-1D312138471F}">
      <dgm:prSet custT="1"/>
      <dgm:spPr/>
      <dgm:t>
        <a:bodyPr/>
        <a:lstStyle/>
        <a:p>
          <a:pPr rtl="0"/>
          <a:r>
            <a:rPr lang="cs-CZ" sz="3200" dirty="0" smtClean="0"/>
            <a:t>Nedostatek zboží</a:t>
          </a:r>
          <a:endParaRPr lang="cs-CZ" sz="3200" dirty="0"/>
        </a:p>
      </dgm:t>
    </dgm:pt>
    <dgm:pt modelId="{28176F7D-1E2B-44C4-AD8D-46878FFD60DD}" type="parTrans" cxnId="{7C835A5B-3DFC-40F9-8403-E8D139B5AD5A}">
      <dgm:prSet/>
      <dgm:spPr/>
      <dgm:t>
        <a:bodyPr/>
        <a:lstStyle/>
        <a:p>
          <a:endParaRPr lang="cs-CZ"/>
        </a:p>
      </dgm:t>
    </dgm:pt>
    <dgm:pt modelId="{55FBD7C4-1316-4A48-8503-8A3C771A486E}" type="sibTrans" cxnId="{7C835A5B-3DFC-40F9-8403-E8D139B5AD5A}">
      <dgm:prSet/>
      <dgm:spPr/>
      <dgm:t>
        <a:bodyPr/>
        <a:lstStyle/>
        <a:p>
          <a:endParaRPr lang="cs-CZ"/>
        </a:p>
      </dgm:t>
    </dgm:pt>
    <dgm:pt modelId="{A57A659A-C095-4FB8-B618-EB3C84A447F0}">
      <dgm:prSet custT="1"/>
      <dgm:spPr/>
      <dgm:t>
        <a:bodyPr/>
        <a:lstStyle/>
        <a:p>
          <a:pPr rtl="0"/>
          <a:r>
            <a:rPr lang="cs-CZ" sz="3200" dirty="0" smtClean="0"/>
            <a:t>Přebytek zboží</a:t>
          </a:r>
          <a:endParaRPr lang="cs-CZ" sz="3200" dirty="0"/>
        </a:p>
      </dgm:t>
    </dgm:pt>
    <dgm:pt modelId="{46110524-3451-4E9A-B7DE-3F07E0C4FEFF}" type="parTrans" cxnId="{FBE0C590-023F-4A49-BB34-10CC09F55968}">
      <dgm:prSet/>
      <dgm:spPr/>
      <dgm:t>
        <a:bodyPr/>
        <a:lstStyle/>
        <a:p>
          <a:endParaRPr lang="cs-CZ"/>
        </a:p>
      </dgm:t>
    </dgm:pt>
    <dgm:pt modelId="{4DF5C05B-BC42-4789-B5EA-C43202B000F2}" type="sibTrans" cxnId="{FBE0C590-023F-4A49-BB34-10CC09F55968}">
      <dgm:prSet/>
      <dgm:spPr/>
      <dgm:t>
        <a:bodyPr/>
        <a:lstStyle/>
        <a:p>
          <a:endParaRPr lang="cs-CZ"/>
        </a:p>
      </dgm:t>
    </dgm:pt>
    <dgm:pt modelId="{2EE519AF-F3E0-479E-AD9D-1BE5A10ED246}" type="pres">
      <dgm:prSet presAssocID="{A1A8AA32-BC1A-4A5D-95E3-7AA22C86F32D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2C3F3C2-1387-42E8-8407-2991E7B8EFD8}" type="pres">
      <dgm:prSet presAssocID="{CD1AD250-5397-494F-ACFB-1D312138471F}" presName="upArrow" presStyleLbl="node1" presStyleIdx="0" presStyleCnt="2" custLinFactNeighborX="7618" custLinFactNeighborY="5932"/>
      <dgm:spPr>
        <a:solidFill>
          <a:srgbClr val="FF0000"/>
        </a:solidFill>
      </dgm:spPr>
    </dgm:pt>
    <dgm:pt modelId="{DFAB3506-7B80-429E-BF47-CE59999E4973}" type="pres">
      <dgm:prSet presAssocID="{CD1AD250-5397-494F-ACFB-1D312138471F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EC7103A-C129-41AB-A9B2-1FF38C5AB222}" type="pres">
      <dgm:prSet presAssocID="{A57A659A-C095-4FB8-B618-EB3C84A447F0}" presName="downArrow" presStyleLbl="node1" presStyleIdx="1" presStyleCnt="2"/>
      <dgm:spPr>
        <a:solidFill>
          <a:srgbClr val="00B050"/>
        </a:solidFill>
      </dgm:spPr>
    </dgm:pt>
    <dgm:pt modelId="{E9E3DEC5-8AF2-4ED4-91A0-49F11A6AD1DF}" type="pres">
      <dgm:prSet presAssocID="{A57A659A-C095-4FB8-B618-EB3C84A447F0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BE0C590-023F-4A49-BB34-10CC09F55968}" srcId="{A1A8AA32-BC1A-4A5D-95E3-7AA22C86F32D}" destId="{A57A659A-C095-4FB8-B618-EB3C84A447F0}" srcOrd="1" destOrd="0" parTransId="{46110524-3451-4E9A-B7DE-3F07E0C4FEFF}" sibTransId="{4DF5C05B-BC42-4789-B5EA-C43202B000F2}"/>
    <dgm:cxn modelId="{8C722F36-25E6-4142-A517-BBDD79E27747}" type="presOf" srcId="{A57A659A-C095-4FB8-B618-EB3C84A447F0}" destId="{E9E3DEC5-8AF2-4ED4-91A0-49F11A6AD1DF}" srcOrd="0" destOrd="0" presId="urn:microsoft.com/office/officeart/2005/8/layout/arrow4"/>
    <dgm:cxn modelId="{42618516-D5D7-4785-85B9-BF5096E659F8}" type="presOf" srcId="{A1A8AA32-BC1A-4A5D-95E3-7AA22C86F32D}" destId="{2EE519AF-F3E0-479E-AD9D-1BE5A10ED246}" srcOrd="0" destOrd="0" presId="urn:microsoft.com/office/officeart/2005/8/layout/arrow4"/>
    <dgm:cxn modelId="{7C835A5B-3DFC-40F9-8403-E8D139B5AD5A}" srcId="{A1A8AA32-BC1A-4A5D-95E3-7AA22C86F32D}" destId="{CD1AD250-5397-494F-ACFB-1D312138471F}" srcOrd="0" destOrd="0" parTransId="{28176F7D-1E2B-44C4-AD8D-46878FFD60DD}" sibTransId="{55FBD7C4-1316-4A48-8503-8A3C771A486E}"/>
    <dgm:cxn modelId="{5120CB7D-129B-47B3-B1D2-6152F384305F}" type="presOf" srcId="{CD1AD250-5397-494F-ACFB-1D312138471F}" destId="{DFAB3506-7B80-429E-BF47-CE59999E4973}" srcOrd="0" destOrd="0" presId="urn:microsoft.com/office/officeart/2005/8/layout/arrow4"/>
    <dgm:cxn modelId="{3ADA6C0C-EA72-4063-82D6-08E6AB777309}" type="presParOf" srcId="{2EE519AF-F3E0-479E-AD9D-1BE5A10ED246}" destId="{52C3F3C2-1387-42E8-8407-2991E7B8EFD8}" srcOrd="0" destOrd="0" presId="urn:microsoft.com/office/officeart/2005/8/layout/arrow4"/>
    <dgm:cxn modelId="{9FADE212-9607-4B4F-877F-7E99B2786DCB}" type="presParOf" srcId="{2EE519AF-F3E0-479E-AD9D-1BE5A10ED246}" destId="{DFAB3506-7B80-429E-BF47-CE59999E4973}" srcOrd="1" destOrd="0" presId="urn:microsoft.com/office/officeart/2005/8/layout/arrow4"/>
    <dgm:cxn modelId="{F08D2FA4-0CDA-412F-9E1C-D1CE4559B058}" type="presParOf" srcId="{2EE519AF-F3E0-479E-AD9D-1BE5A10ED246}" destId="{9EC7103A-C129-41AB-A9B2-1FF38C5AB222}" srcOrd="2" destOrd="0" presId="urn:microsoft.com/office/officeart/2005/8/layout/arrow4"/>
    <dgm:cxn modelId="{EEB364EA-C195-4066-8AC4-83C573C485F6}" type="presParOf" srcId="{2EE519AF-F3E0-479E-AD9D-1BE5A10ED246}" destId="{E9E3DEC5-8AF2-4ED4-91A0-49F11A6AD1DF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88B042-71B6-47C2-9C39-D3CE1BB3583B}" type="doc">
      <dgm:prSet loTypeId="urn:microsoft.com/office/officeart/2005/8/layout/arrow2" loCatId="process" qsTypeId="urn:microsoft.com/office/officeart/2005/8/quickstyle/3d2" qsCatId="3D" csTypeId="urn:microsoft.com/office/officeart/2005/8/colors/accent2_3" csCatId="accent2" phldr="1"/>
      <dgm:spPr/>
      <dgm:t>
        <a:bodyPr/>
        <a:lstStyle/>
        <a:p>
          <a:endParaRPr lang="cs-CZ"/>
        </a:p>
      </dgm:t>
    </dgm:pt>
    <dgm:pt modelId="{6EEAD19F-A4EC-48A6-8CC2-4E04C4DFAB8A}">
      <dgm:prSet/>
      <dgm:spPr/>
      <dgm:t>
        <a:bodyPr/>
        <a:lstStyle/>
        <a:p>
          <a:pPr rtl="0"/>
          <a:r>
            <a:rPr lang="cs-CZ" dirty="0" smtClean="0"/>
            <a:t>S </a:t>
          </a:r>
          <a:r>
            <a:rPr lang="cs-CZ" b="1" dirty="0" smtClean="0">
              <a:solidFill>
                <a:srgbClr val="FF0000"/>
              </a:solidFill>
            </a:rPr>
            <a:t>rostoucí</a:t>
          </a:r>
          <a:r>
            <a:rPr lang="cs-CZ" dirty="0" smtClean="0"/>
            <a:t> cenou </a:t>
          </a:r>
          <a:r>
            <a:rPr lang="cs-CZ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roste </a:t>
          </a:r>
          <a:r>
            <a:rPr lang="cs-CZ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cs-CZ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 </a:t>
          </a:r>
          <a:r>
            <a:rPr lang="cs-CZ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nabídka </a:t>
          </a:r>
          <a:r>
            <a:rPr lang="cs-CZ" dirty="0" smtClean="0"/>
            <a:t>zboží</a:t>
          </a:r>
          <a:endParaRPr lang="cs-CZ" dirty="0"/>
        </a:p>
      </dgm:t>
    </dgm:pt>
    <dgm:pt modelId="{00BF52BF-5ABD-471C-8E2F-8A3406E1CE6A}" type="parTrans" cxnId="{42435803-D61A-48E0-BB60-B06DF219E6A1}">
      <dgm:prSet/>
      <dgm:spPr/>
      <dgm:t>
        <a:bodyPr/>
        <a:lstStyle/>
        <a:p>
          <a:endParaRPr lang="cs-CZ"/>
        </a:p>
      </dgm:t>
    </dgm:pt>
    <dgm:pt modelId="{A4E7C982-DDC1-421A-B573-4052F840C220}" type="sibTrans" cxnId="{42435803-D61A-48E0-BB60-B06DF219E6A1}">
      <dgm:prSet/>
      <dgm:spPr/>
      <dgm:t>
        <a:bodyPr/>
        <a:lstStyle/>
        <a:p>
          <a:endParaRPr lang="cs-CZ"/>
        </a:p>
      </dgm:t>
    </dgm:pt>
    <dgm:pt modelId="{EE2FE545-9FB1-4ED1-88CC-41B0F48DCBBC}" type="pres">
      <dgm:prSet presAssocID="{C088B042-71B6-47C2-9C39-D3CE1BB3583B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F856558-644D-4B3A-865A-78F4955569A6}" type="pres">
      <dgm:prSet presAssocID="{C088B042-71B6-47C2-9C39-D3CE1BB3583B}" presName="arrow" presStyleLbl="bgShp" presStyleIdx="0" presStyleCnt="1"/>
      <dgm:spPr/>
    </dgm:pt>
    <dgm:pt modelId="{E0C7C131-99B0-4F13-93C7-5A10E131D6DB}" type="pres">
      <dgm:prSet presAssocID="{C088B042-71B6-47C2-9C39-D3CE1BB3583B}" presName="arrowDiagram1" presStyleCnt="0">
        <dgm:presLayoutVars>
          <dgm:bulletEnabled val="1"/>
        </dgm:presLayoutVars>
      </dgm:prSet>
      <dgm:spPr/>
    </dgm:pt>
    <dgm:pt modelId="{D63FC481-96D4-4840-8EDB-EA1682110E77}" type="pres">
      <dgm:prSet presAssocID="{6EEAD19F-A4EC-48A6-8CC2-4E04C4DFAB8A}" presName="bullet1" presStyleLbl="node1" presStyleIdx="0" presStyleCnt="1"/>
      <dgm:spPr/>
    </dgm:pt>
    <dgm:pt modelId="{3F31A58E-AE16-48C6-867D-B8B9C4567F73}" type="pres">
      <dgm:prSet presAssocID="{6EEAD19F-A4EC-48A6-8CC2-4E04C4DFAB8A}" presName="textBox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2FCBC6F-E6FB-4838-AB8D-C76ED4CCA5E2}" type="presOf" srcId="{C088B042-71B6-47C2-9C39-D3CE1BB3583B}" destId="{EE2FE545-9FB1-4ED1-88CC-41B0F48DCBBC}" srcOrd="0" destOrd="0" presId="urn:microsoft.com/office/officeart/2005/8/layout/arrow2"/>
    <dgm:cxn modelId="{42435803-D61A-48E0-BB60-B06DF219E6A1}" srcId="{C088B042-71B6-47C2-9C39-D3CE1BB3583B}" destId="{6EEAD19F-A4EC-48A6-8CC2-4E04C4DFAB8A}" srcOrd="0" destOrd="0" parTransId="{00BF52BF-5ABD-471C-8E2F-8A3406E1CE6A}" sibTransId="{A4E7C982-DDC1-421A-B573-4052F840C220}"/>
    <dgm:cxn modelId="{24DABC8F-71F2-416F-90E0-E8FD3CEB17A1}" type="presOf" srcId="{6EEAD19F-A4EC-48A6-8CC2-4E04C4DFAB8A}" destId="{3F31A58E-AE16-48C6-867D-B8B9C4567F73}" srcOrd="0" destOrd="0" presId="urn:microsoft.com/office/officeart/2005/8/layout/arrow2"/>
    <dgm:cxn modelId="{3B88B6F2-8871-4D0F-B90B-E3AC1519F6DF}" type="presParOf" srcId="{EE2FE545-9FB1-4ED1-88CC-41B0F48DCBBC}" destId="{3F856558-644D-4B3A-865A-78F4955569A6}" srcOrd="0" destOrd="0" presId="urn:microsoft.com/office/officeart/2005/8/layout/arrow2"/>
    <dgm:cxn modelId="{3BDCF6A1-C134-4DEA-9883-692C0387EAE3}" type="presParOf" srcId="{EE2FE545-9FB1-4ED1-88CC-41B0F48DCBBC}" destId="{E0C7C131-99B0-4F13-93C7-5A10E131D6DB}" srcOrd="1" destOrd="0" presId="urn:microsoft.com/office/officeart/2005/8/layout/arrow2"/>
    <dgm:cxn modelId="{3A91AE48-2624-463A-ABFF-2D9B2EA4C9ED}" type="presParOf" srcId="{E0C7C131-99B0-4F13-93C7-5A10E131D6DB}" destId="{D63FC481-96D4-4840-8EDB-EA1682110E77}" srcOrd="0" destOrd="0" presId="urn:microsoft.com/office/officeart/2005/8/layout/arrow2"/>
    <dgm:cxn modelId="{0AD90818-59DF-4866-AF78-9C4CD747848C}" type="presParOf" srcId="{E0C7C131-99B0-4F13-93C7-5A10E131D6DB}" destId="{3F31A58E-AE16-48C6-867D-B8B9C4567F73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E6F32B-6482-4A59-860B-7C2D92E3EC09}" type="doc">
      <dgm:prSet loTypeId="urn:microsoft.com/office/officeart/2009/3/layout/DescendingProcess" loCatId="process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498B334A-132F-49D2-A11C-3CE56EF84E4D}">
      <dgm:prSet/>
      <dgm:spPr/>
      <dgm:t>
        <a:bodyPr/>
        <a:lstStyle/>
        <a:p>
          <a:pPr rtl="0"/>
          <a:r>
            <a:rPr lang="cs-CZ" dirty="0" smtClean="0"/>
            <a:t>S </a:t>
          </a:r>
          <a:r>
            <a:rPr lang="cs-CZ" b="1" dirty="0" smtClean="0">
              <a:solidFill>
                <a:srgbClr val="FF0000"/>
              </a:solidFill>
            </a:rPr>
            <a:t>rostoucí cenou</a:t>
          </a:r>
          <a:r>
            <a:rPr lang="cs-CZ" dirty="0" smtClean="0"/>
            <a:t> </a:t>
          </a:r>
          <a:r>
            <a:rPr lang="cs-CZ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klesá poptávka </a:t>
          </a:r>
          <a:r>
            <a:rPr lang="cs-CZ" dirty="0" smtClean="0"/>
            <a:t>po zboží</a:t>
          </a:r>
          <a:endParaRPr lang="cs-CZ" dirty="0"/>
        </a:p>
      </dgm:t>
    </dgm:pt>
    <dgm:pt modelId="{2AE09CF1-705B-443D-84FB-B62A73866897}" type="parTrans" cxnId="{0E846287-F008-4F5C-8920-499DB82EA0A2}">
      <dgm:prSet/>
      <dgm:spPr/>
      <dgm:t>
        <a:bodyPr/>
        <a:lstStyle/>
        <a:p>
          <a:endParaRPr lang="cs-CZ"/>
        </a:p>
      </dgm:t>
    </dgm:pt>
    <dgm:pt modelId="{67F0A7E5-699F-4DE0-A1D4-2D32D42E5A17}" type="sibTrans" cxnId="{0E846287-F008-4F5C-8920-499DB82EA0A2}">
      <dgm:prSet/>
      <dgm:spPr/>
      <dgm:t>
        <a:bodyPr/>
        <a:lstStyle/>
        <a:p>
          <a:endParaRPr lang="cs-CZ"/>
        </a:p>
      </dgm:t>
    </dgm:pt>
    <dgm:pt modelId="{0AA9DCE2-F27A-4173-A417-80DE4D0B08FB}" type="pres">
      <dgm:prSet presAssocID="{2BE6F32B-6482-4A59-860B-7C2D92E3EC09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cs-CZ"/>
        </a:p>
      </dgm:t>
    </dgm:pt>
    <dgm:pt modelId="{2C20CC72-790C-4A52-A543-361A1E74DF98}" type="pres">
      <dgm:prSet presAssocID="{2BE6F32B-6482-4A59-860B-7C2D92E3EC09}" presName="arrowNode" presStyleLbl="node1" presStyleIdx="0" presStyleCnt="1" custLinFactNeighborX="-5025" custLinFactNeighborY="4988"/>
      <dgm:spPr/>
    </dgm:pt>
    <dgm:pt modelId="{ABA20000-3F93-4F9C-8302-800DF860B186}" type="pres">
      <dgm:prSet presAssocID="{498B334A-132F-49D2-A11C-3CE56EF84E4D}" presName="txNode1" presStyleLbl="revTx" presStyleIdx="0" presStyleCnt="1" custScaleX="162069" custScaleY="302261" custLinFactX="2312" custLinFactNeighborX="100000" custLinFactNeighborY="5056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E846287-F008-4F5C-8920-499DB82EA0A2}" srcId="{2BE6F32B-6482-4A59-860B-7C2D92E3EC09}" destId="{498B334A-132F-49D2-A11C-3CE56EF84E4D}" srcOrd="0" destOrd="0" parTransId="{2AE09CF1-705B-443D-84FB-B62A73866897}" sibTransId="{67F0A7E5-699F-4DE0-A1D4-2D32D42E5A17}"/>
    <dgm:cxn modelId="{74245E3D-28DD-4AE8-9E3B-D919A20E9591}" type="presOf" srcId="{498B334A-132F-49D2-A11C-3CE56EF84E4D}" destId="{ABA20000-3F93-4F9C-8302-800DF860B186}" srcOrd="0" destOrd="0" presId="urn:microsoft.com/office/officeart/2009/3/layout/DescendingProcess"/>
    <dgm:cxn modelId="{A2A533DA-8469-4C11-8AB5-541B345B60C0}" type="presOf" srcId="{2BE6F32B-6482-4A59-860B-7C2D92E3EC09}" destId="{0AA9DCE2-F27A-4173-A417-80DE4D0B08FB}" srcOrd="0" destOrd="0" presId="urn:microsoft.com/office/officeart/2009/3/layout/DescendingProcess"/>
    <dgm:cxn modelId="{E4A5A35E-3DEC-4F71-8BD1-49A12E1891B3}" type="presParOf" srcId="{0AA9DCE2-F27A-4173-A417-80DE4D0B08FB}" destId="{2C20CC72-790C-4A52-A543-361A1E74DF98}" srcOrd="0" destOrd="0" presId="urn:microsoft.com/office/officeart/2009/3/layout/DescendingProcess"/>
    <dgm:cxn modelId="{A9CCC4F1-F2C5-4407-9497-26729F218EC8}" type="presParOf" srcId="{0AA9DCE2-F27A-4173-A417-80DE4D0B08FB}" destId="{ABA20000-3F93-4F9C-8302-800DF860B186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DD79DE1-7D90-46A8-8C3E-7828FEA40BD4}" type="doc">
      <dgm:prSet loTypeId="urn:microsoft.com/office/officeart/2005/8/layout/arrow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21439BF-9390-4343-A4C2-3313D0F94668}">
      <dgm:prSet/>
      <dgm:spPr/>
      <dgm:t>
        <a:bodyPr/>
        <a:lstStyle/>
        <a:p>
          <a:pPr rtl="0"/>
          <a:r>
            <a:rPr lang="cs-CZ" dirty="0" smtClean="0"/>
            <a:t>POPTÁVKA- je množství zboží, které jsou kupující ochotni koupit za určitou cenu</a:t>
          </a:r>
          <a:endParaRPr lang="cs-CZ" dirty="0"/>
        </a:p>
      </dgm:t>
    </dgm:pt>
    <dgm:pt modelId="{FD47B00A-9DBE-4056-B1EB-B992D38FFC89}" type="parTrans" cxnId="{BE47BD02-291B-42B6-BA17-BC9F5D71A6CB}">
      <dgm:prSet/>
      <dgm:spPr/>
      <dgm:t>
        <a:bodyPr/>
        <a:lstStyle/>
        <a:p>
          <a:endParaRPr lang="cs-CZ"/>
        </a:p>
      </dgm:t>
    </dgm:pt>
    <dgm:pt modelId="{E0443ABF-B178-4060-9289-703C8A26BDC3}" type="sibTrans" cxnId="{BE47BD02-291B-42B6-BA17-BC9F5D71A6CB}">
      <dgm:prSet/>
      <dgm:spPr/>
      <dgm:t>
        <a:bodyPr/>
        <a:lstStyle/>
        <a:p>
          <a:endParaRPr lang="cs-CZ"/>
        </a:p>
      </dgm:t>
    </dgm:pt>
    <dgm:pt modelId="{1FE38C9D-E6DD-4FA6-9F5B-30EEA3336218}">
      <dgm:prSet/>
      <dgm:spPr/>
      <dgm:t>
        <a:bodyPr/>
        <a:lstStyle/>
        <a:p>
          <a:pPr rtl="0"/>
          <a:endParaRPr lang="cs-CZ"/>
        </a:p>
      </dgm:t>
    </dgm:pt>
    <dgm:pt modelId="{DAB18D40-1DA5-490A-B355-CF3A2DA56232}" type="parTrans" cxnId="{B2074F1B-44B5-4E04-8597-2425B1345876}">
      <dgm:prSet/>
      <dgm:spPr/>
      <dgm:t>
        <a:bodyPr/>
        <a:lstStyle/>
        <a:p>
          <a:endParaRPr lang="cs-CZ"/>
        </a:p>
      </dgm:t>
    </dgm:pt>
    <dgm:pt modelId="{677EC0D5-DD58-443F-B7C3-8B8612B2B558}" type="sibTrans" cxnId="{B2074F1B-44B5-4E04-8597-2425B1345876}">
      <dgm:prSet/>
      <dgm:spPr/>
      <dgm:t>
        <a:bodyPr/>
        <a:lstStyle/>
        <a:p>
          <a:endParaRPr lang="cs-CZ"/>
        </a:p>
      </dgm:t>
    </dgm:pt>
    <dgm:pt modelId="{84658D3D-A8D1-47B2-BC3F-73C29C0399CD}" type="pres">
      <dgm:prSet presAssocID="{5DD79DE1-7D90-46A8-8C3E-7828FEA40BD4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4CF2740-5256-4099-BE8F-B4031259BF7F}" type="pres">
      <dgm:prSet presAssocID="{E21439BF-9390-4343-A4C2-3313D0F94668}" presName="upArrow" presStyleLbl="node1" presStyleIdx="0" presStyleCnt="2" custScaleY="66854"/>
      <dgm:spPr/>
    </dgm:pt>
    <dgm:pt modelId="{75911C70-A4C5-4BED-A3BB-B1E5C359FEE8}" type="pres">
      <dgm:prSet presAssocID="{E21439BF-9390-4343-A4C2-3313D0F94668}" presName="upArrowText" presStyleLbl="revTx" presStyleIdx="0" presStyleCnt="2" custLinFactY="9381" custLinFactNeighborX="1264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821E4F-D2E0-474C-9131-D86BA9EFD4D3}" type="pres">
      <dgm:prSet presAssocID="{1FE38C9D-E6DD-4FA6-9F5B-30EEA3336218}" presName="downArrow" presStyleLbl="node1" presStyleIdx="1" presStyleCnt="2"/>
      <dgm:spPr/>
    </dgm:pt>
    <dgm:pt modelId="{2175DF0B-E0EE-4290-975A-A1EA493F39B0}" type="pres">
      <dgm:prSet presAssocID="{1FE38C9D-E6DD-4FA6-9F5B-30EEA3336218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C2A7219-452E-4C55-94E7-7D3B669284A7}" type="presOf" srcId="{5DD79DE1-7D90-46A8-8C3E-7828FEA40BD4}" destId="{84658D3D-A8D1-47B2-BC3F-73C29C0399CD}" srcOrd="0" destOrd="0" presId="urn:microsoft.com/office/officeart/2005/8/layout/arrow4"/>
    <dgm:cxn modelId="{4C6EFA9A-9C0B-4223-9FB8-6C66919C110F}" type="presOf" srcId="{1FE38C9D-E6DD-4FA6-9F5B-30EEA3336218}" destId="{2175DF0B-E0EE-4290-975A-A1EA493F39B0}" srcOrd="0" destOrd="0" presId="urn:microsoft.com/office/officeart/2005/8/layout/arrow4"/>
    <dgm:cxn modelId="{B2074F1B-44B5-4E04-8597-2425B1345876}" srcId="{5DD79DE1-7D90-46A8-8C3E-7828FEA40BD4}" destId="{1FE38C9D-E6DD-4FA6-9F5B-30EEA3336218}" srcOrd="1" destOrd="0" parTransId="{DAB18D40-1DA5-490A-B355-CF3A2DA56232}" sibTransId="{677EC0D5-DD58-443F-B7C3-8B8612B2B558}"/>
    <dgm:cxn modelId="{BE47BD02-291B-42B6-BA17-BC9F5D71A6CB}" srcId="{5DD79DE1-7D90-46A8-8C3E-7828FEA40BD4}" destId="{E21439BF-9390-4343-A4C2-3313D0F94668}" srcOrd="0" destOrd="0" parTransId="{FD47B00A-9DBE-4056-B1EB-B992D38FFC89}" sibTransId="{E0443ABF-B178-4060-9289-703C8A26BDC3}"/>
    <dgm:cxn modelId="{3B21F0AE-73E2-4CE9-97E8-CC1945473A26}" type="presOf" srcId="{E21439BF-9390-4343-A4C2-3313D0F94668}" destId="{75911C70-A4C5-4BED-A3BB-B1E5C359FEE8}" srcOrd="0" destOrd="0" presId="urn:microsoft.com/office/officeart/2005/8/layout/arrow4"/>
    <dgm:cxn modelId="{992C2627-E947-48E5-B464-AE956769942C}" type="presParOf" srcId="{84658D3D-A8D1-47B2-BC3F-73C29C0399CD}" destId="{E4CF2740-5256-4099-BE8F-B4031259BF7F}" srcOrd="0" destOrd="0" presId="urn:microsoft.com/office/officeart/2005/8/layout/arrow4"/>
    <dgm:cxn modelId="{5E891B13-6769-4AF8-AEAE-64092F240536}" type="presParOf" srcId="{84658D3D-A8D1-47B2-BC3F-73C29C0399CD}" destId="{75911C70-A4C5-4BED-A3BB-B1E5C359FEE8}" srcOrd="1" destOrd="0" presId="urn:microsoft.com/office/officeart/2005/8/layout/arrow4"/>
    <dgm:cxn modelId="{024E6660-D625-449F-85FE-DE08961268F6}" type="presParOf" srcId="{84658D3D-A8D1-47B2-BC3F-73C29C0399CD}" destId="{98821E4F-D2E0-474C-9131-D86BA9EFD4D3}" srcOrd="2" destOrd="0" presId="urn:microsoft.com/office/officeart/2005/8/layout/arrow4"/>
    <dgm:cxn modelId="{08C79480-6A73-42C6-A650-D0CF1C31BCFB}" type="presParOf" srcId="{84658D3D-A8D1-47B2-BC3F-73C29C0399CD}" destId="{2175DF0B-E0EE-4290-975A-A1EA493F39B0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4764534-C7AE-4F09-9CC7-0FAF7E91946C}" type="doc">
      <dgm:prSet loTypeId="urn:microsoft.com/office/officeart/2005/8/layout/target3" loCatId="relationship" qsTypeId="urn:microsoft.com/office/officeart/2005/8/quickstyle/3d7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37CC021E-4403-4D21-AACB-FB84AF49FE3F}">
      <dgm:prSet/>
      <dgm:spPr/>
      <dgm:t>
        <a:bodyPr/>
        <a:lstStyle/>
        <a:p>
          <a:pPr rtl="0"/>
          <a:r>
            <a:rPr lang="cs-CZ" smtClean="0"/>
            <a:t>Množství zboží, které spotřebitelé nakupují, je závislé na jeho ceně. Při vysoké ceně určitého zboží jsou lidé ochotni koupit malé množství tohoto zboží. A opačně, jeho nižší tržní cena vyvolá poptávku po větším množství. Tento vztah vyjadřuje </a:t>
          </a:r>
          <a:r>
            <a:rPr lang="cs-CZ" b="1" smtClean="0"/>
            <a:t>křivka poptávky</a:t>
          </a:r>
          <a:r>
            <a:rPr lang="cs-CZ" smtClean="0"/>
            <a:t> (množina poptávaných množství při různých cenách).</a:t>
          </a:r>
          <a:endParaRPr lang="cs-CZ"/>
        </a:p>
      </dgm:t>
    </dgm:pt>
    <dgm:pt modelId="{D6D51CE1-6F63-4A4E-B59D-2B454F9730CD}" type="parTrans" cxnId="{528FC58E-42EF-4F23-A155-616366CC8A6D}">
      <dgm:prSet/>
      <dgm:spPr/>
      <dgm:t>
        <a:bodyPr/>
        <a:lstStyle/>
        <a:p>
          <a:endParaRPr lang="cs-CZ"/>
        </a:p>
      </dgm:t>
    </dgm:pt>
    <dgm:pt modelId="{63322ADB-44D1-4300-B534-63B4877D5B74}" type="sibTrans" cxnId="{528FC58E-42EF-4F23-A155-616366CC8A6D}">
      <dgm:prSet/>
      <dgm:spPr/>
      <dgm:t>
        <a:bodyPr/>
        <a:lstStyle/>
        <a:p>
          <a:endParaRPr lang="cs-CZ"/>
        </a:p>
      </dgm:t>
    </dgm:pt>
    <dgm:pt modelId="{2072E574-CCDD-48BC-8166-2A31873B930F}" type="pres">
      <dgm:prSet presAssocID="{F4764534-C7AE-4F09-9CC7-0FAF7E91946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0B1779B-DA04-43CA-A7C6-218709CF54A5}" type="pres">
      <dgm:prSet presAssocID="{37CC021E-4403-4D21-AACB-FB84AF49FE3F}" presName="circle1" presStyleLbl="node1" presStyleIdx="0" presStyleCnt="1"/>
      <dgm:spPr/>
    </dgm:pt>
    <dgm:pt modelId="{D4D310D8-53A1-445D-803B-2EB962330845}" type="pres">
      <dgm:prSet presAssocID="{37CC021E-4403-4D21-AACB-FB84AF49FE3F}" presName="space" presStyleCnt="0"/>
      <dgm:spPr/>
    </dgm:pt>
    <dgm:pt modelId="{A9485AB6-639D-4AFB-9A5D-71BCC4A68D7E}" type="pres">
      <dgm:prSet presAssocID="{37CC021E-4403-4D21-AACB-FB84AF49FE3F}" presName="rect1" presStyleLbl="alignAcc1" presStyleIdx="0" presStyleCnt="1"/>
      <dgm:spPr/>
      <dgm:t>
        <a:bodyPr/>
        <a:lstStyle/>
        <a:p>
          <a:endParaRPr lang="cs-CZ"/>
        </a:p>
      </dgm:t>
    </dgm:pt>
    <dgm:pt modelId="{D09D4646-789D-4A01-BF37-A7FDA2EE1D76}" type="pres">
      <dgm:prSet presAssocID="{37CC021E-4403-4D21-AACB-FB84AF49FE3F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500DDC2-2867-4FAD-8AA1-9B9CBE48A771}" type="presOf" srcId="{37CC021E-4403-4D21-AACB-FB84AF49FE3F}" destId="{D09D4646-789D-4A01-BF37-A7FDA2EE1D76}" srcOrd="1" destOrd="0" presId="urn:microsoft.com/office/officeart/2005/8/layout/target3"/>
    <dgm:cxn modelId="{55FCAA2A-9D94-4619-98D9-C00482F037F7}" type="presOf" srcId="{F4764534-C7AE-4F09-9CC7-0FAF7E91946C}" destId="{2072E574-CCDD-48BC-8166-2A31873B930F}" srcOrd="0" destOrd="0" presId="urn:microsoft.com/office/officeart/2005/8/layout/target3"/>
    <dgm:cxn modelId="{528FC58E-42EF-4F23-A155-616366CC8A6D}" srcId="{F4764534-C7AE-4F09-9CC7-0FAF7E91946C}" destId="{37CC021E-4403-4D21-AACB-FB84AF49FE3F}" srcOrd="0" destOrd="0" parTransId="{D6D51CE1-6F63-4A4E-B59D-2B454F9730CD}" sibTransId="{63322ADB-44D1-4300-B534-63B4877D5B74}"/>
    <dgm:cxn modelId="{68140F73-6D8F-45B1-A979-CE5440287C15}" type="presOf" srcId="{37CC021E-4403-4D21-AACB-FB84AF49FE3F}" destId="{A9485AB6-639D-4AFB-9A5D-71BCC4A68D7E}" srcOrd="0" destOrd="0" presId="urn:microsoft.com/office/officeart/2005/8/layout/target3"/>
    <dgm:cxn modelId="{8CF251DB-A3B4-4DCC-AD00-8A7FA9E8BEC3}" type="presParOf" srcId="{2072E574-CCDD-48BC-8166-2A31873B930F}" destId="{80B1779B-DA04-43CA-A7C6-218709CF54A5}" srcOrd="0" destOrd="0" presId="urn:microsoft.com/office/officeart/2005/8/layout/target3"/>
    <dgm:cxn modelId="{DE089D4C-E502-4892-96B2-4260249ED14D}" type="presParOf" srcId="{2072E574-CCDD-48BC-8166-2A31873B930F}" destId="{D4D310D8-53A1-445D-803B-2EB962330845}" srcOrd="1" destOrd="0" presId="urn:microsoft.com/office/officeart/2005/8/layout/target3"/>
    <dgm:cxn modelId="{5B3EF44E-C24A-4C88-8155-BB4FEB9C045B}" type="presParOf" srcId="{2072E574-CCDD-48BC-8166-2A31873B930F}" destId="{A9485AB6-639D-4AFB-9A5D-71BCC4A68D7E}" srcOrd="2" destOrd="0" presId="urn:microsoft.com/office/officeart/2005/8/layout/target3"/>
    <dgm:cxn modelId="{5F17483E-AD4D-4585-8004-7FB068A8E6EB}" type="presParOf" srcId="{2072E574-CCDD-48BC-8166-2A31873B930F}" destId="{D09D4646-789D-4A01-BF37-A7FDA2EE1D76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BBAF52E-39DA-4D4C-ABD1-C979BB0A7C55}" type="doc">
      <dgm:prSet loTypeId="urn:microsoft.com/office/officeart/2005/8/layout/hList1" loCatId="list" qsTypeId="urn:microsoft.com/office/officeart/2005/8/quickstyle/3d5" qsCatId="3D" csTypeId="urn:microsoft.com/office/officeart/2005/8/colors/colorful1" csCatId="colorful"/>
      <dgm:spPr/>
      <dgm:t>
        <a:bodyPr/>
        <a:lstStyle/>
        <a:p>
          <a:endParaRPr lang="cs-CZ"/>
        </a:p>
      </dgm:t>
    </dgm:pt>
    <dgm:pt modelId="{BDE713E6-9ABB-4CAE-AADA-8B750619EFAB}">
      <dgm:prSet/>
      <dgm:spPr/>
      <dgm:t>
        <a:bodyPr/>
        <a:lstStyle/>
        <a:p>
          <a:pPr rtl="0"/>
          <a:r>
            <a:rPr lang="cs-CZ" b="1" smtClean="0"/>
            <a:t>důchodovým efektem</a:t>
          </a:r>
          <a:endParaRPr lang="cs-CZ"/>
        </a:p>
      </dgm:t>
    </dgm:pt>
    <dgm:pt modelId="{E5FE8E51-CFFD-4D31-BCFE-3F4B7356FD15}" type="parTrans" cxnId="{E8CFA48A-7580-4CB6-B411-F531587D71FA}">
      <dgm:prSet/>
      <dgm:spPr/>
      <dgm:t>
        <a:bodyPr/>
        <a:lstStyle/>
        <a:p>
          <a:endParaRPr lang="cs-CZ"/>
        </a:p>
      </dgm:t>
    </dgm:pt>
    <dgm:pt modelId="{28BB7F45-F017-4A58-AAD5-18270F3A4EE8}" type="sibTrans" cxnId="{E8CFA48A-7580-4CB6-B411-F531587D71FA}">
      <dgm:prSet/>
      <dgm:spPr/>
      <dgm:t>
        <a:bodyPr/>
        <a:lstStyle/>
        <a:p>
          <a:endParaRPr lang="cs-CZ"/>
        </a:p>
      </dgm:t>
    </dgm:pt>
    <dgm:pt modelId="{76235BE9-1C05-4859-8D88-5F08668C7477}">
      <dgm:prSet/>
      <dgm:spPr/>
      <dgm:t>
        <a:bodyPr/>
        <a:lstStyle/>
        <a:p>
          <a:pPr rtl="0"/>
          <a:r>
            <a:rPr lang="cs-CZ" b="1" smtClean="0"/>
            <a:t>substitučním efektem</a:t>
          </a:r>
          <a:endParaRPr lang="cs-CZ"/>
        </a:p>
      </dgm:t>
    </dgm:pt>
    <dgm:pt modelId="{4C444A16-49D7-45E7-AD1A-3303E5761039}" type="parTrans" cxnId="{9F04FB0D-4DFF-43C4-A043-D986E8416A23}">
      <dgm:prSet/>
      <dgm:spPr/>
      <dgm:t>
        <a:bodyPr/>
        <a:lstStyle/>
        <a:p>
          <a:endParaRPr lang="cs-CZ"/>
        </a:p>
      </dgm:t>
    </dgm:pt>
    <dgm:pt modelId="{1C3133F6-5107-45B7-A409-649186208388}" type="sibTrans" cxnId="{9F04FB0D-4DFF-43C4-A043-D986E8416A23}">
      <dgm:prSet/>
      <dgm:spPr/>
      <dgm:t>
        <a:bodyPr/>
        <a:lstStyle/>
        <a:p>
          <a:endParaRPr lang="cs-CZ"/>
        </a:p>
      </dgm:t>
    </dgm:pt>
    <dgm:pt modelId="{566D28EE-F31F-4432-951C-0DD2BD653A60}" type="pres">
      <dgm:prSet presAssocID="{9BBAF52E-39DA-4D4C-ABD1-C979BB0A7C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EDCFF3B-5121-48EE-AC39-E8DD645F85CC}" type="pres">
      <dgm:prSet presAssocID="{BDE713E6-9ABB-4CAE-AADA-8B750619EFAB}" presName="composite" presStyleCnt="0"/>
      <dgm:spPr/>
    </dgm:pt>
    <dgm:pt modelId="{DE1EE7BB-1B55-4676-BAE0-0F2C800D6309}" type="pres">
      <dgm:prSet presAssocID="{BDE713E6-9ABB-4CAE-AADA-8B750619EFAB}" presName="parTx" presStyleLbl="alignNode1" presStyleIdx="0" presStyleCnt="2" custLinFactNeighborY="9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B6B9F3B-9FA6-4ADA-86AE-252D6000E5A2}" type="pres">
      <dgm:prSet presAssocID="{BDE713E6-9ABB-4CAE-AADA-8B750619EFAB}" presName="desTx" presStyleLbl="alignAccFollowNode1" presStyleIdx="0" presStyleCnt="2">
        <dgm:presLayoutVars>
          <dgm:bulletEnabled val="1"/>
        </dgm:presLayoutVars>
      </dgm:prSet>
      <dgm:spPr/>
    </dgm:pt>
    <dgm:pt modelId="{7019F86B-C05A-4EC1-A2B9-C902645D3FAB}" type="pres">
      <dgm:prSet presAssocID="{28BB7F45-F017-4A58-AAD5-18270F3A4EE8}" presName="space" presStyleCnt="0"/>
      <dgm:spPr/>
    </dgm:pt>
    <dgm:pt modelId="{C91301D4-AD56-4244-AC99-2982AA6B34E1}" type="pres">
      <dgm:prSet presAssocID="{76235BE9-1C05-4859-8D88-5F08668C7477}" presName="composite" presStyleCnt="0"/>
      <dgm:spPr/>
    </dgm:pt>
    <dgm:pt modelId="{B6DAC659-4F7E-4EF0-B70C-4EC09C88D865}" type="pres">
      <dgm:prSet presAssocID="{76235BE9-1C05-4859-8D88-5F08668C747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7AB3E01-504E-4E85-91A0-C2210C2DBB91}" type="pres">
      <dgm:prSet presAssocID="{76235BE9-1C05-4859-8D88-5F08668C747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9F04FB0D-4DFF-43C4-A043-D986E8416A23}" srcId="{9BBAF52E-39DA-4D4C-ABD1-C979BB0A7C55}" destId="{76235BE9-1C05-4859-8D88-5F08668C7477}" srcOrd="1" destOrd="0" parTransId="{4C444A16-49D7-45E7-AD1A-3303E5761039}" sibTransId="{1C3133F6-5107-45B7-A409-649186208388}"/>
    <dgm:cxn modelId="{2F78ACEE-E117-4004-9C9A-14D3CAE6AC85}" type="presOf" srcId="{9BBAF52E-39DA-4D4C-ABD1-C979BB0A7C55}" destId="{566D28EE-F31F-4432-951C-0DD2BD653A60}" srcOrd="0" destOrd="0" presId="urn:microsoft.com/office/officeart/2005/8/layout/hList1"/>
    <dgm:cxn modelId="{8337A6A3-36C6-439B-A8A5-6010D169DBAA}" type="presOf" srcId="{76235BE9-1C05-4859-8D88-5F08668C7477}" destId="{B6DAC659-4F7E-4EF0-B70C-4EC09C88D865}" srcOrd="0" destOrd="0" presId="urn:microsoft.com/office/officeart/2005/8/layout/hList1"/>
    <dgm:cxn modelId="{E8CFA48A-7580-4CB6-B411-F531587D71FA}" srcId="{9BBAF52E-39DA-4D4C-ABD1-C979BB0A7C55}" destId="{BDE713E6-9ABB-4CAE-AADA-8B750619EFAB}" srcOrd="0" destOrd="0" parTransId="{E5FE8E51-CFFD-4D31-BCFE-3F4B7356FD15}" sibTransId="{28BB7F45-F017-4A58-AAD5-18270F3A4EE8}"/>
    <dgm:cxn modelId="{F6B87EB0-FAAC-4247-81EB-549DDD41E310}" type="presOf" srcId="{BDE713E6-9ABB-4CAE-AADA-8B750619EFAB}" destId="{DE1EE7BB-1B55-4676-BAE0-0F2C800D6309}" srcOrd="0" destOrd="0" presId="urn:microsoft.com/office/officeart/2005/8/layout/hList1"/>
    <dgm:cxn modelId="{11025A5E-966C-4E08-9249-F4DCCCDE9D55}" type="presParOf" srcId="{566D28EE-F31F-4432-951C-0DD2BD653A60}" destId="{5EDCFF3B-5121-48EE-AC39-E8DD645F85CC}" srcOrd="0" destOrd="0" presId="urn:microsoft.com/office/officeart/2005/8/layout/hList1"/>
    <dgm:cxn modelId="{959FD81C-5033-4D69-85C4-E9D189FB329D}" type="presParOf" srcId="{5EDCFF3B-5121-48EE-AC39-E8DD645F85CC}" destId="{DE1EE7BB-1B55-4676-BAE0-0F2C800D6309}" srcOrd="0" destOrd="0" presId="urn:microsoft.com/office/officeart/2005/8/layout/hList1"/>
    <dgm:cxn modelId="{E2DFB157-2D86-4543-90FE-8F8839AD634F}" type="presParOf" srcId="{5EDCFF3B-5121-48EE-AC39-E8DD645F85CC}" destId="{9B6B9F3B-9FA6-4ADA-86AE-252D6000E5A2}" srcOrd="1" destOrd="0" presId="urn:microsoft.com/office/officeart/2005/8/layout/hList1"/>
    <dgm:cxn modelId="{8AE1B65F-40AF-4A95-B234-A93B2DD36AE9}" type="presParOf" srcId="{566D28EE-F31F-4432-951C-0DD2BD653A60}" destId="{7019F86B-C05A-4EC1-A2B9-C902645D3FAB}" srcOrd="1" destOrd="0" presId="urn:microsoft.com/office/officeart/2005/8/layout/hList1"/>
    <dgm:cxn modelId="{DA90D9A8-DF64-4FC1-93EE-0C488864991E}" type="presParOf" srcId="{566D28EE-F31F-4432-951C-0DD2BD653A60}" destId="{C91301D4-AD56-4244-AC99-2982AA6B34E1}" srcOrd="2" destOrd="0" presId="urn:microsoft.com/office/officeart/2005/8/layout/hList1"/>
    <dgm:cxn modelId="{111D95C5-4319-46A4-ADB8-95BAE1FCBCB7}" type="presParOf" srcId="{C91301D4-AD56-4244-AC99-2982AA6B34E1}" destId="{B6DAC659-4F7E-4EF0-B70C-4EC09C88D865}" srcOrd="0" destOrd="0" presId="urn:microsoft.com/office/officeart/2005/8/layout/hList1"/>
    <dgm:cxn modelId="{4BAC12AA-7291-44AD-8971-DDCA007C5BE9}" type="presParOf" srcId="{C91301D4-AD56-4244-AC99-2982AA6B34E1}" destId="{47AB3E01-504E-4E85-91A0-C2210C2DBB9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7395562-BD6D-47F2-AB32-EA17C6A7D27B}" type="doc">
      <dgm:prSet loTypeId="urn:microsoft.com/office/officeart/2005/8/layout/hProcess9" loCatId="process" qsTypeId="urn:microsoft.com/office/officeart/2005/8/quickstyle/3d7" qsCatId="3D" csTypeId="urn:microsoft.com/office/officeart/2005/8/colors/accent2_4" csCatId="accent2" phldr="1"/>
      <dgm:spPr/>
      <dgm:t>
        <a:bodyPr/>
        <a:lstStyle/>
        <a:p>
          <a:endParaRPr lang="cs-CZ"/>
        </a:p>
      </dgm:t>
    </dgm:pt>
    <dgm:pt modelId="{9EB60CEC-0809-4590-B5E8-591DB9CE962D}">
      <dgm:prSet/>
      <dgm:spPr/>
      <dgm:t>
        <a:bodyPr/>
        <a:lstStyle/>
        <a:p>
          <a:pPr rtl="0"/>
          <a:r>
            <a:rPr lang="cs-CZ" b="1" dirty="0" smtClean="0"/>
            <a:t>Důchodovým </a:t>
          </a:r>
          <a:r>
            <a:rPr lang="cs-CZ" b="1" dirty="0" smtClean="0"/>
            <a:t>efektem -</a:t>
          </a:r>
          <a:r>
            <a:rPr lang="cs-CZ" dirty="0" smtClean="0"/>
            <a:t> </a:t>
          </a:r>
          <a:r>
            <a:rPr lang="cs-CZ" dirty="0" smtClean="0"/>
            <a:t>růst ceny výrobku má za následek pokles reálného důchodu, což vede také k poklesu poptávaného množství. (Je-li důchod spotřebitele daný, </a:t>
          </a:r>
          <a:r>
            <a:rPr lang="cs-CZ" dirty="0" smtClean="0"/>
            <a:t>může </a:t>
          </a:r>
          <a:r>
            <a:rPr lang="cs-CZ" dirty="0" smtClean="0"/>
            <a:t>při vyšších cenách výrobku kupovat tohoto zboží méně)</a:t>
          </a:r>
          <a:endParaRPr lang="cs-CZ" dirty="0"/>
        </a:p>
      </dgm:t>
    </dgm:pt>
    <dgm:pt modelId="{FE22785B-92A9-492D-96F5-10F74B2112AC}" type="parTrans" cxnId="{36C8F93E-D9D3-4839-9C45-FFEFD80EE492}">
      <dgm:prSet/>
      <dgm:spPr/>
      <dgm:t>
        <a:bodyPr/>
        <a:lstStyle/>
        <a:p>
          <a:endParaRPr lang="cs-CZ"/>
        </a:p>
      </dgm:t>
    </dgm:pt>
    <dgm:pt modelId="{83C0E13F-E498-4BC3-8CD9-16B502A7C6F5}" type="sibTrans" cxnId="{36C8F93E-D9D3-4839-9C45-FFEFD80EE492}">
      <dgm:prSet/>
      <dgm:spPr/>
      <dgm:t>
        <a:bodyPr/>
        <a:lstStyle/>
        <a:p>
          <a:endParaRPr lang="cs-CZ"/>
        </a:p>
      </dgm:t>
    </dgm:pt>
    <dgm:pt modelId="{E1020EF2-374C-4358-B1C8-02F2645EA819}" type="pres">
      <dgm:prSet presAssocID="{17395562-BD6D-47F2-AB32-EA17C6A7D27B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547CCED-6B4B-48DE-87B9-DE85C0246DE6}" type="pres">
      <dgm:prSet presAssocID="{17395562-BD6D-47F2-AB32-EA17C6A7D27B}" presName="arrow" presStyleLbl="bgShp" presStyleIdx="0" presStyleCnt="1"/>
      <dgm:spPr/>
    </dgm:pt>
    <dgm:pt modelId="{2AB7566C-2704-4300-8927-0F691CF07BFE}" type="pres">
      <dgm:prSet presAssocID="{17395562-BD6D-47F2-AB32-EA17C6A7D27B}" presName="linearProcess" presStyleCnt="0"/>
      <dgm:spPr/>
    </dgm:pt>
    <dgm:pt modelId="{F026E80C-5A4A-42A1-853B-434F399E4F84}" type="pres">
      <dgm:prSet presAssocID="{9EB60CEC-0809-4590-B5E8-591DB9CE962D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6C8F93E-D9D3-4839-9C45-FFEFD80EE492}" srcId="{17395562-BD6D-47F2-AB32-EA17C6A7D27B}" destId="{9EB60CEC-0809-4590-B5E8-591DB9CE962D}" srcOrd="0" destOrd="0" parTransId="{FE22785B-92A9-492D-96F5-10F74B2112AC}" sibTransId="{83C0E13F-E498-4BC3-8CD9-16B502A7C6F5}"/>
    <dgm:cxn modelId="{E6B4D579-ECCB-46AA-BFE7-D90EFD21CD0E}" type="presOf" srcId="{9EB60CEC-0809-4590-B5E8-591DB9CE962D}" destId="{F026E80C-5A4A-42A1-853B-434F399E4F84}" srcOrd="0" destOrd="0" presId="urn:microsoft.com/office/officeart/2005/8/layout/hProcess9"/>
    <dgm:cxn modelId="{BAE397C3-FDCA-4C25-BA9E-750AAAEBB80D}" type="presOf" srcId="{17395562-BD6D-47F2-AB32-EA17C6A7D27B}" destId="{E1020EF2-374C-4358-B1C8-02F2645EA819}" srcOrd="0" destOrd="0" presId="urn:microsoft.com/office/officeart/2005/8/layout/hProcess9"/>
    <dgm:cxn modelId="{DAE49A00-2A73-4573-AF95-07D433E89E60}" type="presParOf" srcId="{E1020EF2-374C-4358-B1C8-02F2645EA819}" destId="{4547CCED-6B4B-48DE-87B9-DE85C0246DE6}" srcOrd="0" destOrd="0" presId="urn:microsoft.com/office/officeart/2005/8/layout/hProcess9"/>
    <dgm:cxn modelId="{3D8697DB-FCFA-49EB-8945-6E94B3973A0B}" type="presParOf" srcId="{E1020EF2-374C-4358-B1C8-02F2645EA819}" destId="{2AB7566C-2704-4300-8927-0F691CF07BFE}" srcOrd="1" destOrd="0" presId="urn:microsoft.com/office/officeart/2005/8/layout/hProcess9"/>
    <dgm:cxn modelId="{E9D69BF9-7C44-408B-B139-190412127403}" type="presParOf" srcId="{2AB7566C-2704-4300-8927-0F691CF07BFE}" destId="{F026E80C-5A4A-42A1-853B-434F399E4F84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4EF7182-78E0-4E26-9E32-91028DADB3A5}" type="doc">
      <dgm:prSet loTypeId="urn:microsoft.com/office/officeart/2005/8/layout/hProcess9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04F9F11-C37A-4F59-B79D-DF03BA9FDE61}">
      <dgm:prSet/>
      <dgm:spPr/>
      <dgm:t>
        <a:bodyPr/>
        <a:lstStyle/>
        <a:p>
          <a:pPr rtl="0"/>
          <a:r>
            <a:rPr lang="cs-CZ" b="1" dirty="0" smtClean="0"/>
            <a:t>Substitučním </a:t>
          </a:r>
          <a:r>
            <a:rPr lang="cs-CZ" b="1" dirty="0" smtClean="0"/>
            <a:t>efektem </a:t>
          </a:r>
          <a:r>
            <a:rPr lang="cs-CZ" dirty="0" smtClean="0"/>
            <a:t>- </a:t>
          </a:r>
          <a:r>
            <a:rPr lang="cs-CZ" dirty="0" smtClean="0"/>
            <a:t>při zvýšené ceně výrobku lidé mění strukturu své potřeby. Růst ceny výrobku má za následek růst relativní ceny výrobku, což nakonec vede k poklesu výrobku.</a:t>
          </a:r>
          <a:endParaRPr lang="cs-CZ" dirty="0"/>
        </a:p>
      </dgm:t>
    </dgm:pt>
    <dgm:pt modelId="{A9CE3649-2FDE-44EB-B554-3F4D57375B19}" type="parTrans" cxnId="{0E5E02A9-BC00-4736-B619-8C577355BF50}">
      <dgm:prSet/>
      <dgm:spPr/>
      <dgm:t>
        <a:bodyPr/>
        <a:lstStyle/>
        <a:p>
          <a:endParaRPr lang="cs-CZ"/>
        </a:p>
      </dgm:t>
    </dgm:pt>
    <dgm:pt modelId="{FBF3C33A-E1E5-4ADF-9A14-FC703DC335BB}" type="sibTrans" cxnId="{0E5E02A9-BC00-4736-B619-8C577355BF50}">
      <dgm:prSet/>
      <dgm:spPr/>
      <dgm:t>
        <a:bodyPr/>
        <a:lstStyle/>
        <a:p>
          <a:endParaRPr lang="cs-CZ"/>
        </a:p>
      </dgm:t>
    </dgm:pt>
    <dgm:pt modelId="{A7114D3C-F806-4DCA-B3D3-FB1733D837B1}" type="pres">
      <dgm:prSet presAssocID="{54EF7182-78E0-4E26-9E32-91028DADB3A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03505B1-1314-48D4-B646-1CB08DB8462E}" type="pres">
      <dgm:prSet presAssocID="{54EF7182-78E0-4E26-9E32-91028DADB3A5}" presName="arrow" presStyleLbl="bgShp" presStyleIdx="0" presStyleCnt="1"/>
      <dgm:spPr/>
    </dgm:pt>
    <dgm:pt modelId="{E4927269-CC05-4621-B947-B6F3BF7D330C}" type="pres">
      <dgm:prSet presAssocID="{54EF7182-78E0-4E26-9E32-91028DADB3A5}" presName="linearProcess" presStyleCnt="0"/>
      <dgm:spPr/>
    </dgm:pt>
    <dgm:pt modelId="{35F06C68-7BA3-4AA8-877A-78FEF9A1B827}" type="pres">
      <dgm:prSet presAssocID="{C04F9F11-C37A-4F59-B79D-DF03BA9FDE61}" presName="textNode" presStyleLbl="node1" presStyleIdx="0" presStyleCnt="1" custLinFactNeighborX="-5707" custLinFactNeighborY="995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E5E02A9-BC00-4736-B619-8C577355BF50}" srcId="{54EF7182-78E0-4E26-9E32-91028DADB3A5}" destId="{C04F9F11-C37A-4F59-B79D-DF03BA9FDE61}" srcOrd="0" destOrd="0" parTransId="{A9CE3649-2FDE-44EB-B554-3F4D57375B19}" sibTransId="{FBF3C33A-E1E5-4ADF-9A14-FC703DC335BB}"/>
    <dgm:cxn modelId="{7E068589-3D25-44BF-BB5C-8DE4F23ACDF6}" type="presOf" srcId="{54EF7182-78E0-4E26-9E32-91028DADB3A5}" destId="{A7114D3C-F806-4DCA-B3D3-FB1733D837B1}" srcOrd="0" destOrd="0" presId="urn:microsoft.com/office/officeart/2005/8/layout/hProcess9"/>
    <dgm:cxn modelId="{D7B0954F-3110-49EB-A49B-47E6FDC44572}" type="presOf" srcId="{C04F9F11-C37A-4F59-B79D-DF03BA9FDE61}" destId="{35F06C68-7BA3-4AA8-877A-78FEF9A1B827}" srcOrd="0" destOrd="0" presId="urn:microsoft.com/office/officeart/2005/8/layout/hProcess9"/>
    <dgm:cxn modelId="{5F4B44D2-72C5-4A5E-AADE-83B8D77D9D48}" type="presParOf" srcId="{A7114D3C-F806-4DCA-B3D3-FB1733D837B1}" destId="{903505B1-1314-48D4-B646-1CB08DB8462E}" srcOrd="0" destOrd="0" presId="urn:microsoft.com/office/officeart/2005/8/layout/hProcess9"/>
    <dgm:cxn modelId="{AC158AA6-D38C-453E-AFC0-93BC33589A59}" type="presParOf" srcId="{A7114D3C-F806-4DCA-B3D3-FB1733D837B1}" destId="{E4927269-CC05-4621-B947-B6F3BF7D330C}" srcOrd="1" destOrd="0" presId="urn:microsoft.com/office/officeart/2005/8/layout/hProcess9"/>
    <dgm:cxn modelId="{8711DEDC-7641-4BE2-B243-F5AFFCCE72D4}" type="presParOf" srcId="{E4927269-CC05-4621-B947-B6F3BF7D330C}" destId="{35F06C68-7BA3-4AA8-877A-78FEF9A1B827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3892BDE-8F95-4770-8D81-4FE0A5C31314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86D76F2F-8A8B-4951-9B3C-2AEBC2E7ED7A}">
      <dgm:prSet/>
      <dgm:spPr/>
      <dgm:t>
        <a:bodyPr/>
        <a:lstStyle/>
        <a:p>
          <a:pPr rtl="0"/>
          <a:r>
            <a:rPr lang="cs-CZ" smtClean="0"/>
            <a:t>Změny cen jiného zboží</a:t>
          </a:r>
          <a:endParaRPr lang="cs-CZ"/>
        </a:p>
      </dgm:t>
    </dgm:pt>
    <dgm:pt modelId="{7D26B3D7-796B-4B5E-9D73-5C0544CDC14D}" type="parTrans" cxnId="{4FB8A430-3A90-46C4-BCD4-2391CD961CDA}">
      <dgm:prSet/>
      <dgm:spPr/>
      <dgm:t>
        <a:bodyPr/>
        <a:lstStyle/>
        <a:p>
          <a:endParaRPr lang="cs-CZ"/>
        </a:p>
      </dgm:t>
    </dgm:pt>
    <dgm:pt modelId="{5CBCB42E-9166-46B5-A3D5-BD8C9E77DE39}" type="sibTrans" cxnId="{4FB8A430-3A90-46C4-BCD4-2391CD961CDA}">
      <dgm:prSet/>
      <dgm:spPr/>
      <dgm:t>
        <a:bodyPr/>
        <a:lstStyle/>
        <a:p>
          <a:endParaRPr lang="cs-CZ"/>
        </a:p>
      </dgm:t>
    </dgm:pt>
    <dgm:pt modelId="{C02997B2-EC80-4799-B7FD-82728F7E4F8E}">
      <dgm:prSet/>
      <dgm:spPr/>
      <dgm:t>
        <a:bodyPr/>
        <a:lstStyle/>
        <a:p>
          <a:pPr rtl="0"/>
          <a:r>
            <a:rPr lang="cs-CZ" dirty="0" smtClean="0"/>
            <a:t>Substitut – nahraditelné zboží </a:t>
          </a:r>
          <a:r>
            <a:rPr lang="cs-CZ" dirty="0" smtClean="0"/>
            <a:t>(jablka </a:t>
          </a:r>
          <a:r>
            <a:rPr lang="cs-CZ" dirty="0" smtClean="0"/>
            <a:t>místo hrušek)</a:t>
          </a:r>
          <a:endParaRPr lang="cs-CZ" dirty="0"/>
        </a:p>
      </dgm:t>
    </dgm:pt>
    <dgm:pt modelId="{C4DC0C25-52B5-4D47-A315-CB396F889409}" type="parTrans" cxnId="{9A99CB88-B116-4858-A9EB-473A92A35646}">
      <dgm:prSet/>
      <dgm:spPr/>
      <dgm:t>
        <a:bodyPr/>
        <a:lstStyle/>
        <a:p>
          <a:endParaRPr lang="cs-CZ"/>
        </a:p>
      </dgm:t>
    </dgm:pt>
    <dgm:pt modelId="{F1026064-A9A4-4297-A473-F50BA8185B51}" type="sibTrans" cxnId="{9A99CB88-B116-4858-A9EB-473A92A35646}">
      <dgm:prSet/>
      <dgm:spPr/>
      <dgm:t>
        <a:bodyPr/>
        <a:lstStyle/>
        <a:p>
          <a:endParaRPr lang="cs-CZ"/>
        </a:p>
      </dgm:t>
    </dgm:pt>
    <dgm:pt modelId="{3A795F51-FAF7-4E3E-A3AF-A706DB5514D4}">
      <dgm:prSet/>
      <dgm:spPr/>
      <dgm:t>
        <a:bodyPr/>
        <a:lstStyle/>
        <a:p>
          <a:pPr rtl="0"/>
          <a:r>
            <a:rPr lang="cs-CZ" dirty="0" smtClean="0"/>
            <a:t>Komplement – doplněk k hlavnímu statku nebo službě </a:t>
          </a:r>
          <a:r>
            <a:rPr lang="cs-CZ" dirty="0" smtClean="0"/>
            <a:t>(benzín</a:t>
          </a:r>
          <a:r>
            <a:rPr lang="cs-CZ" dirty="0" smtClean="0"/>
            <a:t>+ auto)</a:t>
          </a:r>
          <a:endParaRPr lang="cs-CZ" dirty="0"/>
        </a:p>
      </dgm:t>
    </dgm:pt>
    <dgm:pt modelId="{1CEDF49E-ECE2-4EE5-A2C4-FC4ED9496568}" type="parTrans" cxnId="{31159874-2094-486F-AE95-A7D2CFCA34C9}">
      <dgm:prSet/>
      <dgm:spPr/>
      <dgm:t>
        <a:bodyPr/>
        <a:lstStyle/>
        <a:p>
          <a:endParaRPr lang="cs-CZ"/>
        </a:p>
      </dgm:t>
    </dgm:pt>
    <dgm:pt modelId="{3C5A4677-0BE2-4AB4-9B5A-A7C9A177CAD6}" type="sibTrans" cxnId="{31159874-2094-486F-AE95-A7D2CFCA34C9}">
      <dgm:prSet/>
      <dgm:spPr/>
      <dgm:t>
        <a:bodyPr/>
        <a:lstStyle/>
        <a:p>
          <a:endParaRPr lang="cs-CZ"/>
        </a:p>
      </dgm:t>
    </dgm:pt>
    <dgm:pt modelId="{2F4058DB-3490-4D44-A059-B1D17F4FE7A9}">
      <dgm:prSet/>
      <dgm:spPr/>
      <dgm:t>
        <a:bodyPr/>
        <a:lstStyle/>
        <a:p>
          <a:pPr rtl="0"/>
          <a:r>
            <a:rPr lang="cs-CZ" smtClean="0"/>
            <a:t>Změny výše důchodu</a:t>
          </a:r>
          <a:endParaRPr lang="cs-CZ"/>
        </a:p>
      </dgm:t>
    </dgm:pt>
    <dgm:pt modelId="{85B2143B-D9AB-477F-9545-CCD67C878742}" type="parTrans" cxnId="{1225E76B-283C-412F-B747-68D02FA4FF11}">
      <dgm:prSet/>
      <dgm:spPr/>
      <dgm:t>
        <a:bodyPr/>
        <a:lstStyle/>
        <a:p>
          <a:endParaRPr lang="cs-CZ"/>
        </a:p>
      </dgm:t>
    </dgm:pt>
    <dgm:pt modelId="{147E2DB3-3FEE-4B84-B41E-A2A68B756328}" type="sibTrans" cxnId="{1225E76B-283C-412F-B747-68D02FA4FF11}">
      <dgm:prSet/>
      <dgm:spPr/>
      <dgm:t>
        <a:bodyPr/>
        <a:lstStyle/>
        <a:p>
          <a:endParaRPr lang="cs-CZ"/>
        </a:p>
      </dgm:t>
    </dgm:pt>
    <dgm:pt modelId="{57AA6E94-816A-4926-8111-852CCFEADFD5}">
      <dgm:prSet/>
      <dgm:spPr/>
      <dgm:t>
        <a:bodyPr/>
        <a:lstStyle/>
        <a:p>
          <a:pPr rtl="0"/>
          <a:r>
            <a:rPr lang="cs-CZ" dirty="0" smtClean="0"/>
            <a:t>Demografické změny </a:t>
          </a:r>
          <a:r>
            <a:rPr lang="cs-CZ" dirty="0" smtClean="0"/>
            <a:t>(počet </a:t>
          </a:r>
          <a:r>
            <a:rPr lang="cs-CZ" dirty="0" smtClean="0"/>
            <a:t>obyvatel, věková struktura)</a:t>
          </a:r>
          <a:endParaRPr lang="cs-CZ" dirty="0"/>
        </a:p>
      </dgm:t>
    </dgm:pt>
    <dgm:pt modelId="{0B842DA9-FF12-44DF-85DF-3D9FB412CC3C}" type="parTrans" cxnId="{F0C0E07B-B58D-4983-ADBD-B285CDF86818}">
      <dgm:prSet/>
      <dgm:spPr/>
      <dgm:t>
        <a:bodyPr/>
        <a:lstStyle/>
        <a:p>
          <a:endParaRPr lang="cs-CZ"/>
        </a:p>
      </dgm:t>
    </dgm:pt>
    <dgm:pt modelId="{A720BDAC-600B-46B5-8FE1-E8D05223D95E}" type="sibTrans" cxnId="{F0C0E07B-B58D-4983-ADBD-B285CDF86818}">
      <dgm:prSet/>
      <dgm:spPr/>
      <dgm:t>
        <a:bodyPr/>
        <a:lstStyle/>
        <a:p>
          <a:endParaRPr lang="cs-CZ"/>
        </a:p>
      </dgm:t>
    </dgm:pt>
    <dgm:pt modelId="{5C9F4092-7673-40DC-88F8-9EA00DA8D223}">
      <dgm:prSet/>
      <dgm:spPr/>
      <dgm:t>
        <a:bodyPr/>
        <a:lstStyle/>
        <a:p>
          <a:pPr rtl="0"/>
          <a:r>
            <a:rPr lang="cs-CZ" dirty="0" smtClean="0"/>
            <a:t>Změny v preferencích </a:t>
          </a:r>
          <a:r>
            <a:rPr lang="cs-CZ" dirty="0" smtClean="0"/>
            <a:t>(zvyky</a:t>
          </a:r>
          <a:r>
            <a:rPr lang="cs-CZ" dirty="0" smtClean="0"/>
            <a:t>, móda, tradice)</a:t>
          </a:r>
          <a:endParaRPr lang="cs-CZ" dirty="0"/>
        </a:p>
      </dgm:t>
    </dgm:pt>
    <dgm:pt modelId="{D75D0EC4-7AB9-4833-8D75-94F73DF866D4}" type="parTrans" cxnId="{039BA6DA-068E-41B4-8375-D022AFCE124A}">
      <dgm:prSet/>
      <dgm:spPr/>
      <dgm:t>
        <a:bodyPr/>
        <a:lstStyle/>
        <a:p>
          <a:endParaRPr lang="cs-CZ"/>
        </a:p>
      </dgm:t>
    </dgm:pt>
    <dgm:pt modelId="{491D1C72-22E4-4D02-82D3-8BEEDC8C21C5}" type="sibTrans" cxnId="{039BA6DA-068E-41B4-8375-D022AFCE124A}">
      <dgm:prSet/>
      <dgm:spPr/>
      <dgm:t>
        <a:bodyPr/>
        <a:lstStyle/>
        <a:p>
          <a:endParaRPr lang="cs-CZ"/>
        </a:p>
      </dgm:t>
    </dgm:pt>
    <dgm:pt modelId="{DF9CF80F-C32E-4813-9A3D-3334E0646BBC}" type="pres">
      <dgm:prSet presAssocID="{F3892BDE-8F95-4770-8D81-4FE0A5C3131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EB55E7F-16B3-429B-BB31-15C63A06A3A0}" type="pres">
      <dgm:prSet presAssocID="{86D76F2F-8A8B-4951-9B3C-2AEBC2E7ED7A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E242C9-7B35-4C95-B1E9-9EFB1D7C16DA}" type="pres">
      <dgm:prSet presAssocID="{5CBCB42E-9166-46B5-A3D5-BD8C9E77DE39}" presName="spacer" presStyleCnt="0"/>
      <dgm:spPr/>
    </dgm:pt>
    <dgm:pt modelId="{E3778F0D-E989-4BF8-B9D3-C1F0AD5B4861}" type="pres">
      <dgm:prSet presAssocID="{C02997B2-EC80-4799-B7FD-82728F7E4F8E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21728EA-F8C9-405D-90D9-3745FDD70F31}" type="pres">
      <dgm:prSet presAssocID="{F1026064-A9A4-4297-A473-F50BA8185B51}" presName="spacer" presStyleCnt="0"/>
      <dgm:spPr/>
    </dgm:pt>
    <dgm:pt modelId="{DBA79F17-D96A-4D55-BAC3-28A853787B0E}" type="pres">
      <dgm:prSet presAssocID="{3A795F51-FAF7-4E3E-A3AF-A706DB5514D4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B5DEEF1-6207-44AE-83B7-8663C556BE65}" type="pres">
      <dgm:prSet presAssocID="{3C5A4677-0BE2-4AB4-9B5A-A7C9A177CAD6}" presName="spacer" presStyleCnt="0"/>
      <dgm:spPr/>
    </dgm:pt>
    <dgm:pt modelId="{C6286F05-DEC2-4C0F-BCD8-0E906ADFE355}" type="pres">
      <dgm:prSet presAssocID="{2F4058DB-3490-4D44-A059-B1D17F4FE7A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C180679-E4DC-4EC5-A813-3F532FAB6FA7}" type="pres">
      <dgm:prSet presAssocID="{147E2DB3-3FEE-4B84-B41E-A2A68B756328}" presName="spacer" presStyleCnt="0"/>
      <dgm:spPr/>
    </dgm:pt>
    <dgm:pt modelId="{8EC10FA3-6AF5-4845-B293-D3A8AB4877D9}" type="pres">
      <dgm:prSet presAssocID="{57AA6E94-816A-4926-8111-852CCFEADFD5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EA42758-0460-4295-9A01-E012082AB9BD}" type="pres">
      <dgm:prSet presAssocID="{A720BDAC-600B-46B5-8FE1-E8D05223D95E}" presName="spacer" presStyleCnt="0"/>
      <dgm:spPr/>
    </dgm:pt>
    <dgm:pt modelId="{9960F517-D5CB-4974-8BC3-F6B29F2C24A0}" type="pres">
      <dgm:prSet presAssocID="{5C9F4092-7673-40DC-88F8-9EA00DA8D223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5760FCB-7502-47B0-B1A0-37966B47C7A4}" type="presOf" srcId="{2F4058DB-3490-4D44-A059-B1D17F4FE7A9}" destId="{C6286F05-DEC2-4C0F-BCD8-0E906ADFE355}" srcOrd="0" destOrd="0" presId="urn:microsoft.com/office/officeart/2005/8/layout/vList2"/>
    <dgm:cxn modelId="{039BA6DA-068E-41B4-8375-D022AFCE124A}" srcId="{F3892BDE-8F95-4770-8D81-4FE0A5C31314}" destId="{5C9F4092-7673-40DC-88F8-9EA00DA8D223}" srcOrd="5" destOrd="0" parTransId="{D75D0EC4-7AB9-4833-8D75-94F73DF866D4}" sibTransId="{491D1C72-22E4-4D02-82D3-8BEEDC8C21C5}"/>
    <dgm:cxn modelId="{92B72300-844D-4D0B-BCCC-C99223AEF18A}" type="presOf" srcId="{3A795F51-FAF7-4E3E-A3AF-A706DB5514D4}" destId="{DBA79F17-D96A-4D55-BAC3-28A853787B0E}" srcOrd="0" destOrd="0" presId="urn:microsoft.com/office/officeart/2005/8/layout/vList2"/>
    <dgm:cxn modelId="{1390403B-437C-4875-9186-1897B76F3EDE}" type="presOf" srcId="{C02997B2-EC80-4799-B7FD-82728F7E4F8E}" destId="{E3778F0D-E989-4BF8-B9D3-C1F0AD5B4861}" srcOrd="0" destOrd="0" presId="urn:microsoft.com/office/officeart/2005/8/layout/vList2"/>
    <dgm:cxn modelId="{362B5869-9E04-4338-B892-2043807D421E}" type="presOf" srcId="{57AA6E94-816A-4926-8111-852CCFEADFD5}" destId="{8EC10FA3-6AF5-4845-B293-D3A8AB4877D9}" srcOrd="0" destOrd="0" presId="urn:microsoft.com/office/officeart/2005/8/layout/vList2"/>
    <dgm:cxn modelId="{9A99CB88-B116-4858-A9EB-473A92A35646}" srcId="{F3892BDE-8F95-4770-8D81-4FE0A5C31314}" destId="{C02997B2-EC80-4799-B7FD-82728F7E4F8E}" srcOrd="1" destOrd="0" parTransId="{C4DC0C25-52B5-4D47-A315-CB396F889409}" sibTransId="{F1026064-A9A4-4297-A473-F50BA8185B51}"/>
    <dgm:cxn modelId="{942CE8F5-0D76-41E2-9EE8-F47C6507171E}" type="presOf" srcId="{86D76F2F-8A8B-4951-9B3C-2AEBC2E7ED7A}" destId="{4EB55E7F-16B3-429B-BB31-15C63A06A3A0}" srcOrd="0" destOrd="0" presId="urn:microsoft.com/office/officeart/2005/8/layout/vList2"/>
    <dgm:cxn modelId="{31159874-2094-486F-AE95-A7D2CFCA34C9}" srcId="{F3892BDE-8F95-4770-8D81-4FE0A5C31314}" destId="{3A795F51-FAF7-4E3E-A3AF-A706DB5514D4}" srcOrd="2" destOrd="0" parTransId="{1CEDF49E-ECE2-4EE5-A2C4-FC4ED9496568}" sibTransId="{3C5A4677-0BE2-4AB4-9B5A-A7C9A177CAD6}"/>
    <dgm:cxn modelId="{38FB1012-93D1-44B8-98F4-54BC690DBBD2}" type="presOf" srcId="{5C9F4092-7673-40DC-88F8-9EA00DA8D223}" destId="{9960F517-D5CB-4974-8BC3-F6B29F2C24A0}" srcOrd="0" destOrd="0" presId="urn:microsoft.com/office/officeart/2005/8/layout/vList2"/>
    <dgm:cxn modelId="{F0C0E07B-B58D-4983-ADBD-B285CDF86818}" srcId="{F3892BDE-8F95-4770-8D81-4FE0A5C31314}" destId="{57AA6E94-816A-4926-8111-852CCFEADFD5}" srcOrd="4" destOrd="0" parTransId="{0B842DA9-FF12-44DF-85DF-3D9FB412CC3C}" sibTransId="{A720BDAC-600B-46B5-8FE1-E8D05223D95E}"/>
    <dgm:cxn modelId="{AE438C66-DF52-4662-AB0A-A459801584C0}" type="presOf" srcId="{F3892BDE-8F95-4770-8D81-4FE0A5C31314}" destId="{DF9CF80F-C32E-4813-9A3D-3334E0646BBC}" srcOrd="0" destOrd="0" presId="urn:microsoft.com/office/officeart/2005/8/layout/vList2"/>
    <dgm:cxn modelId="{1225E76B-283C-412F-B747-68D02FA4FF11}" srcId="{F3892BDE-8F95-4770-8D81-4FE0A5C31314}" destId="{2F4058DB-3490-4D44-A059-B1D17F4FE7A9}" srcOrd="3" destOrd="0" parTransId="{85B2143B-D9AB-477F-9545-CCD67C878742}" sibTransId="{147E2DB3-3FEE-4B84-B41E-A2A68B756328}"/>
    <dgm:cxn modelId="{4FB8A430-3A90-46C4-BCD4-2391CD961CDA}" srcId="{F3892BDE-8F95-4770-8D81-4FE0A5C31314}" destId="{86D76F2F-8A8B-4951-9B3C-2AEBC2E7ED7A}" srcOrd="0" destOrd="0" parTransId="{7D26B3D7-796B-4B5E-9D73-5C0544CDC14D}" sibTransId="{5CBCB42E-9166-46B5-A3D5-BD8C9E77DE39}"/>
    <dgm:cxn modelId="{5C7863E8-CFAE-4361-A990-4DB2F30E3CA6}" type="presParOf" srcId="{DF9CF80F-C32E-4813-9A3D-3334E0646BBC}" destId="{4EB55E7F-16B3-429B-BB31-15C63A06A3A0}" srcOrd="0" destOrd="0" presId="urn:microsoft.com/office/officeart/2005/8/layout/vList2"/>
    <dgm:cxn modelId="{13C51169-284A-4498-8FAC-003A7E66AB70}" type="presParOf" srcId="{DF9CF80F-C32E-4813-9A3D-3334E0646BBC}" destId="{4CE242C9-7B35-4C95-B1E9-9EFB1D7C16DA}" srcOrd="1" destOrd="0" presId="urn:microsoft.com/office/officeart/2005/8/layout/vList2"/>
    <dgm:cxn modelId="{28E097E6-091B-4B70-B8EF-A2A6F00131E7}" type="presParOf" srcId="{DF9CF80F-C32E-4813-9A3D-3334E0646BBC}" destId="{E3778F0D-E989-4BF8-B9D3-C1F0AD5B4861}" srcOrd="2" destOrd="0" presId="urn:microsoft.com/office/officeart/2005/8/layout/vList2"/>
    <dgm:cxn modelId="{974A9796-09CA-4115-A1D3-2142ABD73868}" type="presParOf" srcId="{DF9CF80F-C32E-4813-9A3D-3334E0646BBC}" destId="{521728EA-F8C9-405D-90D9-3745FDD70F31}" srcOrd="3" destOrd="0" presId="urn:microsoft.com/office/officeart/2005/8/layout/vList2"/>
    <dgm:cxn modelId="{329F1B37-A438-4527-BCC4-AE4B99059CE9}" type="presParOf" srcId="{DF9CF80F-C32E-4813-9A3D-3334E0646BBC}" destId="{DBA79F17-D96A-4D55-BAC3-28A853787B0E}" srcOrd="4" destOrd="0" presId="urn:microsoft.com/office/officeart/2005/8/layout/vList2"/>
    <dgm:cxn modelId="{027A25B4-C70C-49D8-A687-4BEF571542ED}" type="presParOf" srcId="{DF9CF80F-C32E-4813-9A3D-3334E0646BBC}" destId="{5B5DEEF1-6207-44AE-83B7-8663C556BE65}" srcOrd="5" destOrd="0" presId="urn:microsoft.com/office/officeart/2005/8/layout/vList2"/>
    <dgm:cxn modelId="{828B6779-1486-4DA7-BDD5-30938816F6D2}" type="presParOf" srcId="{DF9CF80F-C32E-4813-9A3D-3334E0646BBC}" destId="{C6286F05-DEC2-4C0F-BCD8-0E906ADFE355}" srcOrd="6" destOrd="0" presId="urn:microsoft.com/office/officeart/2005/8/layout/vList2"/>
    <dgm:cxn modelId="{118BCC70-1ED5-4E70-B379-707E79364F71}" type="presParOf" srcId="{DF9CF80F-C32E-4813-9A3D-3334E0646BBC}" destId="{5C180679-E4DC-4EC5-A813-3F532FAB6FA7}" srcOrd="7" destOrd="0" presId="urn:microsoft.com/office/officeart/2005/8/layout/vList2"/>
    <dgm:cxn modelId="{0F716CD4-3B4D-49ED-9A61-D411441C7724}" type="presParOf" srcId="{DF9CF80F-C32E-4813-9A3D-3334E0646BBC}" destId="{8EC10FA3-6AF5-4845-B293-D3A8AB4877D9}" srcOrd="8" destOrd="0" presId="urn:microsoft.com/office/officeart/2005/8/layout/vList2"/>
    <dgm:cxn modelId="{C4E72029-46C4-4EF3-9141-570FD89D35F5}" type="presParOf" srcId="{DF9CF80F-C32E-4813-9A3D-3334E0646BBC}" destId="{3EA42758-0460-4295-9A01-E012082AB9BD}" srcOrd="9" destOrd="0" presId="urn:microsoft.com/office/officeart/2005/8/layout/vList2"/>
    <dgm:cxn modelId="{DAF20FCA-0BE5-429F-ACD8-0D2BB8C9FE23}" type="presParOf" srcId="{DF9CF80F-C32E-4813-9A3D-3334E0646BBC}" destId="{9960F517-D5CB-4974-8BC3-F6B29F2C24A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680D2A-F7ED-4458-8830-DEA8B3B1A705}">
      <dsp:nvSpPr>
        <dsp:cNvPr id="0" name=""/>
        <dsp:cNvSpPr/>
      </dsp:nvSpPr>
      <dsp:spPr>
        <a:xfrm rot="16200000">
          <a:off x="694" y="175139"/>
          <a:ext cx="3672445" cy="3672445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300" kern="1200" smtClean="0"/>
            <a:t>Zákon nabídky</a:t>
          </a:r>
          <a:endParaRPr lang="cs-CZ" sz="4300" kern="1200"/>
        </a:p>
      </dsp:txBody>
      <dsp:txXfrm rot="5400000">
        <a:off x="694" y="1093250"/>
        <a:ext cx="3029767" cy="1836223"/>
      </dsp:txXfrm>
    </dsp:sp>
    <dsp:sp modelId="{A5A2A6B2-7D37-4C2E-AD87-8E46A9AB8DD1}">
      <dsp:nvSpPr>
        <dsp:cNvPr id="0" name=""/>
        <dsp:cNvSpPr/>
      </dsp:nvSpPr>
      <dsp:spPr>
        <a:xfrm rot="5400000">
          <a:off x="3870660" y="175139"/>
          <a:ext cx="3672445" cy="3672445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2127120"/>
            <a:satOff val="-23891"/>
            <a:lumOff val="-5098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300" kern="1200" smtClean="0"/>
            <a:t>Zákon poptávky</a:t>
          </a:r>
          <a:endParaRPr lang="cs-CZ" sz="4300" kern="1200"/>
        </a:p>
      </dsp:txBody>
      <dsp:txXfrm rot="-5400000">
        <a:off x="4513338" y="1093250"/>
        <a:ext cx="3029767" cy="183622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A838CE-E91E-4B0D-9245-07A0BB9FF851}">
      <dsp:nvSpPr>
        <dsp:cNvPr id="0" name=""/>
        <dsp:cNvSpPr/>
      </dsp:nvSpPr>
      <dsp:spPr>
        <a:xfrm>
          <a:off x="0" y="13319"/>
          <a:ext cx="7543801" cy="3996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  <a:sp3d extrusionH="28000" prstMaterial="matte"/>
        </a:bodyPr>
        <a:lstStyle/>
        <a:p>
          <a:pPr lvl="0" algn="l" defTabSz="2489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600" b="1" kern="1200" smtClean="0"/>
            <a:t>je určité množství zboží, které chce prodávající prodat na trhu za určitou cenu</a:t>
          </a:r>
          <a:endParaRPr lang="cs-CZ" sz="5600" kern="1200"/>
        </a:p>
      </dsp:txBody>
      <dsp:txXfrm>
        <a:off x="195104" y="208423"/>
        <a:ext cx="7153593" cy="360651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03FB34-4172-4567-8ED5-29BA0683A718}">
      <dsp:nvSpPr>
        <dsp:cNvPr id="0" name=""/>
        <dsp:cNvSpPr/>
      </dsp:nvSpPr>
      <dsp:spPr>
        <a:xfrm>
          <a:off x="0" y="420044"/>
          <a:ext cx="7543801" cy="754777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65000"/>
                <a:shade val="92000"/>
                <a:satMod val="13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0"/>
                <a:tint val="60000"/>
                <a:shade val="99000"/>
                <a:satMod val="12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Vyžádaná</a:t>
          </a:r>
          <a:endParaRPr lang="cs-CZ" sz="1900" kern="1200"/>
        </a:p>
      </dsp:txBody>
      <dsp:txXfrm>
        <a:off x="36845" y="456889"/>
        <a:ext cx="7470111" cy="681087"/>
      </dsp:txXfrm>
    </dsp:sp>
    <dsp:sp modelId="{E8EA7C38-CE1E-4E2D-BDD7-59C3B8031612}">
      <dsp:nvSpPr>
        <dsp:cNvPr id="0" name=""/>
        <dsp:cNvSpPr/>
      </dsp:nvSpPr>
      <dsp:spPr>
        <a:xfrm>
          <a:off x="0" y="1229542"/>
          <a:ext cx="7543801" cy="754777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tint val="65000"/>
                <a:shade val="92000"/>
                <a:satMod val="13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-13333"/>
                <a:tint val="60000"/>
                <a:shade val="99000"/>
                <a:satMod val="12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Nevyžádaná (letáky, TV)</a:t>
          </a:r>
          <a:endParaRPr lang="cs-CZ" sz="1900" kern="1200"/>
        </a:p>
      </dsp:txBody>
      <dsp:txXfrm>
        <a:off x="36845" y="1266387"/>
        <a:ext cx="7470111" cy="681087"/>
      </dsp:txXfrm>
    </dsp:sp>
    <dsp:sp modelId="{5EEA5DAB-3B11-45EB-B441-84DA6BCD0CF3}">
      <dsp:nvSpPr>
        <dsp:cNvPr id="0" name=""/>
        <dsp:cNvSpPr/>
      </dsp:nvSpPr>
      <dsp:spPr>
        <a:xfrm>
          <a:off x="0" y="2039040"/>
          <a:ext cx="7543801" cy="754777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tint val="65000"/>
                <a:shade val="92000"/>
                <a:satMod val="13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-26667"/>
                <a:tint val="60000"/>
                <a:shade val="99000"/>
                <a:satMod val="12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Individuální </a:t>
          </a:r>
          <a:r>
            <a:rPr lang="cs-CZ" sz="1900" kern="1200" smtClean="0"/>
            <a:t>představuje nabídku určité komodity ze strany jednotlivého výrobce resp. firmy ( př. nabídka LCD televize pouze od značky LG)</a:t>
          </a:r>
          <a:endParaRPr lang="cs-CZ" sz="1900" kern="1200"/>
        </a:p>
      </dsp:txBody>
      <dsp:txXfrm>
        <a:off x="36845" y="2075885"/>
        <a:ext cx="7470111" cy="681087"/>
      </dsp:txXfrm>
    </dsp:sp>
    <dsp:sp modelId="{467BB50A-5C0D-4EA4-9A35-F815814DB1DC}">
      <dsp:nvSpPr>
        <dsp:cNvPr id="0" name=""/>
        <dsp:cNvSpPr/>
      </dsp:nvSpPr>
      <dsp:spPr>
        <a:xfrm>
          <a:off x="0" y="2848537"/>
          <a:ext cx="7543801" cy="754777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tint val="65000"/>
                <a:shade val="92000"/>
                <a:satMod val="13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-40000"/>
                <a:tint val="60000"/>
                <a:shade val="99000"/>
                <a:satMod val="12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Tržní -</a:t>
          </a:r>
          <a:r>
            <a:rPr lang="cs-CZ" sz="1900" kern="1200" smtClean="0"/>
            <a:t> je souhrnem individuálních nabídek ,nabídka určité komodity, kterou vyrábějí různí výrobci (př. nabídka LCD televize od všech výrobců)</a:t>
          </a:r>
          <a:endParaRPr lang="cs-CZ" sz="1900" kern="1200"/>
        </a:p>
      </dsp:txBody>
      <dsp:txXfrm>
        <a:off x="36845" y="2885382"/>
        <a:ext cx="7470111" cy="68108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D034C-8136-4F5F-8D7D-FF61225FCA87}">
      <dsp:nvSpPr>
        <dsp:cNvPr id="0" name=""/>
        <dsp:cNvSpPr/>
      </dsp:nvSpPr>
      <dsp:spPr>
        <a:xfrm>
          <a:off x="0" y="0"/>
          <a:ext cx="4023360" cy="402336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12219AE-159C-4C86-8074-35383CFA60F9}">
      <dsp:nvSpPr>
        <dsp:cNvPr id="0" name=""/>
        <dsp:cNvSpPr/>
      </dsp:nvSpPr>
      <dsp:spPr>
        <a:xfrm>
          <a:off x="2011680" y="0"/>
          <a:ext cx="5532121" cy="40233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dirty="0" smtClean="0"/>
            <a:t>Od pojmu nabídka je třeba odlišit termín nabízené množství. </a:t>
          </a:r>
          <a:r>
            <a:rPr lang="cs-CZ" sz="2900" b="1" kern="1200" dirty="0" smtClean="0"/>
            <a:t>Nabídka</a:t>
          </a:r>
          <a:r>
            <a:rPr lang="cs-CZ" sz="2900" kern="1200" dirty="0" smtClean="0"/>
            <a:t> je znázorněna celou křivkou nabídky a </a:t>
          </a:r>
          <a:r>
            <a:rPr lang="cs-CZ" sz="2900" b="1" kern="1200" dirty="0" smtClean="0"/>
            <a:t>nabízené množství</a:t>
          </a:r>
          <a:r>
            <a:rPr lang="cs-CZ" sz="2900" kern="1200" dirty="0" smtClean="0"/>
            <a:t> představuje bod na této křivce. Základním motivem výrobce je zisk, který vymezujeme jako rozdíl mezi celkovými příjmy (TR) a celkovými náklady (TC) firmy.</a:t>
          </a:r>
          <a:endParaRPr lang="cs-CZ" sz="2900" kern="1200" dirty="0"/>
        </a:p>
      </dsp:txBody>
      <dsp:txXfrm>
        <a:off x="2011680" y="0"/>
        <a:ext cx="5532121" cy="402336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3356BD-9C05-4078-9FA2-589A14B25D76}">
      <dsp:nvSpPr>
        <dsp:cNvPr id="0" name=""/>
        <dsp:cNvSpPr/>
      </dsp:nvSpPr>
      <dsp:spPr>
        <a:xfrm>
          <a:off x="1708" y="0"/>
          <a:ext cx="2657707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/>
            <a:t>náklady na výrobu </a:t>
          </a:r>
          <a:r>
            <a:rPr lang="cs-CZ" sz="2200" b="1" kern="1200" dirty="0" smtClean="0"/>
            <a:t/>
          </a:r>
          <a:br>
            <a:rPr lang="cs-CZ" sz="2200" b="1" kern="1200" dirty="0" smtClean="0"/>
          </a:br>
          <a:r>
            <a:rPr lang="cs-CZ" sz="2200" b="1" kern="1200" dirty="0" smtClean="0"/>
            <a:t>(mzdy</a:t>
          </a:r>
          <a:r>
            <a:rPr lang="cs-CZ" sz="2200" b="1" kern="1200" dirty="0" smtClean="0"/>
            <a:t>, suroviny, elektřina)</a:t>
          </a:r>
          <a:endParaRPr lang="cs-CZ" sz="2200" kern="1200" dirty="0"/>
        </a:p>
      </dsp:txBody>
      <dsp:txXfrm>
        <a:off x="1708" y="1810385"/>
        <a:ext cx="2657707" cy="1810385"/>
      </dsp:txXfrm>
    </dsp:sp>
    <dsp:sp modelId="{A92BB663-D86A-4389-AA64-6D2537A6A7BD}">
      <dsp:nvSpPr>
        <dsp:cNvPr id="0" name=""/>
        <dsp:cNvSpPr/>
      </dsp:nvSpPr>
      <dsp:spPr>
        <a:xfrm>
          <a:off x="576988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A838815-3A55-41E8-AE78-71FDA9ED8D9B}">
      <dsp:nvSpPr>
        <dsp:cNvPr id="0" name=""/>
        <dsp:cNvSpPr/>
      </dsp:nvSpPr>
      <dsp:spPr>
        <a:xfrm>
          <a:off x="2739146" y="0"/>
          <a:ext cx="2657707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/>
            <a:t>vnější podmínky podnikání </a:t>
          </a:r>
          <a:r>
            <a:rPr lang="cs-CZ" sz="2200" b="1" kern="1200" dirty="0" smtClean="0"/>
            <a:t/>
          </a:r>
          <a:br>
            <a:rPr lang="cs-CZ" sz="2200" b="1" kern="1200" dirty="0" smtClean="0"/>
          </a:br>
          <a:r>
            <a:rPr lang="cs-CZ" sz="2200" b="1" kern="1200" dirty="0" smtClean="0"/>
            <a:t>(počasí</a:t>
          </a:r>
          <a:r>
            <a:rPr lang="cs-CZ" sz="2200" b="1" kern="1200" dirty="0" smtClean="0"/>
            <a:t>, katastrofy)</a:t>
          </a:r>
          <a:endParaRPr lang="cs-CZ" sz="2200" kern="1200" dirty="0"/>
        </a:p>
      </dsp:txBody>
      <dsp:txXfrm>
        <a:off x="2739146" y="1810385"/>
        <a:ext cx="2657707" cy="1810385"/>
      </dsp:txXfrm>
    </dsp:sp>
    <dsp:sp modelId="{7BB16FA2-341C-41E6-B5EB-2F0BE0E20C8F}">
      <dsp:nvSpPr>
        <dsp:cNvPr id="0" name=""/>
        <dsp:cNvSpPr/>
      </dsp:nvSpPr>
      <dsp:spPr>
        <a:xfrm>
          <a:off x="3314427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4C8B5D2-CF29-4DE4-9B5D-B43745430479}">
      <dsp:nvSpPr>
        <dsp:cNvPr id="0" name=""/>
        <dsp:cNvSpPr/>
      </dsp:nvSpPr>
      <dsp:spPr>
        <a:xfrm>
          <a:off x="5476584" y="0"/>
          <a:ext cx="2657707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/>
            <a:t>změna ceny alternativního výrobku </a:t>
          </a:r>
          <a:r>
            <a:rPr lang="cs-CZ" sz="2200" b="1" kern="1200" dirty="0" smtClean="0"/>
            <a:t/>
          </a:r>
          <a:br>
            <a:rPr lang="cs-CZ" sz="2200" b="1" kern="1200" dirty="0" smtClean="0"/>
          </a:br>
          <a:r>
            <a:rPr lang="cs-CZ" sz="2200" b="1" kern="1200" dirty="0" smtClean="0"/>
            <a:t>( </a:t>
          </a:r>
          <a:r>
            <a:rPr lang="cs-CZ" sz="2200" b="1" kern="1200" dirty="0" smtClean="0"/>
            <a:t>ječmen místo žita)</a:t>
          </a:r>
          <a:endParaRPr lang="cs-CZ" sz="2200" kern="1200" dirty="0"/>
        </a:p>
      </dsp:txBody>
      <dsp:txXfrm>
        <a:off x="5476584" y="1810385"/>
        <a:ext cx="2657707" cy="1810385"/>
      </dsp:txXfrm>
    </dsp:sp>
    <dsp:sp modelId="{78D9DC49-8EBE-4EE3-A00A-A46F655263C7}">
      <dsp:nvSpPr>
        <dsp:cNvPr id="0" name=""/>
        <dsp:cNvSpPr/>
      </dsp:nvSpPr>
      <dsp:spPr>
        <a:xfrm>
          <a:off x="6051865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898EF31-BEDD-44EE-9EC8-58CB29D25240}">
      <dsp:nvSpPr>
        <dsp:cNvPr id="0" name=""/>
        <dsp:cNvSpPr/>
      </dsp:nvSpPr>
      <dsp:spPr>
        <a:xfrm>
          <a:off x="325439" y="3620770"/>
          <a:ext cx="7485120" cy="67889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F05856-FD0F-48E5-B427-10DD4DB72F35}">
      <dsp:nvSpPr>
        <dsp:cNvPr id="0" name=""/>
        <dsp:cNvSpPr/>
      </dsp:nvSpPr>
      <dsp:spPr>
        <a:xfrm rot="21300000">
          <a:off x="25254" y="2025711"/>
          <a:ext cx="8179091" cy="936629"/>
        </a:xfrm>
        <a:prstGeom prst="mathMinus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DC3870F-8337-4D39-B7B5-A1684AB05A22}">
      <dsp:nvSpPr>
        <dsp:cNvPr id="0" name=""/>
        <dsp:cNvSpPr/>
      </dsp:nvSpPr>
      <dsp:spPr>
        <a:xfrm>
          <a:off x="936100" y="517779"/>
          <a:ext cx="2468880" cy="1995221"/>
        </a:xfrm>
        <a:prstGeom prst="down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5FCA49-414F-4797-80AB-F882EF932F91}">
      <dsp:nvSpPr>
        <dsp:cNvPr id="0" name=""/>
        <dsp:cNvSpPr/>
      </dsp:nvSpPr>
      <dsp:spPr>
        <a:xfrm>
          <a:off x="0" y="2575618"/>
          <a:ext cx="4217558" cy="24124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Prodávajících přichází na trh celá řada a vzájemně si konkurují. Snaží se získat kupující tím, že nabízejí příznivější podmínky </a:t>
          </a:r>
          <a:r>
            <a:rPr lang="cs-CZ" sz="2200" kern="1200" dirty="0" smtClean="0"/>
            <a:t/>
          </a:r>
          <a:br>
            <a:rPr lang="cs-CZ" sz="2200" kern="1200" dirty="0" smtClean="0"/>
          </a:br>
          <a:r>
            <a:rPr lang="cs-CZ" sz="2200" kern="1200" dirty="0" smtClean="0"/>
            <a:t>(cenu</a:t>
          </a:r>
          <a:r>
            <a:rPr lang="cs-CZ" sz="2200" kern="1200" dirty="0" smtClean="0"/>
            <a:t>, kvalitu, servis, rychlost dodávek)</a:t>
          </a:r>
          <a:endParaRPr lang="cs-CZ" sz="2200" kern="1200" dirty="0"/>
        </a:p>
      </dsp:txBody>
      <dsp:txXfrm>
        <a:off x="0" y="2575618"/>
        <a:ext cx="4217558" cy="2412434"/>
      </dsp:txXfrm>
    </dsp:sp>
    <dsp:sp modelId="{A77045CF-32AE-4C27-880D-C79BF2FB9248}">
      <dsp:nvSpPr>
        <dsp:cNvPr id="0" name=""/>
        <dsp:cNvSpPr/>
      </dsp:nvSpPr>
      <dsp:spPr>
        <a:xfrm>
          <a:off x="4773168" y="2743429"/>
          <a:ext cx="2468880" cy="1995221"/>
        </a:xfrm>
        <a:prstGeom prst="up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25C557-7AF6-459D-8425-45142AE3F021}">
      <dsp:nvSpPr>
        <dsp:cNvPr id="0" name=""/>
        <dsp:cNvSpPr/>
      </dsp:nvSpPr>
      <dsp:spPr>
        <a:xfrm>
          <a:off x="3817612" y="0"/>
          <a:ext cx="4411987" cy="20949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Kupujících přichází na trh celá řada. </a:t>
          </a:r>
          <a:r>
            <a:rPr lang="cs-CZ" sz="2200" kern="1200" dirty="0" smtClean="0"/>
            <a:t>Mají </a:t>
          </a:r>
          <a:r>
            <a:rPr lang="cs-CZ" sz="2200" kern="1200" dirty="0" smtClean="0"/>
            <a:t>možnost vybrat si zboží, které je pro ně výhodné.</a:t>
          </a:r>
          <a:endParaRPr lang="cs-CZ" sz="2200" kern="1200" dirty="0"/>
        </a:p>
      </dsp:txBody>
      <dsp:txXfrm>
        <a:off x="3817612" y="0"/>
        <a:ext cx="4411987" cy="209498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B013E1-2BDA-46C9-96E8-E874DE510D4A}">
      <dsp:nvSpPr>
        <dsp:cNvPr id="0" name=""/>
        <dsp:cNvSpPr/>
      </dsp:nvSpPr>
      <dsp:spPr>
        <a:xfrm>
          <a:off x="436642" y="0"/>
          <a:ext cx="6412230" cy="402336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3D8F2E-3278-415A-A20B-9B87CE0B0195}">
      <dsp:nvSpPr>
        <dsp:cNvPr id="0" name=""/>
        <dsp:cNvSpPr/>
      </dsp:nvSpPr>
      <dsp:spPr>
        <a:xfrm>
          <a:off x="0" y="1207008"/>
          <a:ext cx="7543801" cy="16093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Velikost nabídky a poptávky se proto neustále mění </a:t>
          </a:r>
          <a:r>
            <a:rPr lang="cs-CZ" sz="1900" kern="1200" dirty="0" smtClean="0"/>
            <a:t/>
          </a:r>
          <a:br>
            <a:rPr lang="cs-CZ" sz="1900" kern="1200" dirty="0" smtClean="0"/>
          </a:br>
          <a:r>
            <a:rPr lang="cs-CZ" sz="1900" kern="1200" dirty="0" smtClean="0"/>
            <a:t>a </a:t>
          </a:r>
          <a:r>
            <a:rPr lang="cs-CZ" sz="1900" kern="1200" dirty="0" smtClean="0"/>
            <a:t>mění se i ceny zboží a služeb. </a:t>
          </a:r>
          <a:r>
            <a:rPr lang="cs-CZ" sz="1900" kern="1200" dirty="0" smtClean="0"/>
            <a:t/>
          </a:r>
          <a:br>
            <a:rPr lang="cs-CZ" sz="1900" kern="1200" dirty="0" smtClean="0"/>
          </a:br>
          <a:r>
            <a:rPr lang="cs-CZ" sz="1900" kern="1200" dirty="0" smtClean="0"/>
            <a:t>Při </a:t>
          </a:r>
          <a:r>
            <a:rPr lang="cs-CZ" sz="1900" kern="1200" dirty="0" smtClean="0"/>
            <a:t>určité ceně se nabízené a poptávané množství dostávají do rovnováhy. </a:t>
          </a:r>
          <a:r>
            <a:rPr lang="cs-CZ" sz="1900" kern="1200" dirty="0" smtClean="0"/>
            <a:t/>
          </a:r>
          <a:br>
            <a:rPr lang="cs-CZ" sz="1900" kern="1200" dirty="0" smtClean="0"/>
          </a:br>
          <a:r>
            <a:rPr lang="cs-CZ" sz="1900" kern="1200" dirty="0" smtClean="0"/>
            <a:t>Tuto </a:t>
          </a:r>
          <a:r>
            <a:rPr lang="cs-CZ" sz="1900" kern="1200" dirty="0" smtClean="0"/>
            <a:t>cenu nazýváme </a:t>
          </a:r>
          <a:r>
            <a:rPr lang="cs-CZ" sz="1900" b="1" kern="1200" dirty="0" smtClean="0"/>
            <a:t>rovnovážnou cenou.</a:t>
          </a:r>
          <a:endParaRPr lang="cs-CZ" sz="1900" kern="1200" dirty="0"/>
        </a:p>
      </dsp:txBody>
      <dsp:txXfrm>
        <a:off x="78562" y="1285570"/>
        <a:ext cx="7386677" cy="145222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A007C-8BA9-4363-A216-DEBD68F2618C}">
      <dsp:nvSpPr>
        <dsp:cNvPr id="0" name=""/>
        <dsp:cNvSpPr/>
      </dsp:nvSpPr>
      <dsp:spPr>
        <a:xfrm>
          <a:off x="0" y="573952"/>
          <a:ext cx="7543801" cy="88744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  <a:sp3d extrusionH="28000" prstMaterial="matte"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kern="1200" smtClean="0"/>
            <a:t>Existuje trh jednoho výrobku</a:t>
          </a:r>
          <a:endParaRPr lang="cs-CZ" sz="3700" kern="1200"/>
        </a:p>
      </dsp:txBody>
      <dsp:txXfrm>
        <a:off x="43321" y="617273"/>
        <a:ext cx="7457159" cy="800803"/>
      </dsp:txXfrm>
    </dsp:sp>
    <dsp:sp modelId="{EBECE47D-0ED3-42F4-8574-B29DE940BB51}">
      <dsp:nvSpPr>
        <dsp:cNvPr id="0" name=""/>
        <dsp:cNvSpPr/>
      </dsp:nvSpPr>
      <dsp:spPr>
        <a:xfrm>
          <a:off x="0" y="1567957"/>
          <a:ext cx="7543801" cy="88744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  <a:sp3d extrusionH="28000" prstMaterial="matte"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kern="1200" smtClean="0"/>
            <a:t>Existuje dokonalá konkurence</a:t>
          </a:r>
          <a:endParaRPr lang="cs-CZ" sz="3700" kern="1200"/>
        </a:p>
      </dsp:txBody>
      <dsp:txXfrm>
        <a:off x="43321" y="1611278"/>
        <a:ext cx="7457159" cy="800803"/>
      </dsp:txXfrm>
    </dsp:sp>
    <dsp:sp modelId="{F0C462DD-C3D1-47E4-85FB-1E018289CA4E}">
      <dsp:nvSpPr>
        <dsp:cNvPr id="0" name=""/>
        <dsp:cNvSpPr/>
      </dsp:nvSpPr>
      <dsp:spPr>
        <a:xfrm>
          <a:off x="0" y="2561962"/>
          <a:ext cx="7543801" cy="88744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  <a:sp3d extrusionH="28000" prstMaterial="matte"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kern="1200" smtClean="0"/>
            <a:t>V praxi to znamená, že to není reálné</a:t>
          </a:r>
          <a:endParaRPr lang="cs-CZ" sz="3700" kern="1200"/>
        </a:p>
      </dsp:txBody>
      <dsp:txXfrm>
        <a:off x="43321" y="2605283"/>
        <a:ext cx="7457159" cy="80080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C3F3C2-1387-42E8-8407-2991E7B8EFD8}">
      <dsp:nvSpPr>
        <dsp:cNvPr id="0" name=""/>
        <dsp:cNvSpPr/>
      </dsp:nvSpPr>
      <dsp:spPr>
        <a:xfrm>
          <a:off x="211413" y="128870"/>
          <a:ext cx="2715768" cy="2172462"/>
        </a:xfrm>
        <a:prstGeom prst="upArrow">
          <a:avLst/>
        </a:prstGeom>
        <a:solidFill>
          <a:srgbClr val="FF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AB3506-7B80-429E-BF47-CE59999E4973}">
      <dsp:nvSpPr>
        <dsp:cNvPr id="0" name=""/>
        <dsp:cNvSpPr/>
      </dsp:nvSpPr>
      <dsp:spPr>
        <a:xfrm>
          <a:off x="2801767" y="0"/>
          <a:ext cx="4608576" cy="2172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Nedostatek zboží</a:t>
          </a:r>
          <a:endParaRPr lang="cs-CZ" sz="3200" kern="1200" dirty="0"/>
        </a:p>
      </dsp:txBody>
      <dsp:txXfrm>
        <a:off x="2801767" y="0"/>
        <a:ext cx="4608576" cy="2172462"/>
      </dsp:txXfrm>
    </dsp:sp>
    <dsp:sp modelId="{9EC7103A-C129-41AB-A9B2-1FF38C5AB222}">
      <dsp:nvSpPr>
        <dsp:cNvPr id="0" name=""/>
        <dsp:cNvSpPr/>
      </dsp:nvSpPr>
      <dsp:spPr>
        <a:xfrm>
          <a:off x="819256" y="2353500"/>
          <a:ext cx="2715768" cy="2172462"/>
        </a:xfrm>
        <a:prstGeom prst="downArrow">
          <a:avLst/>
        </a:prstGeom>
        <a:solidFill>
          <a:srgbClr val="00B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E3DEC5-8AF2-4ED4-91A0-49F11A6AD1DF}">
      <dsp:nvSpPr>
        <dsp:cNvPr id="0" name=""/>
        <dsp:cNvSpPr/>
      </dsp:nvSpPr>
      <dsp:spPr>
        <a:xfrm>
          <a:off x="3616497" y="2353500"/>
          <a:ext cx="4608576" cy="2172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Přebytek zboží</a:t>
          </a:r>
          <a:endParaRPr lang="cs-CZ" sz="3200" kern="1200" dirty="0"/>
        </a:p>
      </dsp:txBody>
      <dsp:txXfrm>
        <a:off x="3616497" y="2353500"/>
        <a:ext cx="4608576" cy="21724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856558-644D-4B3A-865A-78F4955569A6}">
      <dsp:nvSpPr>
        <dsp:cNvPr id="0" name=""/>
        <dsp:cNvSpPr/>
      </dsp:nvSpPr>
      <dsp:spPr>
        <a:xfrm>
          <a:off x="553720" y="0"/>
          <a:ext cx="6436360" cy="4022725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tint val="4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tint val="4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D63FC481-96D4-4840-8EDB-EA1682110E77}">
      <dsp:nvSpPr>
        <dsp:cNvPr id="0" name=""/>
        <dsp:cNvSpPr/>
      </dsp:nvSpPr>
      <dsp:spPr>
        <a:xfrm>
          <a:off x="5464662" y="815808"/>
          <a:ext cx="476290" cy="476290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shade val="8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31A58E-AE16-48C6-867D-B8B9C4567F73}">
      <dsp:nvSpPr>
        <dsp:cNvPr id="0" name=""/>
        <dsp:cNvSpPr/>
      </dsp:nvSpPr>
      <dsp:spPr>
        <a:xfrm>
          <a:off x="3128264" y="1053953"/>
          <a:ext cx="2574544" cy="2968771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52377" bIns="0" numCol="1" spcCol="1270" anchor="t" anchorCtr="0">
          <a:noAutofit/>
        </a:bodyPr>
        <a:lstStyle/>
        <a:p>
          <a:pPr lvl="0" algn="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dirty="0" smtClean="0"/>
            <a:t>S </a:t>
          </a:r>
          <a:r>
            <a:rPr lang="cs-CZ" sz="3800" b="1" kern="1200" dirty="0" smtClean="0">
              <a:solidFill>
                <a:srgbClr val="FF0000"/>
              </a:solidFill>
            </a:rPr>
            <a:t>rostoucí</a:t>
          </a:r>
          <a:r>
            <a:rPr lang="cs-CZ" sz="3800" kern="1200" dirty="0" smtClean="0"/>
            <a:t> cenou </a:t>
          </a:r>
          <a:r>
            <a:rPr lang="cs-CZ" sz="380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roste </a:t>
          </a:r>
          <a:r>
            <a:rPr lang="cs-CZ" sz="380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cs-CZ" sz="380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cs-CZ" sz="380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 </a:t>
          </a:r>
          <a:r>
            <a:rPr lang="cs-CZ" sz="380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nabídka </a:t>
          </a:r>
          <a:r>
            <a:rPr lang="cs-CZ" sz="3800" kern="1200" dirty="0" smtClean="0"/>
            <a:t>zboží</a:t>
          </a:r>
          <a:endParaRPr lang="cs-CZ" sz="3800" kern="1200" dirty="0"/>
        </a:p>
      </dsp:txBody>
      <dsp:txXfrm>
        <a:off x="3253943" y="1179632"/>
        <a:ext cx="2323186" cy="27174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20CC72-790C-4A52-A543-361A1E74DF98}">
      <dsp:nvSpPr>
        <dsp:cNvPr id="0" name=""/>
        <dsp:cNvSpPr/>
      </dsp:nvSpPr>
      <dsp:spPr>
        <a:xfrm rot="4396374">
          <a:off x="2433718" y="1266801"/>
          <a:ext cx="3907079" cy="2724700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A20000-3F93-4F9C-8302-800DF860B186}">
      <dsp:nvSpPr>
        <dsp:cNvPr id="0" name=""/>
        <dsp:cNvSpPr/>
      </dsp:nvSpPr>
      <dsp:spPr>
        <a:xfrm>
          <a:off x="3672408" y="-1"/>
          <a:ext cx="2985419" cy="21888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6990" tIns="46990" rIns="46990" bIns="46990" numCol="1" spcCol="1270" anchor="b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kern="1200" dirty="0" smtClean="0"/>
            <a:t>S </a:t>
          </a:r>
          <a:r>
            <a:rPr lang="cs-CZ" sz="3700" b="1" kern="1200" dirty="0" smtClean="0">
              <a:solidFill>
                <a:srgbClr val="FF0000"/>
              </a:solidFill>
            </a:rPr>
            <a:t>rostoucí cenou</a:t>
          </a:r>
          <a:r>
            <a:rPr lang="cs-CZ" sz="3700" kern="1200" dirty="0" smtClean="0"/>
            <a:t> </a:t>
          </a:r>
          <a:r>
            <a:rPr lang="cs-CZ" sz="3700" kern="12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klesá poptávka </a:t>
          </a:r>
          <a:r>
            <a:rPr lang="cs-CZ" sz="3700" kern="1200" dirty="0" smtClean="0"/>
            <a:t>po zboží</a:t>
          </a:r>
          <a:endParaRPr lang="cs-CZ" sz="3700" kern="1200" dirty="0"/>
        </a:p>
      </dsp:txBody>
      <dsp:txXfrm>
        <a:off x="3672408" y="-1"/>
        <a:ext cx="2985419" cy="21888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CF2740-5256-4099-BE8F-B4031259BF7F}">
      <dsp:nvSpPr>
        <dsp:cNvPr id="0" name=""/>
        <dsp:cNvSpPr/>
      </dsp:nvSpPr>
      <dsp:spPr>
        <a:xfrm>
          <a:off x="4526" y="360042"/>
          <a:ext cx="2715768" cy="1452377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911C70-A4C5-4BED-A3BB-B1E5C359FEE8}">
      <dsp:nvSpPr>
        <dsp:cNvPr id="0" name=""/>
        <dsp:cNvSpPr/>
      </dsp:nvSpPr>
      <dsp:spPr>
        <a:xfrm>
          <a:off x="3384383" y="2353500"/>
          <a:ext cx="4608576" cy="2172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0" rIns="241808" bIns="241808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400" kern="1200" dirty="0" smtClean="0"/>
            <a:t>POPTÁVKA- je množství zboží, které jsou kupující ochotni koupit za určitou cenu</a:t>
          </a:r>
          <a:endParaRPr lang="cs-CZ" sz="3400" kern="1200" dirty="0"/>
        </a:p>
      </dsp:txBody>
      <dsp:txXfrm>
        <a:off x="3384383" y="2353500"/>
        <a:ext cx="4608576" cy="2172462"/>
      </dsp:txXfrm>
    </dsp:sp>
    <dsp:sp modelId="{98821E4F-D2E0-474C-9131-D86BA9EFD4D3}">
      <dsp:nvSpPr>
        <dsp:cNvPr id="0" name=""/>
        <dsp:cNvSpPr/>
      </dsp:nvSpPr>
      <dsp:spPr>
        <a:xfrm>
          <a:off x="819256" y="2353500"/>
          <a:ext cx="2715768" cy="2172462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75DF0B-E0EE-4290-975A-A1EA493F39B0}">
      <dsp:nvSpPr>
        <dsp:cNvPr id="0" name=""/>
        <dsp:cNvSpPr/>
      </dsp:nvSpPr>
      <dsp:spPr>
        <a:xfrm>
          <a:off x="3616497" y="2353500"/>
          <a:ext cx="4608576" cy="2172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0" rIns="241808" bIns="241808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400" kern="1200"/>
        </a:p>
      </dsp:txBody>
      <dsp:txXfrm>
        <a:off x="3616497" y="2353500"/>
        <a:ext cx="4608576" cy="217246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B1779B-DA04-43CA-A7C6-218709CF54A5}">
      <dsp:nvSpPr>
        <dsp:cNvPr id="0" name=""/>
        <dsp:cNvSpPr/>
      </dsp:nvSpPr>
      <dsp:spPr>
        <a:xfrm>
          <a:off x="0" y="0"/>
          <a:ext cx="4023360" cy="402336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9485AB6-639D-4AFB-9A5D-71BCC4A68D7E}">
      <dsp:nvSpPr>
        <dsp:cNvPr id="0" name=""/>
        <dsp:cNvSpPr/>
      </dsp:nvSpPr>
      <dsp:spPr>
        <a:xfrm>
          <a:off x="2011680" y="0"/>
          <a:ext cx="5532121" cy="40233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Množství zboží, které spotřebitelé nakupují, je závislé na jeho ceně. Při vysoké ceně určitého zboží jsou lidé ochotni koupit malé množství tohoto zboží. A opačně, jeho nižší tržní cena vyvolá poptávku po větším množství. Tento vztah vyjadřuje </a:t>
          </a:r>
          <a:r>
            <a:rPr lang="cs-CZ" sz="2800" b="1" kern="1200" smtClean="0"/>
            <a:t>křivka poptávky</a:t>
          </a:r>
          <a:r>
            <a:rPr lang="cs-CZ" sz="2800" kern="1200" smtClean="0"/>
            <a:t> (množina poptávaných množství při různých cenách).</a:t>
          </a:r>
          <a:endParaRPr lang="cs-CZ" sz="2800" kern="1200"/>
        </a:p>
      </dsp:txBody>
      <dsp:txXfrm>
        <a:off x="2011680" y="0"/>
        <a:ext cx="5532121" cy="40233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1EE7BB-1B55-4676-BAE0-0F2C800D6309}">
      <dsp:nvSpPr>
        <dsp:cNvPr id="0" name=""/>
        <dsp:cNvSpPr/>
      </dsp:nvSpPr>
      <dsp:spPr>
        <a:xfrm>
          <a:off x="36" y="463867"/>
          <a:ext cx="3525106" cy="141004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368" tIns="158496" rIns="277368" bIns="158496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b="1" kern="1200" smtClean="0"/>
            <a:t>důchodovým efektem</a:t>
          </a:r>
          <a:endParaRPr lang="cs-CZ" sz="3900" kern="1200"/>
        </a:p>
      </dsp:txBody>
      <dsp:txXfrm>
        <a:off x="36" y="463867"/>
        <a:ext cx="3525106" cy="1410042"/>
      </dsp:txXfrm>
    </dsp:sp>
    <dsp:sp modelId="{9B6B9F3B-9FA6-4ADA-86AE-252D6000E5A2}">
      <dsp:nvSpPr>
        <dsp:cNvPr id="0" name=""/>
        <dsp:cNvSpPr/>
      </dsp:nvSpPr>
      <dsp:spPr>
        <a:xfrm>
          <a:off x="36" y="1860261"/>
          <a:ext cx="3525106" cy="171288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DAC659-4F7E-4EF0-B70C-4EC09C88D865}">
      <dsp:nvSpPr>
        <dsp:cNvPr id="0" name=""/>
        <dsp:cNvSpPr/>
      </dsp:nvSpPr>
      <dsp:spPr>
        <a:xfrm>
          <a:off x="4018657" y="450218"/>
          <a:ext cx="3525106" cy="141004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368" tIns="158496" rIns="277368" bIns="158496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b="1" kern="1200" smtClean="0"/>
            <a:t>substitučním efektem</a:t>
          </a:r>
          <a:endParaRPr lang="cs-CZ" sz="3900" kern="1200"/>
        </a:p>
      </dsp:txBody>
      <dsp:txXfrm>
        <a:off x="4018657" y="450218"/>
        <a:ext cx="3525106" cy="1410042"/>
      </dsp:txXfrm>
    </dsp:sp>
    <dsp:sp modelId="{47AB3E01-504E-4E85-91A0-C2210C2DBB91}">
      <dsp:nvSpPr>
        <dsp:cNvPr id="0" name=""/>
        <dsp:cNvSpPr/>
      </dsp:nvSpPr>
      <dsp:spPr>
        <a:xfrm>
          <a:off x="4018657" y="1860261"/>
          <a:ext cx="3525106" cy="171288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47CCED-6B4B-48DE-87B9-DE85C0246DE6}">
      <dsp:nvSpPr>
        <dsp:cNvPr id="0" name=""/>
        <dsp:cNvSpPr/>
      </dsp:nvSpPr>
      <dsp:spPr>
        <a:xfrm>
          <a:off x="565785" y="0"/>
          <a:ext cx="6412230" cy="4023360"/>
        </a:xfrm>
        <a:prstGeom prst="rightArrow">
          <a:avLst/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6E80C-5A4A-42A1-853B-434F399E4F84}">
      <dsp:nvSpPr>
        <dsp:cNvPr id="0" name=""/>
        <dsp:cNvSpPr/>
      </dsp:nvSpPr>
      <dsp:spPr>
        <a:xfrm>
          <a:off x="82510" y="1207008"/>
          <a:ext cx="7378780" cy="1609344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/>
            <a:t>Důchodovým </a:t>
          </a:r>
          <a:r>
            <a:rPr lang="cs-CZ" sz="2200" b="1" kern="1200" dirty="0" smtClean="0"/>
            <a:t>efektem -</a:t>
          </a:r>
          <a:r>
            <a:rPr lang="cs-CZ" sz="2200" kern="1200" dirty="0" smtClean="0"/>
            <a:t> </a:t>
          </a:r>
          <a:r>
            <a:rPr lang="cs-CZ" sz="2200" kern="1200" dirty="0" smtClean="0"/>
            <a:t>růst ceny výrobku má za následek pokles reálného důchodu, což vede také k poklesu poptávaného množství. (Je-li důchod spotřebitele daný, </a:t>
          </a:r>
          <a:r>
            <a:rPr lang="cs-CZ" sz="2200" kern="1200" dirty="0" smtClean="0"/>
            <a:t>může </a:t>
          </a:r>
          <a:r>
            <a:rPr lang="cs-CZ" sz="2200" kern="1200" dirty="0" smtClean="0"/>
            <a:t>při vyšších cenách výrobku kupovat tohoto zboží méně)</a:t>
          </a:r>
          <a:endParaRPr lang="cs-CZ" sz="2200" kern="1200" dirty="0"/>
        </a:p>
      </dsp:txBody>
      <dsp:txXfrm>
        <a:off x="161072" y="1285570"/>
        <a:ext cx="7221656" cy="14522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3505B1-1314-48D4-B646-1CB08DB8462E}">
      <dsp:nvSpPr>
        <dsp:cNvPr id="0" name=""/>
        <dsp:cNvSpPr/>
      </dsp:nvSpPr>
      <dsp:spPr>
        <a:xfrm>
          <a:off x="565785" y="0"/>
          <a:ext cx="6412230" cy="402336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F06C68-7BA3-4AA8-877A-78FEF9A1B827}">
      <dsp:nvSpPr>
        <dsp:cNvPr id="0" name=""/>
        <dsp:cNvSpPr/>
      </dsp:nvSpPr>
      <dsp:spPr>
        <a:xfrm>
          <a:off x="580683" y="1367234"/>
          <a:ext cx="5728573" cy="16093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/>
            <a:t>Substitučním </a:t>
          </a:r>
          <a:r>
            <a:rPr lang="cs-CZ" sz="2200" b="1" kern="1200" dirty="0" smtClean="0"/>
            <a:t>efektem </a:t>
          </a:r>
          <a:r>
            <a:rPr lang="cs-CZ" sz="2200" kern="1200" dirty="0" smtClean="0"/>
            <a:t>- </a:t>
          </a:r>
          <a:r>
            <a:rPr lang="cs-CZ" sz="2200" kern="1200" dirty="0" smtClean="0"/>
            <a:t>při zvýšené ceně výrobku lidé mění strukturu své potřeby. Růst ceny výrobku má za následek růst relativní ceny výrobku, což nakonec vede k poklesu výrobku.</a:t>
          </a:r>
          <a:endParaRPr lang="cs-CZ" sz="2200" kern="1200" dirty="0"/>
        </a:p>
      </dsp:txBody>
      <dsp:txXfrm>
        <a:off x="659245" y="1445796"/>
        <a:ext cx="5571449" cy="145222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B55E7F-16B3-429B-BB31-15C63A06A3A0}">
      <dsp:nvSpPr>
        <dsp:cNvPr id="0" name=""/>
        <dsp:cNvSpPr/>
      </dsp:nvSpPr>
      <dsp:spPr>
        <a:xfrm>
          <a:off x="0" y="428579"/>
          <a:ext cx="7543801" cy="479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/>
            <a:t>Změny cen jiného zboží</a:t>
          </a:r>
          <a:endParaRPr lang="cs-CZ" sz="2000" kern="1200"/>
        </a:p>
      </dsp:txBody>
      <dsp:txXfrm>
        <a:off x="23417" y="451996"/>
        <a:ext cx="7496967" cy="432866"/>
      </dsp:txXfrm>
    </dsp:sp>
    <dsp:sp modelId="{E3778F0D-E989-4BF8-B9D3-C1F0AD5B4861}">
      <dsp:nvSpPr>
        <dsp:cNvPr id="0" name=""/>
        <dsp:cNvSpPr/>
      </dsp:nvSpPr>
      <dsp:spPr>
        <a:xfrm>
          <a:off x="0" y="965880"/>
          <a:ext cx="7543801" cy="4797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Substitut – nahraditelné zboží </a:t>
          </a:r>
          <a:r>
            <a:rPr lang="cs-CZ" sz="2000" kern="1200" dirty="0" smtClean="0"/>
            <a:t>(jablka </a:t>
          </a:r>
          <a:r>
            <a:rPr lang="cs-CZ" sz="2000" kern="1200" dirty="0" smtClean="0"/>
            <a:t>místo hrušek)</a:t>
          </a:r>
          <a:endParaRPr lang="cs-CZ" sz="2000" kern="1200" dirty="0"/>
        </a:p>
      </dsp:txBody>
      <dsp:txXfrm>
        <a:off x="23417" y="989297"/>
        <a:ext cx="7496967" cy="432866"/>
      </dsp:txXfrm>
    </dsp:sp>
    <dsp:sp modelId="{DBA79F17-D96A-4D55-BAC3-28A853787B0E}">
      <dsp:nvSpPr>
        <dsp:cNvPr id="0" name=""/>
        <dsp:cNvSpPr/>
      </dsp:nvSpPr>
      <dsp:spPr>
        <a:xfrm>
          <a:off x="0" y="1503180"/>
          <a:ext cx="7543801" cy="4797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Komplement – doplněk k hlavnímu statku nebo službě </a:t>
          </a:r>
          <a:r>
            <a:rPr lang="cs-CZ" sz="2000" kern="1200" dirty="0" smtClean="0"/>
            <a:t>(benzín</a:t>
          </a:r>
          <a:r>
            <a:rPr lang="cs-CZ" sz="2000" kern="1200" dirty="0" smtClean="0"/>
            <a:t>+ auto)</a:t>
          </a:r>
          <a:endParaRPr lang="cs-CZ" sz="2000" kern="1200" dirty="0"/>
        </a:p>
      </dsp:txBody>
      <dsp:txXfrm>
        <a:off x="23417" y="1526597"/>
        <a:ext cx="7496967" cy="432866"/>
      </dsp:txXfrm>
    </dsp:sp>
    <dsp:sp modelId="{C6286F05-DEC2-4C0F-BCD8-0E906ADFE355}">
      <dsp:nvSpPr>
        <dsp:cNvPr id="0" name=""/>
        <dsp:cNvSpPr/>
      </dsp:nvSpPr>
      <dsp:spPr>
        <a:xfrm>
          <a:off x="0" y="2040480"/>
          <a:ext cx="7543801" cy="4797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/>
            <a:t>Změny výše důchodu</a:t>
          </a:r>
          <a:endParaRPr lang="cs-CZ" sz="2000" kern="1200"/>
        </a:p>
      </dsp:txBody>
      <dsp:txXfrm>
        <a:off x="23417" y="2063897"/>
        <a:ext cx="7496967" cy="432866"/>
      </dsp:txXfrm>
    </dsp:sp>
    <dsp:sp modelId="{8EC10FA3-6AF5-4845-B293-D3A8AB4877D9}">
      <dsp:nvSpPr>
        <dsp:cNvPr id="0" name=""/>
        <dsp:cNvSpPr/>
      </dsp:nvSpPr>
      <dsp:spPr>
        <a:xfrm>
          <a:off x="0" y="2577780"/>
          <a:ext cx="7543801" cy="4797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Demografické změny </a:t>
          </a:r>
          <a:r>
            <a:rPr lang="cs-CZ" sz="2000" kern="1200" dirty="0" smtClean="0"/>
            <a:t>(počet </a:t>
          </a:r>
          <a:r>
            <a:rPr lang="cs-CZ" sz="2000" kern="1200" dirty="0" smtClean="0"/>
            <a:t>obyvatel, věková struktura)</a:t>
          </a:r>
          <a:endParaRPr lang="cs-CZ" sz="2000" kern="1200" dirty="0"/>
        </a:p>
      </dsp:txBody>
      <dsp:txXfrm>
        <a:off x="23417" y="2601197"/>
        <a:ext cx="7496967" cy="432866"/>
      </dsp:txXfrm>
    </dsp:sp>
    <dsp:sp modelId="{9960F517-D5CB-4974-8BC3-F6B29F2C24A0}">
      <dsp:nvSpPr>
        <dsp:cNvPr id="0" name=""/>
        <dsp:cNvSpPr/>
      </dsp:nvSpPr>
      <dsp:spPr>
        <a:xfrm>
          <a:off x="0" y="3115080"/>
          <a:ext cx="7543801" cy="479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Změny v preferencích </a:t>
          </a:r>
          <a:r>
            <a:rPr lang="cs-CZ" sz="2000" kern="1200" dirty="0" smtClean="0"/>
            <a:t>(zvyky</a:t>
          </a:r>
          <a:r>
            <a:rPr lang="cs-CZ" sz="2000" kern="1200" dirty="0" smtClean="0"/>
            <a:t>, móda, tradice)</a:t>
          </a:r>
          <a:endParaRPr lang="cs-CZ" sz="2000" kern="1200" dirty="0"/>
        </a:p>
      </dsp:txBody>
      <dsp:txXfrm>
        <a:off x="23417" y="3138497"/>
        <a:ext cx="7496967" cy="432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684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3376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4089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5783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679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851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9616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9795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0071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912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3921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267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3.WMF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4.WMF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5.WMF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19.WMF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23.WMF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22960" y="1772816"/>
            <a:ext cx="7543800" cy="2552296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Nabídka, poptávka, tržní rovnováha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V tržním systému se střetávají ekonomické subjekty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53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>
                <a:solidFill>
                  <a:prstClr val="black"/>
                </a:solidFill>
                <a:ea typeface="+mn-ea"/>
                <a:cs typeface="+mn-cs"/>
              </a:rPr>
              <a:t>Dělení poptávky:</a:t>
            </a:r>
            <a:br>
              <a:rPr lang="cs-CZ" sz="3200" dirty="0">
                <a:solidFill>
                  <a:prstClr val="black"/>
                </a:solidFill>
                <a:ea typeface="+mn-ea"/>
                <a:cs typeface="+mn-cs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dirty="0">
                <a:solidFill>
                  <a:prstClr val="black"/>
                </a:solidFill>
              </a:rPr>
              <a:t>Obecná </a:t>
            </a:r>
            <a:r>
              <a:rPr lang="cs-CZ" dirty="0" smtClean="0">
                <a:solidFill>
                  <a:prstClr val="black"/>
                </a:solidFill>
              </a:rPr>
              <a:t>(poptávám </a:t>
            </a:r>
            <a:r>
              <a:rPr lang="cs-CZ" dirty="0">
                <a:solidFill>
                  <a:prstClr val="black"/>
                </a:solidFill>
              </a:rPr>
              <a:t>se po automobilu)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>
                <a:solidFill>
                  <a:prstClr val="black"/>
                </a:solidFill>
              </a:rPr>
              <a:t>Speciální (poptávám se po automobilu značky BMW, bílé barvy atd</a:t>
            </a:r>
            <a:r>
              <a:rPr lang="cs-CZ" dirty="0" smtClean="0">
                <a:solidFill>
                  <a:prstClr val="black"/>
                </a:solidFill>
              </a:rPr>
              <a:t>.)</a:t>
            </a:r>
            <a:endParaRPr lang="cs-CZ" dirty="0">
              <a:solidFill>
                <a:prstClr val="black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dirty="0" smtClean="0">
                <a:solidFill>
                  <a:prstClr val="black"/>
                </a:solidFill>
              </a:rPr>
              <a:t>Individuální </a:t>
            </a:r>
            <a:r>
              <a:rPr lang="cs-CZ" dirty="0" smtClean="0">
                <a:solidFill>
                  <a:prstClr val="black"/>
                </a:solidFill>
              </a:rPr>
              <a:t>(množství</a:t>
            </a:r>
            <a:r>
              <a:rPr lang="cs-CZ" dirty="0" smtClean="0">
                <a:solidFill>
                  <a:prstClr val="black"/>
                </a:solidFill>
              </a:rPr>
              <a:t>, které je ochoten koupit jednotlivec)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>
                <a:solidFill>
                  <a:prstClr val="black"/>
                </a:solidFill>
              </a:rPr>
              <a:t>Tržní (</a:t>
            </a:r>
            <a:r>
              <a:rPr lang="cs-CZ" dirty="0">
                <a:ea typeface="Times New Roman"/>
              </a:rPr>
              <a:t>představuje souhrn poptávek všech spotřebitelů po určité </a:t>
            </a:r>
            <a:r>
              <a:rPr lang="cs-CZ" dirty="0" smtClean="0">
                <a:ea typeface="Times New Roman"/>
              </a:rPr>
              <a:t>komoditě)</a:t>
            </a:r>
            <a:endParaRPr lang="cs-CZ" dirty="0">
              <a:solidFill>
                <a:prstClr val="black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9275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Poptávková křivka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0851738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875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Poptávková křivka – má klesající tvar a značí se D (</a:t>
            </a:r>
            <a:r>
              <a:rPr lang="cs-CZ" dirty="0" err="1" smtClean="0"/>
              <a:t>demand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35798"/>
            <a:ext cx="8136904" cy="4629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41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228600">
              <a:spcAft>
                <a:spcPts val="0"/>
              </a:spcAft>
            </a:pPr>
            <a:r>
              <a:rPr lang="cs-CZ" sz="28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Poptávková </a:t>
            </a:r>
            <a:r>
              <a:rPr lang="cs-CZ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křivka </a:t>
            </a:r>
            <a:r>
              <a:rPr lang="cs-CZ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-  </a:t>
            </a:r>
            <a:r>
              <a:rPr lang="cs-CZ" sz="2800" u="sng" dirty="0" smtClean="0">
                <a:solidFill>
                  <a:srgbClr val="FF0000"/>
                </a:solidFill>
                <a:latin typeface="Times New Roman"/>
                <a:ea typeface="Times New Roman"/>
              </a:rPr>
              <a:t>má </a:t>
            </a:r>
            <a:r>
              <a:rPr lang="cs-CZ" sz="2800" u="sng" dirty="0">
                <a:solidFill>
                  <a:srgbClr val="FF0000"/>
                </a:solidFill>
                <a:latin typeface="Times New Roman"/>
                <a:ea typeface="Times New Roman"/>
              </a:rPr>
              <a:t>klesající tvar, což je způsobeno:</a:t>
            </a:r>
            <a:r>
              <a:rPr lang="cs-CZ" sz="2800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cs-CZ" sz="28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endParaRPr lang="cs-CZ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7897275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936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Důchodový efekt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8120610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058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Substituční efekt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0150601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53360"/>
            <a:ext cx="1836115" cy="171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9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Faktory ovlivňující poptávku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9289310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58309"/>
            <a:ext cx="4279392" cy="90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517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Nabídka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5537879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012"/>
            <a:ext cx="1790395" cy="185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75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nabídky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4012925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104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Nabídková křivka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6924077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23425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2" y="260648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218393"/>
              </p:ext>
            </p:extLst>
          </p:nvPr>
        </p:nvGraphicFramePr>
        <p:xfrm>
          <a:off x="1043608" y="2132856"/>
          <a:ext cx="7056784" cy="3690385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VY_32_INOVACE_1113</a:t>
                      </a:r>
                      <a:r>
                        <a:rPr lang="cs-CZ" sz="1600" baseline="0" dirty="0" smtClean="0"/>
                        <a:t> Nabídka, poptávka, tržní rovnováha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Marketing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11.10.2013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917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jednotlivé zákony trhu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91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Nabídková křivka má rostoucí tvar a značí se S (</a:t>
            </a:r>
            <a:r>
              <a:rPr lang="cs-CZ" dirty="0" err="1" smtClean="0"/>
              <a:t>supply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    P</a:t>
            </a:r>
          </a:p>
          <a:p>
            <a:endParaRPr lang="cs-CZ" dirty="0" smtClean="0"/>
          </a:p>
          <a:p>
            <a:pPr marL="3657600" lvl="8" indent="0">
              <a:buNone/>
            </a:pPr>
            <a:r>
              <a:rPr lang="cs-CZ" dirty="0" smtClean="0"/>
              <a:t>               S ( </a:t>
            </a:r>
            <a:r>
              <a:rPr lang="cs-CZ" dirty="0" err="1" smtClean="0"/>
              <a:t>supply</a:t>
            </a:r>
            <a:r>
              <a:rPr lang="cs-CZ" dirty="0" smtClean="0"/>
              <a:t>)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                           Q</a:t>
            </a:r>
            <a:endParaRPr lang="cs-CZ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1691680" y="1844824"/>
            <a:ext cx="0" cy="38164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1691680" y="5661248"/>
            <a:ext cx="45365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louk 8"/>
          <p:cNvSpPr/>
          <p:nvPr/>
        </p:nvSpPr>
        <p:spPr>
          <a:xfrm rot="5400000">
            <a:off x="661674" y="584684"/>
            <a:ext cx="3744416" cy="5112568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422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215900" algn="just">
              <a:spcAft>
                <a:spcPts val="0"/>
              </a:spcAft>
            </a:pPr>
            <a:r>
              <a:rPr lang="cs-CZ" b="1" dirty="0" smtClean="0">
                <a:latin typeface="Times New Roman"/>
                <a:ea typeface="Times New Roman"/>
              </a:rPr>
              <a:t>Faktory ovlivňující </a:t>
            </a:r>
            <a:r>
              <a:rPr lang="cs-CZ" b="1" dirty="0">
                <a:latin typeface="Times New Roman"/>
                <a:ea typeface="Times New Roman"/>
              </a:rPr>
              <a:t>nabídku:</a:t>
            </a:r>
            <a:r>
              <a:rPr lang="cs-CZ" dirty="0">
                <a:latin typeface="Times New Roman"/>
                <a:ea typeface="Times New Roman"/>
              </a:rPr>
              <a:t/>
            </a:r>
            <a:br>
              <a:rPr lang="cs-CZ" dirty="0">
                <a:latin typeface="Times New Roman"/>
                <a:ea typeface="Times New Roman"/>
              </a:rPr>
            </a:br>
            <a:endParaRPr lang="cs-CZ" dirty="0"/>
          </a:p>
        </p:txBody>
      </p:sp>
      <p:graphicFrame>
        <p:nvGraphicFramePr>
          <p:cNvPr id="3" name="Zástupný symbol pro obsah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6521305"/>
              </p:ext>
            </p:extLst>
          </p:nvPr>
        </p:nvGraphicFramePr>
        <p:xfrm>
          <a:off x="504000" y="1600200"/>
          <a:ext cx="8136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54935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Tržní rovnováha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7172201"/>
              </p:ext>
            </p:extLst>
          </p:nvPr>
        </p:nvGraphicFramePr>
        <p:xfrm>
          <a:off x="251520" y="1219582"/>
          <a:ext cx="8229600" cy="4988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86604"/>
            <a:ext cx="1584176" cy="114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96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Rovnovážná cena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1795207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7" name="Picture 5" descr="C:\Documents and Settings\Hribalova\Local Settings\Temporary Internet Files\Content.IE5\8LW7KFOZ\MP900387513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86604"/>
            <a:ext cx="3240360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6332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Rovnovážná cena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cs-CZ" sz="2800" dirty="0" smtClean="0">
                <a:latin typeface="Times New Roman"/>
                <a:ea typeface="Times New Roman"/>
              </a:rPr>
              <a:t>je </a:t>
            </a:r>
            <a:r>
              <a:rPr lang="cs-CZ" sz="2800" dirty="0">
                <a:latin typeface="Times New Roman"/>
                <a:ea typeface="Times New Roman"/>
              </a:rPr>
              <a:t>cena, při které nastává rovnováha na trhu </a:t>
            </a:r>
            <a:r>
              <a:rPr lang="cs-CZ" sz="2800" dirty="0" smtClean="0">
                <a:latin typeface="Times New Roman"/>
                <a:ea typeface="Times New Roman"/>
              </a:rPr>
              <a:t/>
            </a:r>
            <a:br>
              <a:rPr lang="cs-CZ" sz="2800" dirty="0" smtClean="0">
                <a:latin typeface="Times New Roman"/>
                <a:ea typeface="Times New Roman"/>
              </a:rPr>
            </a:br>
            <a:r>
              <a:rPr lang="cs-CZ" sz="2800" dirty="0" smtClean="0">
                <a:latin typeface="Times New Roman"/>
                <a:ea typeface="Times New Roman"/>
              </a:rPr>
              <a:t>a </a:t>
            </a:r>
            <a:r>
              <a:rPr lang="cs-CZ" sz="2800" dirty="0">
                <a:latin typeface="Times New Roman"/>
                <a:ea typeface="Times New Roman"/>
              </a:rPr>
              <a:t>výrobci jsou ochotni při této rovnovážné ceně prodat právě </a:t>
            </a:r>
            <a:r>
              <a:rPr lang="cs-CZ" sz="2800" dirty="0" smtClean="0">
                <a:latin typeface="Times New Roman"/>
                <a:ea typeface="Times New Roman"/>
              </a:rPr>
              <a:t>tolik zboží, </a:t>
            </a:r>
            <a:r>
              <a:rPr lang="cs-CZ" sz="2800" dirty="0">
                <a:latin typeface="Times New Roman"/>
                <a:ea typeface="Times New Roman"/>
              </a:rPr>
              <a:t>jako kupující koupit</a:t>
            </a:r>
            <a:r>
              <a:rPr lang="cs-CZ" sz="2800" dirty="0" smtClean="0">
                <a:latin typeface="Times New Roman"/>
                <a:ea typeface="Times New Roman"/>
              </a:rPr>
              <a:t>. Shodnou-li se na určité ceně, </a:t>
            </a:r>
            <a:r>
              <a:rPr lang="cs-CZ" sz="28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pak se nabízené </a:t>
            </a:r>
            <a:r>
              <a:rPr lang="cs-CZ" sz="2800" dirty="0" smtClean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cs-CZ" sz="2800" dirty="0" smtClean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cs-CZ" sz="28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a </a:t>
            </a:r>
            <a:r>
              <a:rPr lang="cs-CZ" sz="28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poptávané množství zboží dostane do rovnováhy</a:t>
            </a:r>
            <a:endParaRPr lang="cs-CZ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endParaRPr lang="cs-CZ" dirty="0"/>
          </a:p>
        </p:txBody>
      </p:sp>
      <p:pic>
        <p:nvPicPr>
          <p:cNvPr id="4098" name="Picture 2" descr="C:\Documents and Settings\Hribalova\Local Settings\Temporary Internet Files\Content.IE5\IJEZIX2B\MC900440391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3305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54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Podmínky tržní rovnováhy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3633251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599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0990"/>
            <a:ext cx="8229600" cy="1143000"/>
          </a:xfrm>
        </p:spPr>
        <p:txBody>
          <a:bodyPr/>
          <a:lstStyle/>
          <a:p>
            <a:r>
              <a:rPr lang="cs-CZ" dirty="0" smtClean="0"/>
              <a:t>Tržní rovnováha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656" y="1844824"/>
            <a:ext cx="626469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7935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Rozdíly v tržní rovnováze – ukázka na příkladu</a:t>
            </a:r>
            <a:endParaRPr lang="cs-CZ" sz="32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901740"/>
            <a:ext cx="8784976" cy="493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4906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Při jiné ceně než je cena rovnovážná= vzniká na trhu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4315280"/>
              </p:ext>
            </p:extLst>
          </p:nvPr>
        </p:nvGraphicFramePr>
        <p:xfrm>
          <a:off x="611560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341" y="2708920"/>
            <a:ext cx="1395374" cy="183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9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Při nedostatku zboží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cs-CZ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dirty="0" smtClean="0">
                <a:solidFill>
                  <a:srgbClr val="FF0000"/>
                </a:solidFill>
              </a:rPr>
              <a:t>Při </a:t>
            </a:r>
            <a:r>
              <a:rPr lang="cs-CZ" dirty="0">
                <a:solidFill>
                  <a:srgbClr val="FF0000"/>
                </a:solidFill>
              </a:rPr>
              <a:t>něm poptávané množství převyšuje nabízené množství</a:t>
            </a:r>
            <a:r>
              <a:rPr lang="cs-CZ" dirty="0"/>
              <a:t>. </a:t>
            </a:r>
            <a:r>
              <a:rPr lang="cs-CZ" dirty="0" smtClean="0"/>
              <a:t> Nedostatek </a:t>
            </a:r>
            <a:r>
              <a:rPr lang="cs-CZ" dirty="0"/>
              <a:t>vzniká, když </a:t>
            </a:r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je cena nižší než rovnovážná cena.</a:t>
            </a:r>
            <a:r>
              <a:rPr lang="cs-CZ" dirty="0"/>
              <a:t> Nedostatek vyvolává na trhu takové jevy, jako jsou fronty nebo pořadníky. Na to reagují výrobci </a:t>
            </a:r>
            <a:r>
              <a:rPr lang="cs-CZ" dirty="0" smtClean="0"/>
              <a:t>zvyšováním </a:t>
            </a:r>
            <a:r>
              <a:rPr lang="cs-CZ" dirty="0"/>
              <a:t>ceny. </a:t>
            </a:r>
          </a:p>
          <a:p>
            <a:endParaRPr lang="cs-CZ" dirty="0"/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664" y="274638"/>
            <a:ext cx="2132336" cy="16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49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Na jedné straně jsou výrobci    </a:t>
            </a:r>
            <a:br>
              <a:rPr lang="cs-CZ" dirty="0" smtClean="0"/>
            </a:br>
            <a:r>
              <a:rPr lang="cs-CZ" dirty="0" smtClean="0"/>
              <a:t> </a:t>
            </a:r>
            <a:r>
              <a:rPr lang="cs-CZ" dirty="0" smtClean="0"/>
              <a:t>(prodávající</a:t>
            </a:r>
            <a:r>
              <a:rPr lang="cs-CZ" dirty="0" smtClean="0"/>
              <a:t>)</a:t>
            </a:r>
            <a:endParaRPr lang="cs-CZ" dirty="0"/>
          </a:p>
        </p:txBody>
      </p:sp>
      <p:pic>
        <p:nvPicPr>
          <p:cNvPr id="1026" name="Picture 2" descr="C:\Documents and Settings\Hribalova\Local Settings\Temporary Internet Files\Content.IE5\AT43ADU5\MC900282310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6912"/>
            <a:ext cx="1482242" cy="18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Hribalova\Local Settings\Temporary Internet Files\Content.IE5\8LW7KFOZ\MC90022896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708920"/>
            <a:ext cx="1568196" cy="182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Hribalova\Local Settings\Temporary Internet Files\Content.IE5\AT43ADU5\MC90043251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33675"/>
            <a:ext cx="184150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71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Při přebytku zboží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Druhým </a:t>
            </a:r>
            <a:r>
              <a:rPr lang="cs-CZ" dirty="0"/>
              <a:t>typem nerovnováhy je přebytek. </a:t>
            </a:r>
            <a:r>
              <a:rPr lang="cs-CZ" dirty="0">
                <a:solidFill>
                  <a:srgbClr val="FF0000"/>
                </a:solidFill>
              </a:rPr>
              <a:t>Při něm nabízené množství převyšuje poptávané množství</a:t>
            </a:r>
            <a:r>
              <a:rPr lang="cs-CZ" dirty="0"/>
              <a:t>. Přebytek vzniká, když je cena vyšší než rovnovážná cena. Na trhu se přebytek projevuje neprodejnými zásobami. Výrobci na to reagují snižováním  ceny.  Každá nerovnováha je nestabilní a přechodnou situací, protože vyvolává pohyb ceny směrem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k </a:t>
            </a:r>
            <a:r>
              <a:rPr lang="cs-CZ" dirty="0"/>
              <a:t>rovnovážné ceně a tím i pohyb trhu směrem k rovnováze. Jedinou stabilní situací na trhu je tržní rovnováha. 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808" y="55563"/>
            <a:ext cx="18288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Rozdíly trhu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Při vysoké ceně vzniká na trhu přebytek nabízeného zboží a při nízké ceně vzniká na trhu nedostatek zboží. Trh tímto způsobem neustále inklinuje směrem k rovnovážné ceně a k vyrovnání objemu nabídky </a:t>
            </a:r>
            <a:r>
              <a:rPr lang="cs-CZ" dirty="0" smtClean="0">
                <a:solidFill>
                  <a:srgbClr val="FF0000"/>
                </a:solidFill>
              </a:rPr>
              <a:t/>
            </a:r>
            <a:br>
              <a:rPr lang="cs-CZ" dirty="0" smtClean="0">
                <a:solidFill>
                  <a:srgbClr val="FF0000"/>
                </a:solidFill>
              </a:rPr>
            </a:br>
            <a:r>
              <a:rPr lang="cs-CZ" dirty="0" smtClean="0">
                <a:solidFill>
                  <a:srgbClr val="FF0000"/>
                </a:solidFill>
              </a:rPr>
              <a:t>a </a:t>
            </a:r>
            <a:r>
              <a:rPr lang="cs-CZ" dirty="0">
                <a:solidFill>
                  <a:srgbClr val="FF0000"/>
                </a:solidFill>
              </a:rPr>
              <a:t>poptávky,  i když  stavu rovnováhy dosahuje jen výjimečně </a:t>
            </a:r>
            <a:r>
              <a:rPr lang="cs-CZ" dirty="0" smtClean="0">
                <a:solidFill>
                  <a:srgbClr val="FF0000"/>
                </a:solidFill>
              </a:rPr>
              <a:t/>
            </a:r>
            <a:br>
              <a:rPr lang="cs-CZ" dirty="0" smtClean="0">
                <a:solidFill>
                  <a:srgbClr val="FF0000"/>
                </a:solidFill>
              </a:rPr>
            </a:br>
            <a:r>
              <a:rPr lang="cs-CZ" dirty="0" smtClean="0">
                <a:solidFill>
                  <a:srgbClr val="FF0000"/>
                </a:solidFill>
              </a:rPr>
              <a:t>a </a:t>
            </a:r>
            <a:r>
              <a:rPr lang="cs-CZ" dirty="0">
                <a:solidFill>
                  <a:srgbClr val="FF0000"/>
                </a:solidFill>
              </a:rPr>
              <a:t>krátkodobě. </a:t>
            </a:r>
            <a:r>
              <a:rPr lang="cs-CZ" dirty="0" smtClean="0">
                <a:solidFill>
                  <a:srgbClr val="FF0000"/>
                </a:solidFill>
              </a:rPr>
              <a:t/>
            </a:r>
            <a:br>
              <a:rPr lang="cs-CZ" dirty="0" smtClean="0">
                <a:solidFill>
                  <a:srgbClr val="FF0000"/>
                </a:solidFill>
              </a:rPr>
            </a:br>
            <a:r>
              <a:rPr lang="cs-CZ" dirty="0" smtClean="0">
                <a:solidFill>
                  <a:srgbClr val="FF0000"/>
                </a:solidFill>
              </a:rPr>
              <a:t>Cena </a:t>
            </a:r>
            <a:r>
              <a:rPr lang="cs-CZ" dirty="0">
                <a:solidFill>
                  <a:srgbClr val="FF0000"/>
                </a:solidFill>
              </a:rPr>
              <a:t>je tedy to, co přivádí tržní mechanismus neustále do rovnováhy</a:t>
            </a:r>
            <a:r>
              <a:rPr lang="cs-CZ" dirty="0"/>
              <a:t>.</a:t>
            </a:r>
          </a:p>
          <a:p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Tím </a:t>
            </a:r>
            <a:r>
              <a:rPr lang="cs-CZ" dirty="0">
                <a:solidFill>
                  <a:schemeClr val="tx2">
                    <a:lumMod val="75000"/>
                  </a:schemeClr>
                </a:solidFill>
              </a:rPr>
              <a:t>trh 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(tržní </a:t>
            </a:r>
            <a:r>
              <a:rPr lang="cs-CZ" dirty="0">
                <a:solidFill>
                  <a:schemeClr val="tx2">
                    <a:lumMod val="75000"/>
                  </a:schemeClr>
                </a:solidFill>
              </a:rPr>
              <a:t>mechanismus) reguluje množství 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vyráběného, </a:t>
            </a:r>
            <a:r>
              <a:rPr lang="cs-CZ" dirty="0">
                <a:solidFill>
                  <a:schemeClr val="tx2">
                    <a:lumMod val="75000"/>
                  </a:schemeClr>
                </a:solidFill>
              </a:rPr>
              <a:t>a tím 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cs-CZ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cs-CZ" dirty="0">
                <a:solidFill>
                  <a:schemeClr val="tx2">
                    <a:lumMod val="75000"/>
                  </a:schemeClr>
                </a:solidFill>
              </a:rPr>
              <a:t>prodávaného zboží a služeb a vede k hospodárnému rozdělování zdrojů ve společnosti.</a:t>
            </a:r>
          </a:p>
          <a:p>
            <a:pPr marL="0" indent="0">
              <a:buNone/>
            </a:pPr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Pokud 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</a:rPr>
              <a:t>trh sám nezajistí rovnováhu v hospodářství a rozvoj hospodářství, zasahuje stát a ovlivňuje trh svými nástroji, které má k dispozici </a:t>
            </a:r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(daňový 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</a:rPr>
              <a:t>systém, poskytování daňových zakázek, celní </a:t>
            </a:r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politikou)</a:t>
            </a:r>
            <a:endParaRPr lang="cs-CZ" dirty="0">
              <a:solidFill>
                <a:schemeClr val="bg2">
                  <a:lumMod val="50000"/>
                </a:schemeClr>
              </a:solidFill>
            </a:endParaRPr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1522"/>
            <a:ext cx="1818742" cy="130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6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cs-CZ" sz="2800" dirty="0" smtClean="0"/>
              <a:t>Grafy posunů křivky k rovnováze – ze strany poptávky </a:t>
            </a: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dirty="0" smtClean="0"/>
              <a:t>a </a:t>
            </a:r>
            <a:r>
              <a:rPr lang="cs-CZ" sz="2800" dirty="0" smtClean="0"/>
              <a:t>nabídky </a:t>
            </a:r>
            <a:br>
              <a:rPr lang="cs-CZ" sz="2800" dirty="0" smtClean="0"/>
            </a:br>
            <a:r>
              <a:rPr lang="cs-CZ" sz="2800" dirty="0" smtClean="0">
                <a:solidFill>
                  <a:schemeClr val="accent5">
                    <a:lumMod val="75000"/>
                  </a:schemeClr>
                </a:solidFill>
              </a:rPr>
              <a:t>obr. 1 zvýšení poptávaného množství ze strany poptávky</a:t>
            </a: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dirty="0" smtClean="0">
                <a:solidFill>
                  <a:srgbClr val="7030A0"/>
                </a:solidFill>
              </a:rPr>
              <a:t>obr. 2 zvýšení ceny ze strany nabídky</a:t>
            </a:r>
            <a:endParaRPr lang="cs-CZ" sz="2800" dirty="0">
              <a:solidFill>
                <a:srgbClr val="7030A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988840"/>
            <a:ext cx="698477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5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S</a:t>
            </a:r>
            <a:r>
              <a:rPr lang="cs-CZ" b="1" dirty="0" smtClean="0"/>
              <a:t> </a:t>
            </a:r>
            <a:r>
              <a:rPr lang="cs-CZ" b="1" dirty="0">
                <a:latin typeface="Franklin Gothic Medium" panose="020B0603020102020204" pitchFamily="34" charset="0"/>
              </a:rPr>
              <a:t>&lt;</a:t>
            </a:r>
            <a:r>
              <a:rPr lang="cs-CZ" b="1" dirty="0" smtClean="0">
                <a:latin typeface="Franklin Gothic Medium" panose="020B0603020102020204" pitchFamily="34" charset="0"/>
              </a:rPr>
              <a:t> </a:t>
            </a:r>
            <a:r>
              <a:rPr lang="cs-CZ" b="1" dirty="0" smtClean="0">
                <a:latin typeface="+mj-lt"/>
              </a:rPr>
              <a:t>D  nedostatek zboží na trhu ( nabízející nejsou ochotni prodávat při nižší ceně</a:t>
            </a:r>
            <a:endParaRPr lang="cs-CZ" b="1" dirty="0">
              <a:latin typeface="+mj-lt"/>
            </a:endParaRPr>
          </a:p>
          <a:p>
            <a:pPr marL="0" indent="0">
              <a:buNone/>
            </a:pPr>
            <a:endParaRPr lang="cs-CZ" b="1" dirty="0" smtClean="0">
              <a:latin typeface="+mj-lt"/>
            </a:endParaRPr>
          </a:p>
          <a:p>
            <a:pPr marL="0" indent="0">
              <a:buNone/>
            </a:pPr>
            <a:r>
              <a:rPr lang="cs-CZ" b="1" dirty="0" smtClean="0">
                <a:latin typeface="+mj-lt"/>
              </a:rPr>
              <a:t>S </a:t>
            </a:r>
            <a:r>
              <a:rPr lang="cs-CZ" b="1" dirty="0" smtClean="0">
                <a:latin typeface="Franklin Gothic Medium" panose="020B0603020102020204" pitchFamily="34" charset="0"/>
              </a:rPr>
              <a:t>&gt; </a:t>
            </a:r>
            <a:r>
              <a:rPr lang="cs-CZ" b="1" dirty="0" smtClean="0">
                <a:latin typeface="+mj-lt"/>
              </a:rPr>
              <a:t>D přebytek zboží na trhu ) kupující nejsou ochotni zaplatit vyšší cenu)</a:t>
            </a:r>
          </a:p>
          <a:p>
            <a:pPr marL="0" indent="0">
              <a:buNone/>
            </a:pPr>
            <a:endParaRPr lang="cs-CZ" b="1" dirty="0">
              <a:latin typeface="+mj-lt"/>
            </a:endParaRPr>
          </a:p>
          <a:p>
            <a:pPr marL="0" indent="0">
              <a:buNone/>
            </a:pPr>
            <a:r>
              <a:rPr lang="cs-CZ" b="1" dirty="0" smtClean="0">
                <a:latin typeface="+mj-lt"/>
              </a:rPr>
              <a:t>S = D na trhu je rovnováha ( množství, které jsou prodávající ochotni prodat, odpovídá množství, které jsou kupující ochotni koupit = stav vyčištění – všechno zboží bude na trhu prodáno)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5370459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Jak zní definice poptávky</a:t>
            </a:r>
          </a:p>
          <a:p>
            <a:r>
              <a:rPr lang="cs-CZ" dirty="0" smtClean="0"/>
              <a:t>Jak zní zákon poptávky</a:t>
            </a:r>
          </a:p>
          <a:p>
            <a:r>
              <a:rPr lang="cs-CZ" dirty="0" smtClean="0"/>
              <a:t>Co je důchodový a substituční efekt</a:t>
            </a:r>
          </a:p>
          <a:p>
            <a:r>
              <a:rPr lang="cs-CZ" dirty="0" smtClean="0"/>
              <a:t>Co je substitut a komplement</a:t>
            </a:r>
          </a:p>
          <a:p>
            <a:r>
              <a:rPr lang="cs-CZ" dirty="0" smtClean="0"/>
              <a:t>Jak byste definovali nabídku</a:t>
            </a:r>
          </a:p>
          <a:p>
            <a:r>
              <a:rPr lang="cs-CZ" dirty="0" smtClean="0"/>
              <a:t>Jak zní základní zákon nabídky</a:t>
            </a:r>
          </a:p>
          <a:p>
            <a:r>
              <a:rPr lang="cs-CZ" dirty="0" smtClean="0"/>
              <a:t>Jaké faktory kromě ceny působí na nabídku</a:t>
            </a:r>
          </a:p>
          <a:p>
            <a:r>
              <a:rPr lang="cs-CZ" dirty="0" smtClean="0"/>
              <a:t>Jak byste popsali vzájemné působení nabídky a poptávky</a:t>
            </a:r>
          </a:p>
          <a:p>
            <a:r>
              <a:rPr lang="cs-CZ" dirty="0" smtClean="0"/>
              <a:t>Jaké jevy způsobují pohyb po křivkách a pohyb celých křivek</a:t>
            </a:r>
          </a:p>
          <a:p>
            <a:r>
              <a:rPr lang="cs-CZ" dirty="0" smtClean="0"/>
              <a:t>Proč se střídá rovnováha a nerovnováha na trhu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861657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AMERICKÁ MARKETINGOVÁ ASOCIACE:</a:t>
            </a:r>
            <a:r>
              <a:rPr lang="cs-CZ" i="1" dirty="0"/>
              <a:t> Marketing - prodej prováděný pomocí systémů/reklama a marketing/co je marketing</a:t>
            </a:r>
            <a:r>
              <a:rPr lang="cs-CZ" dirty="0"/>
              <a:t> [online]. [cit. 2008-11-02]. Dostupný z  WWW: &lt;http://www.vladimirmatula.zjihlavy.cz/</a:t>
            </a:r>
            <a:r>
              <a:rPr lang="cs-CZ" dirty="0" err="1"/>
              <a:t>marketing.php</a:t>
            </a:r>
            <a:r>
              <a:rPr lang="cs-CZ" dirty="0"/>
              <a:t>&gt;. </a:t>
            </a:r>
          </a:p>
          <a:p>
            <a:r>
              <a:rPr lang="cs-CZ" smtClean="0"/>
              <a:t>KINDLOVÁ, </a:t>
            </a:r>
            <a:r>
              <a:rPr lang="cs-CZ" dirty="0"/>
              <a:t>J. trendy ve využívání nástrojů podpory: diplomová práce. </a:t>
            </a:r>
            <a:r>
              <a:rPr lang="cs-CZ" dirty="0" err="1"/>
              <a:t>ostrava</a:t>
            </a:r>
            <a:r>
              <a:rPr lang="cs-CZ" dirty="0"/>
              <a:t>: VYSOKÁ ŠKOLA BÁŇSKÁ -TECHNICKÁ UNIVERZITA, </a:t>
            </a:r>
            <a:r>
              <a:rPr lang="cs-CZ" dirty="0" err="1"/>
              <a:t>Hornicko</a:t>
            </a:r>
            <a:r>
              <a:rPr lang="cs-CZ" dirty="0"/>
              <a:t> - geologická fakulta, 2009. </a:t>
            </a:r>
          </a:p>
          <a:p>
            <a:r>
              <a:rPr lang="cs-CZ" dirty="0"/>
              <a:t>MOUDRÝ, M.:</a:t>
            </a:r>
            <a:r>
              <a:rPr lang="cs-CZ" i="1" dirty="0" err="1"/>
              <a:t>Marketing:Základy</a:t>
            </a:r>
            <a:r>
              <a:rPr lang="cs-CZ" i="1" dirty="0"/>
              <a:t> marketingu</a:t>
            </a:r>
            <a:r>
              <a:rPr lang="cs-CZ" dirty="0"/>
              <a:t>. 1.vyd. Kralice na Hané: </a:t>
            </a:r>
            <a:r>
              <a:rPr lang="cs-CZ" dirty="0" err="1"/>
              <a:t>Computer</a:t>
            </a:r>
            <a:r>
              <a:rPr lang="cs-CZ" dirty="0"/>
              <a:t> Media, 2008. 160s., ISBN 978-80-7402-002-5 </a:t>
            </a:r>
          </a:p>
          <a:p>
            <a:r>
              <a:rPr lang="cs-CZ" i="1" dirty="0"/>
              <a:t>Marketingové noviny</a:t>
            </a:r>
            <a:r>
              <a:rPr lang="cs-CZ" dirty="0"/>
              <a:t> [online]. [cit. 2008/10/10]. Dostupné na WWW: &lt;http://www.marketingovenoviny.cz&gt;.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0203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Obrázky webu Office.com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0851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Na druhé straně jsou kupující</a:t>
            </a:r>
            <a:br>
              <a:rPr lang="cs-CZ" dirty="0" smtClean="0"/>
            </a:br>
            <a:r>
              <a:rPr lang="cs-CZ" dirty="0" smtClean="0"/>
              <a:t>(domácnosti</a:t>
            </a:r>
            <a:r>
              <a:rPr lang="cs-CZ" dirty="0" smtClean="0"/>
              <a:t>, firmy, stát)</a:t>
            </a:r>
            <a:endParaRPr lang="cs-CZ" dirty="0"/>
          </a:p>
        </p:txBody>
      </p:sp>
      <p:pic>
        <p:nvPicPr>
          <p:cNvPr id="2051" name="Picture 3" descr="C:\Documents and Settings\Hribalova\Local Settings\Temporary Internet Files\Content.IE5\0PC9MB8T\MC9004399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68530"/>
            <a:ext cx="1619250" cy="17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Hribalova\Local Settings\Temporary Internet Files\Content.IE5\AT43ADU5\MC90044153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25415"/>
            <a:ext cx="1914525" cy="110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19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Subjekty se rozhodují samy, jejich chování je ovlivněno </a:t>
            </a:r>
            <a:r>
              <a:rPr lang="cs-CZ" dirty="0" smtClean="0">
                <a:solidFill>
                  <a:srgbClr val="FF0000"/>
                </a:solidFill>
              </a:rPr>
              <a:t>zákony </a:t>
            </a:r>
            <a:r>
              <a:rPr lang="cs-CZ" dirty="0" smtClean="0">
                <a:solidFill>
                  <a:srgbClr val="FF0000"/>
                </a:solidFill>
              </a:rPr>
              <a:t>trhu</a:t>
            </a:r>
            <a:endParaRPr lang="cs-CZ" dirty="0"/>
          </a:p>
        </p:txBody>
      </p:sp>
      <p:pic>
        <p:nvPicPr>
          <p:cNvPr id="3074" name="Picture 2" descr="C:\Documents and Settings\Hribalova\Local Settings\Temporary Internet Files\Content.IE5\0PC9MB8T\MC900196106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172" y="1556792"/>
            <a:ext cx="1837944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Hribalova\Local Settings\Temporary Internet Files\Content.IE5\AT43ADU5\MC90022902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21016"/>
            <a:ext cx="1818742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Hribalova\Local Settings\Temporary Internet Files\Content.IE5\IJEZIX2B\MC90043993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49490"/>
            <a:ext cx="14859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Hribalova\Local Settings\Temporary Internet Files\Content.IE5\0PC9MB8T\MC900440391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17032"/>
            <a:ext cx="2163688" cy="165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ousměrná vodorovná šipka 3"/>
          <p:cNvSpPr/>
          <p:nvPr/>
        </p:nvSpPr>
        <p:spPr>
          <a:xfrm>
            <a:off x="3559452" y="5517232"/>
            <a:ext cx="2520280" cy="50405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999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Zákony trhu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6987657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73351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Zákon nabídky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5028692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025308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Zákon poptávky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0274583"/>
              </p:ext>
            </p:extLst>
          </p:nvPr>
        </p:nvGraphicFramePr>
        <p:xfrm>
          <a:off x="1043608" y="172466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49631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pPr marL="228600">
              <a:spcAft>
                <a:spcPts val="0"/>
              </a:spcAft>
            </a:pPr>
            <a:r>
              <a:rPr lang="cs-CZ" sz="2800" b="1" dirty="0" smtClean="0">
                <a:solidFill>
                  <a:srgbClr val="FF0000"/>
                </a:solidFill>
              </a:rPr>
              <a:t>Poptávka</a:t>
            </a: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dirty="0">
                <a:latin typeface="Times New Roman"/>
                <a:ea typeface="Times New Roman"/>
              </a:rPr>
              <a:t>Kupující má opačný zájem než </a:t>
            </a:r>
            <a:r>
              <a:rPr lang="cs-CZ" sz="2800" dirty="0" smtClean="0">
                <a:latin typeface="Times New Roman"/>
                <a:ea typeface="Times New Roman"/>
              </a:rPr>
              <a:t>prodávající - </a:t>
            </a:r>
            <a:r>
              <a:rPr lang="cs-CZ" sz="2800" dirty="0">
                <a:latin typeface="Times New Roman"/>
                <a:ea typeface="Times New Roman"/>
              </a:rPr>
              <a:t>chce koupit zboží nebo službu za co nejnižší cenu.</a:t>
            </a:r>
            <a:br>
              <a:rPr lang="cs-CZ" sz="2800" dirty="0">
                <a:latin typeface="Times New Roman"/>
                <a:ea typeface="Times New Roman"/>
              </a:rPr>
            </a:br>
            <a:endParaRPr lang="cs-CZ" sz="28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6354479"/>
              </p:ext>
            </p:extLst>
          </p:nvPr>
        </p:nvGraphicFramePr>
        <p:xfrm>
          <a:off x="467544" y="141277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086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Retrospektiva">
  <a:themeElements>
    <a:clrScheme name="Retrospektiv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243</TotalTime>
  <Words>992</Words>
  <Application>Microsoft Office PowerPoint</Application>
  <PresentationFormat>Předvádění na obrazovce (4:3)</PresentationFormat>
  <Paragraphs>126</Paragraphs>
  <Slides>36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37" baseType="lpstr">
      <vt:lpstr>Retrospektiva</vt:lpstr>
      <vt:lpstr>Nabídka, poptávka, tržní rovnováha</vt:lpstr>
      <vt:lpstr>Prezentace aplikace PowerPoint</vt:lpstr>
      <vt:lpstr>Na jedné straně jsou výrobci      (prodávající)</vt:lpstr>
      <vt:lpstr>Na druhé straně jsou kupující (domácnosti, firmy, stát)</vt:lpstr>
      <vt:lpstr>Subjekty se rozhodují samy, jejich chování je ovlivněno zákony trhu</vt:lpstr>
      <vt:lpstr>Zákony trhu</vt:lpstr>
      <vt:lpstr>Zákon nabídky</vt:lpstr>
      <vt:lpstr>Zákon poptávky</vt:lpstr>
      <vt:lpstr>Poptávka Kupující má opačný zájem než prodávající - chce koupit zboží nebo službu za co nejnižší cenu. </vt:lpstr>
      <vt:lpstr>Dělení poptávky: </vt:lpstr>
      <vt:lpstr>Poptávková křivka</vt:lpstr>
      <vt:lpstr>Poptávková křivka – má klesající tvar a značí se D (demand)</vt:lpstr>
      <vt:lpstr>Poptávková křivka -  má klesající tvar, což je způsobeno: </vt:lpstr>
      <vt:lpstr>Důchodový efekt</vt:lpstr>
      <vt:lpstr>Substituční efekt</vt:lpstr>
      <vt:lpstr>Faktory ovlivňující poptávku</vt:lpstr>
      <vt:lpstr>Nabídka</vt:lpstr>
      <vt:lpstr>Dělení nabídky</vt:lpstr>
      <vt:lpstr>Nabídková křivka</vt:lpstr>
      <vt:lpstr>Nabídková křivka má rostoucí tvar a značí se S (supply)</vt:lpstr>
      <vt:lpstr>Faktory ovlivňující nabídku: </vt:lpstr>
      <vt:lpstr>Tržní rovnováha</vt:lpstr>
      <vt:lpstr>Rovnovážná cena</vt:lpstr>
      <vt:lpstr>Rovnovážná cena</vt:lpstr>
      <vt:lpstr>Podmínky tržní rovnováhy</vt:lpstr>
      <vt:lpstr>Tržní rovnováha</vt:lpstr>
      <vt:lpstr>Rozdíly v tržní rovnováze – ukázka na příkladu</vt:lpstr>
      <vt:lpstr>Při jiné ceně než je cena rovnovážná= vzniká na trhu</vt:lpstr>
      <vt:lpstr>Při nedostatku zboží</vt:lpstr>
      <vt:lpstr>Při přebytku zboží</vt:lpstr>
      <vt:lpstr>Rozdíly trhu</vt:lpstr>
      <vt:lpstr>Grafy posunů křivky k rovnováze – ze strany poptávky  a nabídky  obr. 1 zvýšení poptávaného množství ze strany poptávky obr. 2 zvýšení ceny ze strany nabídky</vt:lpstr>
      <vt:lpstr>Shrnutí</vt:lpstr>
      <vt:lpstr>Kontrolní otázky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Nabídka, poptávka, tržní rovnováha</dc:title>
  <cp:lastModifiedBy>LIVA</cp:lastModifiedBy>
  <cp:revision>36</cp:revision>
  <dcterms:modified xsi:type="dcterms:W3CDTF">2014-10-24T14:48:08Z</dcterms:modified>
</cp:coreProperties>
</file>