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F040B7-01F2-436B-BEB7-62DC393B9A2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ADC3B07-7AD1-4F7A-86E5-E2EA0E473EB0}">
      <dgm:prSet custT="1"/>
      <dgm:spPr/>
      <dgm:t>
        <a:bodyPr/>
        <a:lstStyle/>
        <a:p>
          <a:pPr rtl="0"/>
          <a:r>
            <a:rPr lang="cs-CZ" sz="3600" b="1" spc="320" baseline="0" dirty="0" smtClean="0"/>
            <a:t>Makroprostředí</a:t>
          </a:r>
          <a:endParaRPr lang="cs-CZ" sz="3600" b="1" spc="320" baseline="0" dirty="0"/>
        </a:p>
      </dgm:t>
    </dgm:pt>
    <dgm:pt modelId="{BFA51B9C-5FC2-4141-A429-38AE67F672FD}" type="parTrans" cxnId="{7C708E20-B50C-41F7-B4BE-5EF5125ECC9E}">
      <dgm:prSet/>
      <dgm:spPr/>
      <dgm:t>
        <a:bodyPr/>
        <a:lstStyle/>
        <a:p>
          <a:endParaRPr lang="cs-CZ"/>
        </a:p>
      </dgm:t>
    </dgm:pt>
    <dgm:pt modelId="{1EC04E2D-1524-43F2-B2B4-F69879909B02}" type="sibTrans" cxnId="{7C708E20-B50C-41F7-B4BE-5EF5125ECC9E}">
      <dgm:prSet/>
      <dgm:spPr/>
      <dgm:t>
        <a:bodyPr/>
        <a:lstStyle/>
        <a:p>
          <a:endParaRPr lang="cs-CZ"/>
        </a:p>
      </dgm:t>
    </dgm:pt>
    <dgm:pt modelId="{7420C321-9665-45F7-A1D1-24C9A0C04645}" type="pres">
      <dgm:prSet presAssocID="{48F040B7-01F2-436B-BEB7-62DC393B9A2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F24890B-EE79-4013-982C-EF0145177CB6}" type="pres">
      <dgm:prSet presAssocID="{48F040B7-01F2-436B-BEB7-62DC393B9A26}" presName="fgShape" presStyleLbl="fgShp" presStyleIdx="0" presStyleCnt="1"/>
      <dgm:spPr/>
    </dgm:pt>
    <dgm:pt modelId="{E25D8B30-9381-4BC3-8020-242F39DA82C3}" type="pres">
      <dgm:prSet presAssocID="{48F040B7-01F2-436B-BEB7-62DC393B9A26}" presName="linComp" presStyleCnt="0"/>
      <dgm:spPr/>
    </dgm:pt>
    <dgm:pt modelId="{8C854356-7D74-4E46-9542-3F3AA89148F3}" type="pres">
      <dgm:prSet presAssocID="{1ADC3B07-7AD1-4F7A-86E5-E2EA0E473EB0}" presName="compNode" presStyleCnt="0"/>
      <dgm:spPr/>
    </dgm:pt>
    <dgm:pt modelId="{5C945333-40A4-42DF-A994-06E95A06D2A3}" type="pres">
      <dgm:prSet presAssocID="{1ADC3B07-7AD1-4F7A-86E5-E2EA0E473EB0}" presName="bkgdShape" presStyleLbl="node1" presStyleIdx="0" presStyleCnt="1"/>
      <dgm:spPr/>
      <dgm:t>
        <a:bodyPr/>
        <a:lstStyle/>
        <a:p>
          <a:endParaRPr lang="cs-CZ"/>
        </a:p>
      </dgm:t>
    </dgm:pt>
    <dgm:pt modelId="{5549220C-C83F-43BE-885F-9078DE99C5A1}" type="pres">
      <dgm:prSet presAssocID="{1ADC3B07-7AD1-4F7A-86E5-E2EA0E473EB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A3E062-5D4F-40A4-9E45-247825F90C2F}" type="pres">
      <dgm:prSet presAssocID="{1ADC3B07-7AD1-4F7A-86E5-E2EA0E473EB0}" presName="invisiNode" presStyleLbl="node1" presStyleIdx="0" presStyleCnt="1"/>
      <dgm:spPr/>
    </dgm:pt>
    <dgm:pt modelId="{B739EF01-9E1C-40F8-9BEE-2540D5E43E86}" type="pres">
      <dgm:prSet presAssocID="{1ADC3B07-7AD1-4F7A-86E5-E2EA0E473EB0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044D12A2-B193-44BD-9030-5C83B204315A}" type="presOf" srcId="{1ADC3B07-7AD1-4F7A-86E5-E2EA0E473EB0}" destId="{5C945333-40A4-42DF-A994-06E95A06D2A3}" srcOrd="0" destOrd="0" presId="urn:microsoft.com/office/officeart/2005/8/layout/hList7"/>
    <dgm:cxn modelId="{2A3B7E82-49CB-4825-94A9-9B3318AA8C93}" type="presOf" srcId="{48F040B7-01F2-436B-BEB7-62DC393B9A26}" destId="{7420C321-9665-45F7-A1D1-24C9A0C04645}" srcOrd="0" destOrd="0" presId="urn:microsoft.com/office/officeart/2005/8/layout/hList7"/>
    <dgm:cxn modelId="{7C708E20-B50C-41F7-B4BE-5EF5125ECC9E}" srcId="{48F040B7-01F2-436B-BEB7-62DC393B9A26}" destId="{1ADC3B07-7AD1-4F7A-86E5-E2EA0E473EB0}" srcOrd="0" destOrd="0" parTransId="{BFA51B9C-5FC2-4141-A429-38AE67F672FD}" sibTransId="{1EC04E2D-1524-43F2-B2B4-F69879909B02}"/>
    <dgm:cxn modelId="{0B035AF3-8DA5-433A-97AE-497B833C2C22}" type="presOf" srcId="{1ADC3B07-7AD1-4F7A-86E5-E2EA0E473EB0}" destId="{5549220C-C83F-43BE-885F-9078DE99C5A1}" srcOrd="1" destOrd="0" presId="urn:microsoft.com/office/officeart/2005/8/layout/hList7"/>
    <dgm:cxn modelId="{EFB8D3BF-A55C-4F63-A0A9-6E9989338DD0}" type="presParOf" srcId="{7420C321-9665-45F7-A1D1-24C9A0C04645}" destId="{CF24890B-EE79-4013-982C-EF0145177CB6}" srcOrd="0" destOrd="0" presId="urn:microsoft.com/office/officeart/2005/8/layout/hList7"/>
    <dgm:cxn modelId="{A0934659-686B-4533-A396-D75C87844083}" type="presParOf" srcId="{7420C321-9665-45F7-A1D1-24C9A0C04645}" destId="{E25D8B30-9381-4BC3-8020-242F39DA82C3}" srcOrd="1" destOrd="0" presId="urn:microsoft.com/office/officeart/2005/8/layout/hList7"/>
    <dgm:cxn modelId="{13EE256F-DCD3-4E48-A75D-0AFB95E3C14F}" type="presParOf" srcId="{E25D8B30-9381-4BC3-8020-242F39DA82C3}" destId="{8C854356-7D74-4E46-9542-3F3AA89148F3}" srcOrd="0" destOrd="0" presId="urn:microsoft.com/office/officeart/2005/8/layout/hList7"/>
    <dgm:cxn modelId="{AD75E0BA-2723-4B5D-9AD2-3B51C98270B8}" type="presParOf" srcId="{8C854356-7D74-4E46-9542-3F3AA89148F3}" destId="{5C945333-40A4-42DF-A994-06E95A06D2A3}" srcOrd="0" destOrd="0" presId="urn:microsoft.com/office/officeart/2005/8/layout/hList7"/>
    <dgm:cxn modelId="{8B6D476E-998E-4726-829B-60A68F4C3463}" type="presParOf" srcId="{8C854356-7D74-4E46-9542-3F3AA89148F3}" destId="{5549220C-C83F-43BE-885F-9078DE99C5A1}" srcOrd="1" destOrd="0" presId="urn:microsoft.com/office/officeart/2005/8/layout/hList7"/>
    <dgm:cxn modelId="{5EBCCFC0-17A4-4146-BE26-A894E49063CE}" type="presParOf" srcId="{8C854356-7D74-4E46-9542-3F3AA89148F3}" destId="{76A3E062-5D4F-40A4-9E45-247825F90C2F}" srcOrd="2" destOrd="0" presId="urn:microsoft.com/office/officeart/2005/8/layout/hList7"/>
    <dgm:cxn modelId="{3C1FF383-BC54-4F17-A433-F7878D9D6AFD}" type="presParOf" srcId="{8C854356-7D74-4E46-9542-3F3AA89148F3}" destId="{B739EF01-9E1C-40F8-9BEE-2540D5E43E8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45333-40A4-42DF-A994-06E95A06D2A3}">
      <dsp:nvSpPr>
        <dsp:cNvPr id="0" name=""/>
        <dsp:cNvSpPr/>
      </dsp:nvSpPr>
      <dsp:spPr>
        <a:xfrm>
          <a:off x="0" y="0"/>
          <a:ext cx="10515600" cy="13255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b="1" kern="1200" spc="320" baseline="0" dirty="0" smtClean="0"/>
            <a:t>Makroprostředí</a:t>
          </a:r>
          <a:endParaRPr lang="cs-CZ" sz="3600" b="1" kern="1200" spc="320" baseline="0" dirty="0"/>
        </a:p>
      </dsp:txBody>
      <dsp:txXfrm>
        <a:off x="0" y="530225"/>
        <a:ext cx="10515600" cy="530225"/>
      </dsp:txXfrm>
    </dsp:sp>
    <dsp:sp modelId="{B739EF01-9E1C-40F8-9BEE-2540D5E43E86}">
      <dsp:nvSpPr>
        <dsp:cNvPr id="0" name=""/>
        <dsp:cNvSpPr/>
      </dsp:nvSpPr>
      <dsp:spPr>
        <a:xfrm>
          <a:off x="5037093" y="79533"/>
          <a:ext cx="441412" cy="44141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24890B-EE79-4013-982C-EF0145177CB6}">
      <dsp:nvSpPr>
        <dsp:cNvPr id="0" name=""/>
        <dsp:cNvSpPr/>
      </dsp:nvSpPr>
      <dsp:spPr>
        <a:xfrm>
          <a:off x="420623" y="1060450"/>
          <a:ext cx="9674352" cy="19883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958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50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754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918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9113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438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13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286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0364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599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993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CB8FC66D-93D2-475B-99AA-0FD902888D18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F09198CF-D618-422B-B373-32E2A661A9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04129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Marketingové prostředí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3600" dirty="0" smtClean="0"/>
              <a:t>Makroprostředí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020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Kulturní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Kulturní prostředí vychází  hodnot, tradic, zvyků obyvatel dané </a:t>
            </a:r>
            <a:r>
              <a:rPr lang="cs-CZ" dirty="0" smtClean="0"/>
              <a:t>země.</a:t>
            </a:r>
            <a:endParaRPr lang="cs-CZ" dirty="0" smtClean="0"/>
          </a:p>
          <a:p>
            <a:r>
              <a:rPr lang="cs-CZ" dirty="0" smtClean="0"/>
              <a:t>Utváří celkový obraz společnosti.</a:t>
            </a:r>
          </a:p>
          <a:p>
            <a:r>
              <a:rPr lang="cs-CZ" dirty="0" smtClean="0"/>
              <a:t>Firma toto prostředí musí pochopit, protože jen tak pochopí zákazníka a je schopna nabídnout </a:t>
            </a:r>
            <a:r>
              <a:rPr lang="cs-CZ" dirty="0" smtClean="0"/>
              <a:t> mu </a:t>
            </a:r>
            <a:r>
              <a:rPr lang="cs-CZ" dirty="0" smtClean="0"/>
              <a:t>odpovídající produkt.</a:t>
            </a:r>
          </a:p>
          <a:p>
            <a:r>
              <a:rPr lang="cs-CZ" dirty="0" smtClean="0"/>
              <a:t>Do kulturního prostředí řadíme také náboženství, které výrazně ovlivňuje chování </a:t>
            </a:r>
            <a:r>
              <a:rPr lang="cs-CZ" dirty="0" smtClean="0"/>
              <a:t>lidí.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11" y="4449979"/>
            <a:ext cx="128839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87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Marketingové makroprostředí zahrnuje demografické, ekonomické, </a:t>
            </a:r>
            <a:r>
              <a:rPr lang="cs-CZ" dirty="0" smtClean="0"/>
              <a:t>přírodní, technologické</a:t>
            </a:r>
            <a:r>
              <a:rPr lang="cs-CZ" dirty="0" smtClean="0"/>
              <a:t>, politické a kulturní </a:t>
            </a:r>
            <a:r>
              <a:rPr lang="cs-CZ" dirty="0" smtClean="0"/>
              <a:t>prostředí.</a:t>
            </a:r>
            <a:endParaRPr lang="cs-CZ" dirty="0" smtClean="0"/>
          </a:p>
          <a:p>
            <a:r>
              <a:rPr lang="cs-CZ" dirty="0" smtClean="0"/>
              <a:t>Analýza těchto oblastí může poskytnout firmě cenné informace o atraktivitách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hrozbách na trhu, čehož lze využít k jejímu prospěchu, třeba tím, že management ví , čeho je nutné se vyvarovat nebo na jaké riziko je třeba se připravit.</a:t>
            </a:r>
          </a:p>
          <a:p>
            <a:r>
              <a:rPr lang="cs-CZ" dirty="0" smtClean="0"/>
              <a:t>K posouzení makroprostředí slouží analýza příležitostí a hrozeb – 2. část SWOT analýzy.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81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Popište makroprostředí</a:t>
            </a:r>
          </a:p>
          <a:p>
            <a:r>
              <a:rPr lang="cs-CZ" dirty="0" smtClean="0"/>
              <a:t>Vyjmenujte </a:t>
            </a:r>
            <a:r>
              <a:rPr lang="cs-CZ" dirty="0" smtClean="0"/>
              <a:t>prostředí, </a:t>
            </a:r>
            <a:r>
              <a:rPr lang="cs-CZ" dirty="0" smtClean="0"/>
              <a:t>kterým je tvořeno makroprostředí</a:t>
            </a:r>
          </a:p>
          <a:p>
            <a:r>
              <a:rPr lang="cs-CZ" dirty="0" smtClean="0"/>
              <a:t>Jednotlivé prostředí krátce popište</a:t>
            </a:r>
          </a:p>
          <a:p>
            <a:r>
              <a:rPr lang="cs-CZ" dirty="0" smtClean="0"/>
              <a:t>Jak se nazývají analýzy vycházející z marketingového prostředí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182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97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Obrázky webu Office.com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78110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6606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315079"/>
              </p:ext>
            </p:extLst>
          </p:nvPr>
        </p:nvGraphicFramePr>
        <p:xfrm>
          <a:off x="2567608" y="2200049"/>
          <a:ext cx="7056784" cy="3907848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="1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VY_32_INOVACE_11</a:t>
                      </a:r>
                      <a:r>
                        <a:rPr lang="cs-CZ" sz="1600" b="0" i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05</a:t>
                      </a:r>
                      <a:r>
                        <a:rPr lang="cs-CZ" sz="1600" b="0" i="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Makroprostředí</a:t>
                      </a:r>
                      <a:endParaRPr lang="cs-CZ" sz="1600" b="0" i="0" dirty="0" smtClean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Marketing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3.11.2013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6092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Materiál popisuje jednotlivé druhy makroprostředí a jejich vlivy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w Cen MT" panose="020B0602020104020603" pitchFamily="34" charset="-18"/>
                          <a:ea typeface="+mn-ea"/>
                          <a:cs typeface="+mn-cs"/>
                        </a:rPr>
                        <a:t>Pokud není uvedeno jinak, pochází publikované materiály ze zdrojů autora.</a:t>
                      </a: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05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75087535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Firma se nachází v makroprostředí, jehož vlivy a působení </a:t>
            </a:r>
            <a:r>
              <a:rPr lang="cs-CZ" b="1" u="sng" dirty="0" smtClean="0">
                <a:solidFill>
                  <a:srgbClr val="FF0000"/>
                </a:solidFill>
              </a:rPr>
              <a:t>nemůže zcela ovlivnit</a:t>
            </a:r>
          </a:p>
          <a:p>
            <a:r>
              <a:rPr lang="cs-CZ" dirty="0" smtClean="0"/>
              <a:t>Znalost tohoto prostředí je však pro firmu velmi důležitá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06625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Makroprostředí tvoří: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Demografické prostředí</a:t>
            </a:r>
          </a:p>
          <a:p>
            <a:r>
              <a:rPr lang="cs-CZ" dirty="0" smtClean="0"/>
              <a:t>Ekonomické prostředí</a:t>
            </a:r>
          </a:p>
          <a:p>
            <a:r>
              <a:rPr lang="cs-CZ" dirty="0" smtClean="0"/>
              <a:t>Přírodní prostředí</a:t>
            </a:r>
          </a:p>
          <a:p>
            <a:r>
              <a:rPr lang="cs-CZ" dirty="0" smtClean="0"/>
              <a:t>Technologické prostředí</a:t>
            </a:r>
          </a:p>
          <a:p>
            <a:r>
              <a:rPr lang="cs-CZ" dirty="0" smtClean="0"/>
              <a:t>Politické prostředí</a:t>
            </a:r>
          </a:p>
          <a:p>
            <a:r>
              <a:rPr lang="cs-CZ" dirty="0" smtClean="0"/>
              <a:t>Kulturní prostředí</a:t>
            </a:r>
          </a:p>
          <a:p>
            <a:endParaRPr lang="cs-CZ" dirty="0"/>
          </a:p>
          <a:p>
            <a:r>
              <a:rPr lang="cs-CZ" dirty="0" smtClean="0"/>
              <a:t>Tyto oblasti jsou neovlivnitelnými faktory působící na firmu.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65" y="1975513"/>
            <a:ext cx="4713027" cy="265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14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Demografické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Každou společnost tvoří populace lidí. K tomu, aby byla firma ve své činnosti úspěšná, musí:</a:t>
            </a:r>
          </a:p>
          <a:p>
            <a:r>
              <a:rPr lang="cs-CZ" dirty="0" smtClean="0"/>
              <a:t>znát trh dané země, který je tvoře populací </a:t>
            </a:r>
            <a:r>
              <a:rPr lang="cs-CZ" dirty="0" smtClean="0"/>
              <a:t>(občané </a:t>
            </a:r>
            <a:r>
              <a:rPr lang="cs-CZ" dirty="0" smtClean="0"/>
              <a:t>této země)</a:t>
            </a:r>
          </a:p>
          <a:p>
            <a:r>
              <a:rPr lang="cs-CZ" dirty="0" smtClean="0"/>
              <a:t>znát strukturu obyvatelstva podle </a:t>
            </a:r>
            <a:r>
              <a:rPr lang="cs-CZ" dirty="0" smtClean="0"/>
              <a:t>základních </a:t>
            </a:r>
            <a:r>
              <a:rPr lang="cs-CZ" dirty="0" smtClean="0"/>
              <a:t>demografických kritérií </a:t>
            </a:r>
            <a:r>
              <a:rPr lang="cs-CZ" dirty="0" smtClean="0"/>
              <a:t>(porodnost</a:t>
            </a:r>
            <a:r>
              <a:rPr lang="cs-CZ" dirty="0" smtClean="0"/>
              <a:t>, úroveň vzdělanosti, migrace)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408" y="3657600"/>
            <a:ext cx="4279392" cy="298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1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Ekonomické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Zahrnuje faktory ovlivňující kupní sílu a nákupní zvyklosti spotřebitelů</a:t>
            </a:r>
          </a:p>
          <a:p>
            <a:r>
              <a:rPr lang="cs-CZ" dirty="0" smtClean="0"/>
              <a:t>Je tvořeno makroekonomickými veličinami, jako jsou inflace, nezaměstnanost, měnová politika, daně atd.</a:t>
            </a:r>
          </a:p>
          <a:p>
            <a:r>
              <a:rPr lang="cs-CZ" dirty="0" smtClean="0"/>
              <a:t>Ekonomické prostředí firma víceméně nemůže ovlivnit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218" y="4001294"/>
            <a:ext cx="2460625" cy="17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401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Přírodní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Podobně jako ekonomické prostředí i přírodní prostředí působí a ovlivňuje chování jednotlivce ve </a:t>
            </a:r>
            <a:r>
              <a:rPr lang="cs-CZ" dirty="0" smtClean="0"/>
              <a:t>společnosti.</a:t>
            </a:r>
            <a:endParaRPr lang="cs-CZ" dirty="0" smtClean="0"/>
          </a:p>
          <a:p>
            <a:r>
              <a:rPr lang="cs-CZ" dirty="0" smtClean="0"/>
              <a:t>Přírodní prostředí zahrnuje zdroje, které jsou potřebné pro zajištění </a:t>
            </a:r>
            <a:r>
              <a:rPr lang="cs-CZ" dirty="0" smtClean="0"/>
              <a:t>výroby.</a:t>
            </a:r>
            <a:endParaRPr lang="cs-CZ" dirty="0" smtClean="0"/>
          </a:p>
          <a:p>
            <a:r>
              <a:rPr lang="cs-CZ" dirty="0" smtClean="0"/>
              <a:t>Moderní společnost se více orientuje na produkty, které neničí přírodu.</a:t>
            </a:r>
          </a:p>
          <a:p>
            <a:r>
              <a:rPr lang="cs-CZ" dirty="0" smtClean="0"/>
              <a:t>Proto mnoho firem zohledňuje zásady šetrného působení na životní prostředí ve svých výrobních programech a </a:t>
            </a:r>
            <a:r>
              <a:rPr lang="cs-CZ" dirty="0" smtClean="0"/>
              <a:t>činnostech.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16403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Technologické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Představuje část prostředí, která se přímým způsobem promítá do výrobního procesu firmy.</a:t>
            </a:r>
          </a:p>
          <a:p>
            <a:r>
              <a:rPr lang="cs-CZ" dirty="0" smtClean="0"/>
              <a:t>Vlivy této oblasti firma může aktivně ovlivňovat, protože úzce souvisí s úrovní technického rozvoje a s vybaveností firmy, tedy s tím jak kvalitně a efektivně daný výrobek vyrábět či poskytovat službu.</a:t>
            </a:r>
          </a:p>
          <a:p>
            <a:r>
              <a:rPr lang="cs-CZ" dirty="0" smtClean="0"/>
              <a:t>Úroveň technického pokroku, zrychlující se tempo inovací nutí firmy pružně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rychle reagovat na technický pokrok, investovat do nového vybavení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technologií.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75474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Politické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Marketingová rozhodnutí výrazně ovlivňuje rovněž politické prostředí, které zahrnuje legislativu, státní orgány a politické </a:t>
            </a:r>
            <a:r>
              <a:rPr lang="cs-CZ" dirty="0" smtClean="0"/>
              <a:t>strany.</a:t>
            </a:r>
            <a:endParaRPr lang="cs-CZ" dirty="0" smtClean="0"/>
          </a:p>
          <a:p>
            <a:r>
              <a:rPr lang="cs-CZ" dirty="0" smtClean="0"/>
              <a:t>Firma musí respektovat politická rozhodnutí a vycházet  z platných právních norem na území daného </a:t>
            </a:r>
            <a:r>
              <a:rPr lang="cs-CZ" dirty="0" smtClean="0"/>
              <a:t>státu.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475" y="3890807"/>
            <a:ext cx="1771193" cy="180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5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uhy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uhy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Jemné pevné látky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TC103090430[[fn=Pruhovaný]]</Template>
  <TotalTime>74</TotalTime>
  <Words>556</Words>
  <Application>Microsoft Office PowerPoint</Application>
  <PresentationFormat>Vlastní</PresentationFormat>
  <Paragraphs>74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Pruhy</vt:lpstr>
      <vt:lpstr>Marketingové prostředí</vt:lpstr>
      <vt:lpstr>Prezentace aplikace PowerPoint</vt:lpstr>
      <vt:lpstr>Prezentace aplikace PowerPoint</vt:lpstr>
      <vt:lpstr>Makroprostředí tvoří:</vt:lpstr>
      <vt:lpstr>Demografické prostředí</vt:lpstr>
      <vt:lpstr>Ekonomické prostředí</vt:lpstr>
      <vt:lpstr>Přírodní prostředí</vt:lpstr>
      <vt:lpstr>Technologické prostředí</vt:lpstr>
      <vt:lpstr>Politické prostředí</vt:lpstr>
      <vt:lpstr>Kulturní prostředí</vt:lpstr>
      <vt:lpstr>Shrnutí</vt:lpstr>
      <vt:lpstr>Otázky k procvičení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Marketingové prostředí</dc:title>
  <dc:creator>Kabourkovci</dc:creator>
  <cp:lastModifiedBy>LIVA</cp:lastModifiedBy>
  <cp:revision>21</cp:revision>
  <dcterms:created xsi:type="dcterms:W3CDTF">2013-08-20T08:11:54Z</dcterms:created>
  <dcterms:modified xsi:type="dcterms:W3CDTF">2014-10-24T13:41:15Z</dcterms:modified>
</cp:coreProperties>
</file>