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9" r:id="rId5"/>
    <p:sldId id="258" r:id="rId6"/>
    <p:sldId id="265" r:id="rId7"/>
    <p:sldId id="260" r:id="rId8"/>
    <p:sldId id="270" r:id="rId9"/>
    <p:sldId id="261" r:id="rId10"/>
    <p:sldId id="262" r:id="rId11"/>
    <p:sldId id="263" r:id="rId12"/>
    <p:sldId id="264" r:id="rId13"/>
    <p:sldId id="266" r:id="rId14"/>
    <p:sldId id="269" r:id="rId15"/>
    <p:sldId id="268" r:id="rId16"/>
    <p:sldId id="271" r:id="rId1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Světlý styl 3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E6F8B1-B596-4AE3-9983-14C25AE9023A}" type="doc">
      <dgm:prSet loTypeId="urn:microsoft.com/office/officeart/2005/8/layout/vList2" loCatId="list" qsTypeId="urn:microsoft.com/office/officeart/2005/8/quickstyle/3d7" qsCatId="3D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B7201929-4452-4B6A-B46F-C5167BB84DB4}">
      <dgm:prSet/>
      <dgm:spPr/>
      <dgm:t>
        <a:bodyPr/>
        <a:lstStyle/>
        <a:p>
          <a:pPr rtl="0"/>
          <a:r>
            <a:rPr lang="cs-CZ" smtClean="0"/>
            <a:t>Rozpočtové provizorium představuje skutečnost, kdy rozdělování státních peněz bude až do řádného schválení nového rozpočtu řízeno na základě předešlého roku. Konkrétně se na každý měsíc uvolní jedna dvanáctina loňských výdajů. </a:t>
          </a:r>
          <a:endParaRPr lang="cs-CZ"/>
        </a:p>
      </dgm:t>
    </dgm:pt>
    <dgm:pt modelId="{0BFD6B04-4A2F-49D0-9AC5-DDE78349BF7F}" type="parTrans" cxnId="{342FC298-9380-4F19-B82A-C2761FD4CF3E}">
      <dgm:prSet/>
      <dgm:spPr/>
      <dgm:t>
        <a:bodyPr/>
        <a:lstStyle/>
        <a:p>
          <a:endParaRPr lang="cs-CZ"/>
        </a:p>
      </dgm:t>
    </dgm:pt>
    <dgm:pt modelId="{A79FC177-89FD-4738-A8AD-9FC583D92F05}" type="sibTrans" cxnId="{342FC298-9380-4F19-B82A-C2761FD4CF3E}">
      <dgm:prSet/>
      <dgm:spPr/>
      <dgm:t>
        <a:bodyPr/>
        <a:lstStyle/>
        <a:p>
          <a:endParaRPr lang="cs-CZ"/>
        </a:p>
      </dgm:t>
    </dgm:pt>
    <dgm:pt modelId="{0E1FEDD3-9883-4A97-BE3A-651E30DEEB36}" type="pres">
      <dgm:prSet presAssocID="{46E6F8B1-B596-4AE3-9983-14C25AE902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7CA6C9C-DBC9-468A-B9BB-A608B541D980}" type="pres">
      <dgm:prSet presAssocID="{B7201929-4452-4B6A-B46F-C5167BB84DB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ECEA546-8349-4E37-B5FD-DEDC6D1F4525}" type="presOf" srcId="{46E6F8B1-B596-4AE3-9983-14C25AE9023A}" destId="{0E1FEDD3-9883-4A97-BE3A-651E30DEEB36}" srcOrd="0" destOrd="0" presId="urn:microsoft.com/office/officeart/2005/8/layout/vList2"/>
    <dgm:cxn modelId="{82EBB97C-997E-4BE8-A8AD-E8D2862B0437}" type="presOf" srcId="{B7201929-4452-4B6A-B46F-C5167BB84DB4}" destId="{77CA6C9C-DBC9-468A-B9BB-A608B541D980}" srcOrd="0" destOrd="0" presId="urn:microsoft.com/office/officeart/2005/8/layout/vList2"/>
    <dgm:cxn modelId="{342FC298-9380-4F19-B82A-C2761FD4CF3E}" srcId="{46E6F8B1-B596-4AE3-9983-14C25AE9023A}" destId="{B7201929-4452-4B6A-B46F-C5167BB84DB4}" srcOrd="0" destOrd="0" parTransId="{0BFD6B04-4A2F-49D0-9AC5-DDE78349BF7F}" sibTransId="{A79FC177-89FD-4738-A8AD-9FC583D92F05}"/>
    <dgm:cxn modelId="{963A524A-5DFB-4213-BFD6-09F9AEE340EB}" type="presParOf" srcId="{0E1FEDD3-9883-4A97-BE3A-651E30DEEB36}" destId="{77CA6C9C-DBC9-468A-B9BB-A608B541D98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2D1012-8502-4A7E-AEDD-8A6C76E612B0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9F2549D-CA44-4F21-89A7-05A880DD770F}">
      <dgm:prSet custT="1"/>
      <dgm:spPr/>
      <dgm:t>
        <a:bodyPr/>
        <a:lstStyle/>
        <a:p>
          <a:pPr rtl="0"/>
          <a:r>
            <a:rPr lang="cs-CZ" sz="3200" dirty="0" smtClean="0"/>
            <a:t>Je vodítkem pro odpovídající postup všech ministerstev a státních orgánů při vynakládání státních prostředků.</a:t>
          </a:r>
          <a:endParaRPr lang="cs-CZ" sz="3200" dirty="0"/>
        </a:p>
      </dgm:t>
    </dgm:pt>
    <dgm:pt modelId="{CDA4CFFA-975D-4892-85DA-18B4691C2F61}" type="parTrans" cxnId="{E3A6A91B-D3DD-41E4-A335-5D1D8A189B2E}">
      <dgm:prSet/>
      <dgm:spPr/>
      <dgm:t>
        <a:bodyPr/>
        <a:lstStyle/>
        <a:p>
          <a:endParaRPr lang="cs-CZ"/>
        </a:p>
      </dgm:t>
    </dgm:pt>
    <dgm:pt modelId="{E94F174A-380A-49F9-ABC7-97F4F857EA4A}" type="sibTrans" cxnId="{E3A6A91B-D3DD-41E4-A335-5D1D8A189B2E}">
      <dgm:prSet/>
      <dgm:spPr/>
      <dgm:t>
        <a:bodyPr/>
        <a:lstStyle/>
        <a:p>
          <a:endParaRPr lang="cs-CZ"/>
        </a:p>
      </dgm:t>
    </dgm:pt>
    <dgm:pt modelId="{1FF5AB27-3B73-42F7-8F6D-1A9F98E6CE53}" type="pres">
      <dgm:prSet presAssocID="{872D1012-8502-4A7E-AEDD-8A6C76E612B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C3E4AA26-5D55-4228-B2DF-7088A73096F6}" type="pres">
      <dgm:prSet presAssocID="{F9F2549D-CA44-4F21-89A7-05A880DD770F}" presName="vertOne" presStyleCnt="0"/>
      <dgm:spPr/>
    </dgm:pt>
    <dgm:pt modelId="{77F4224A-D1B8-496E-A1EF-1AB78E25425E}" type="pres">
      <dgm:prSet presAssocID="{F9F2549D-CA44-4F21-89A7-05A880DD770F}" presName="txOne" presStyleLbl="node0" presStyleIdx="0" presStyleCnt="1" custLinFactNeighborX="9539" custLinFactNeighborY="1581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732540F-2087-4BEA-B12B-69B4B1985B53}" type="pres">
      <dgm:prSet presAssocID="{F9F2549D-CA44-4F21-89A7-05A880DD770F}" presName="horzOne" presStyleCnt="0"/>
      <dgm:spPr/>
    </dgm:pt>
  </dgm:ptLst>
  <dgm:cxnLst>
    <dgm:cxn modelId="{A41FFBE3-313D-42D3-8B50-F073FAF14C46}" type="presOf" srcId="{F9F2549D-CA44-4F21-89A7-05A880DD770F}" destId="{77F4224A-D1B8-496E-A1EF-1AB78E25425E}" srcOrd="0" destOrd="0" presId="urn:microsoft.com/office/officeart/2005/8/layout/hierarchy4"/>
    <dgm:cxn modelId="{E3A6A91B-D3DD-41E4-A335-5D1D8A189B2E}" srcId="{872D1012-8502-4A7E-AEDD-8A6C76E612B0}" destId="{F9F2549D-CA44-4F21-89A7-05A880DD770F}" srcOrd="0" destOrd="0" parTransId="{CDA4CFFA-975D-4892-85DA-18B4691C2F61}" sibTransId="{E94F174A-380A-49F9-ABC7-97F4F857EA4A}"/>
    <dgm:cxn modelId="{703323F4-F572-4058-A016-16A0DF3D0ED5}" type="presOf" srcId="{872D1012-8502-4A7E-AEDD-8A6C76E612B0}" destId="{1FF5AB27-3B73-42F7-8F6D-1A9F98E6CE53}" srcOrd="0" destOrd="0" presId="urn:microsoft.com/office/officeart/2005/8/layout/hierarchy4"/>
    <dgm:cxn modelId="{FC9CD095-C0CF-48D6-AB9E-B37C5B3E3ADD}" type="presParOf" srcId="{1FF5AB27-3B73-42F7-8F6D-1A9F98E6CE53}" destId="{C3E4AA26-5D55-4228-B2DF-7088A73096F6}" srcOrd="0" destOrd="0" presId="urn:microsoft.com/office/officeart/2005/8/layout/hierarchy4"/>
    <dgm:cxn modelId="{BDE81065-46CE-48A8-897A-4A3EC2E4EC97}" type="presParOf" srcId="{C3E4AA26-5D55-4228-B2DF-7088A73096F6}" destId="{77F4224A-D1B8-496E-A1EF-1AB78E25425E}" srcOrd="0" destOrd="0" presId="urn:microsoft.com/office/officeart/2005/8/layout/hierarchy4"/>
    <dgm:cxn modelId="{56449E3C-221E-4A58-8ED3-08FB1760EB77}" type="presParOf" srcId="{C3E4AA26-5D55-4228-B2DF-7088A73096F6}" destId="{7732540F-2087-4BEA-B12B-69B4B1985B5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A202DD-EFF5-4C74-A925-D964DF6B083E}" type="doc">
      <dgm:prSet loTypeId="urn:microsoft.com/office/officeart/2005/8/layout/pyramid2" loCatId="pyramid" qsTypeId="urn:microsoft.com/office/officeart/2005/8/quickstyle/3d7" qsCatId="3D" csTypeId="urn:microsoft.com/office/officeart/2005/8/colors/accent2_4" csCatId="accent2"/>
      <dgm:spPr/>
      <dgm:t>
        <a:bodyPr/>
        <a:lstStyle/>
        <a:p>
          <a:endParaRPr lang="cs-CZ"/>
        </a:p>
      </dgm:t>
    </dgm:pt>
    <dgm:pt modelId="{116FB019-42FD-4615-ADAA-F95E28B8529C}">
      <dgm:prSet/>
      <dgm:spPr/>
      <dgm:t>
        <a:bodyPr/>
        <a:lstStyle/>
        <a:p>
          <a:pPr rtl="0"/>
          <a:r>
            <a:rPr lang="cs-CZ" smtClean="0"/>
            <a:t>Vyrovnaný – v tomto případě se agregátní výdaje rovnají agregátním příjmům</a:t>
          </a:r>
          <a:endParaRPr lang="cs-CZ"/>
        </a:p>
      </dgm:t>
    </dgm:pt>
    <dgm:pt modelId="{6F8B25EC-6C49-4E43-9160-ECBBC3A540B4}" type="parTrans" cxnId="{9D4FCDC1-B4C1-4A00-862B-39D4C0F986DB}">
      <dgm:prSet/>
      <dgm:spPr/>
      <dgm:t>
        <a:bodyPr/>
        <a:lstStyle/>
        <a:p>
          <a:endParaRPr lang="cs-CZ"/>
        </a:p>
      </dgm:t>
    </dgm:pt>
    <dgm:pt modelId="{4D6BD636-22D5-4D2F-8549-484EA14ED7F7}" type="sibTrans" cxnId="{9D4FCDC1-B4C1-4A00-862B-39D4C0F986DB}">
      <dgm:prSet/>
      <dgm:spPr/>
      <dgm:t>
        <a:bodyPr/>
        <a:lstStyle/>
        <a:p>
          <a:endParaRPr lang="cs-CZ"/>
        </a:p>
      </dgm:t>
    </dgm:pt>
    <dgm:pt modelId="{D0C49066-4C20-4A6F-89AE-A60AC2D61F44}">
      <dgm:prSet/>
      <dgm:spPr/>
      <dgm:t>
        <a:bodyPr/>
        <a:lstStyle/>
        <a:p>
          <a:pPr rtl="0"/>
          <a:r>
            <a:rPr lang="cs-CZ" smtClean="0"/>
            <a:t>Přebytkový – příjmy jsou plánovány vyšší než výdaje</a:t>
          </a:r>
          <a:endParaRPr lang="cs-CZ"/>
        </a:p>
      </dgm:t>
    </dgm:pt>
    <dgm:pt modelId="{49F4B9E7-EE0A-4E14-AC34-348523065D5D}" type="parTrans" cxnId="{4A40B268-1BA0-4784-A8D2-633EFD4FF5B3}">
      <dgm:prSet/>
      <dgm:spPr/>
      <dgm:t>
        <a:bodyPr/>
        <a:lstStyle/>
        <a:p>
          <a:endParaRPr lang="cs-CZ"/>
        </a:p>
      </dgm:t>
    </dgm:pt>
    <dgm:pt modelId="{2CFAB70B-4226-422A-A3FF-9714C831D180}" type="sibTrans" cxnId="{4A40B268-1BA0-4784-A8D2-633EFD4FF5B3}">
      <dgm:prSet/>
      <dgm:spPr/>
      <dgm:t>
        <a:bodyPr/>
        <a:lstStyle/>
        <a:p>
          <a:endParaRPr lang="cs-CZ"/>
        </a:p>
      </dgm:t>
    </dgm:pt>
    <dgm:pt modelId="{EB0F8EF4-7018-4E7C-9D7B-374E1C61A920}">
      <dgm:prSet/>
      <dgm:spPr/>
      <dgm:t>
        <a:bodyPr/>
        <a:lstStyle/>
        <a:p>
          <a:pPr rtl="0"/>
          <a:r>
            <a:rPr lang="cs-CZ" smtClean="0"/>
            <a:t>Schodkový (deficitní ) – výdaje budou převyšovat příjmy </a:t>
          </a:r>
          <a:endParaRPr lang="cs-CZ"/>
        </a:p>
      </dgm:t>
    </dgm:pt>
    <dgm:pt modelId="{091EFBE4-E491-4F26-8281-260E03F55C70}" type="parTrans" cxnId="{A64198B4-68FD-4C2B-9F82-8890E08CDB4A}">
      <dgm:prSet/>
      <dgm:spPr/>
      <dgm:t>
        <a:bodyPr/>
        <a:lstStyle/>
        <a:p>
          <a:endParaRPr lang="cs-CZ"/>
        </a:p>
      </dgm:t>
    </dgm:pt>
    <dgm:pt modelId="{3CC9A425-CEAC-47F0-8472-CA2A104E34FB}" type="sibTrans" cxnId="{A64198B4-68FD-4C2B-9F82-8890E08CDB4A}">
      <dgm:prSet/>
      <dgm:spPr/>
      <dgm:t>
        <a:bodyPr/>
        <a:lstStyle/>
        <a:p>
          <a:endParaRPr lang="cs-CZ"/>
        </a:p>
      </dgm:t>
    </dgm:pt>
    <dgm:pt modelId="{60E9C541-643A-4DEF-8F6A-0A8304E67F46}" type="pres">
      <dgm:prSet presAssocID="{08A202DD-EFF5-4C74-A925-D964DF6B083E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6FC84BE6-1CA5-47C6-B633-1320DC74F4AD}" type="pres">
      <dgm:prSet presAssocID="{08A202DD-EFF5-4C74-A925-D964DF6B083E}" presName="pyramid" presStyleLbl="node1" presStyleIdx="0" presStyleCnt="1"/>
      <dgm:spPr/>
    </dgm:pt>
    <dgm:pt modelId="{58D15CF4-455C-44E3-993C-B0D2656B798D}" type="pres">
      <dgm:prSet presAssocID="{08A202DD-EFF5-4C74-A925-D964DF6B083E}" presName="theList" presStyleCnt="0"/>
      <dgm:spPr/>
    </dgm:pt>
    <dgm:pt modelId="{F3D9ED35-BA1E-431B-B026-4C7FE49E36A9}" type="pres">
      <dgm:prSet presAssocID="{116FB019-42FD-4615-ADAA-F95E28B8529C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02D43F4-10CA-4AEC-B498-E108AEC599F1}" type="pres">
      <dgm:prSet presAssocID="{116FB019-42FD-4615-ADAA-F95E28B8529C}" presName="aSpace" presStyleCnt="0"/>
      <dgm:spPr/>
    </dgm:pt>
    <dgm:pt modelId="{443FAD01-75C6-4DA0-8F77-53A1188A92D1}" type="pres">
      <dgm:prSet presAssocID="{D0C49066-4C20-4A6F-89AE-A60AC2D61F44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47FA938-CE05-4BA1-B369-5F9EA4B08AF4}" type="pres">
      <dgm:prSet presAssocID="{D0C49066-4C20-4A6F-89AE-A60AC2D61F44}" presName="aSpace" presStyleCnt="0"/>
      <dgm:spPr/>
    </dgm:pt>
    <dgm:pt modelId="{61D1D804-2563-4AC3-8EB9-8B85A68F11FF}" type="pres">
      <dgm:prSet presAssocID="{EB0F8EF4-7018-4E7C-9D7B-374E1C61A920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E050462-A13F-420D-AC58-FAFF99283FD1}" type="pres">
      <dgm:prSet presAssocID="{EB0F8EF4-7018-4E7C-9D7B-374E1C61A920}" presName="aSpace" presStyleCnt="0"/>
      <dgm:spPr/>
    </dgm:pt>
  </dgm:ptLst>
  <dgm:cxnLst>
    <dgm:cxn modelId="{4A40B268-1BA0-4784-A8D2-633EFD4FF5B3}" srcId="{08A202DD-EFF5-4C74-A925-D964DF6B083E}" destId="{D0C49066-4C20-4A6F-89AE-A60AC2D61F44}" srcOrd="1" destOrd="0" parTransId="{49F4B9E7-EE0A-4E14-AC34-348523065D5D}" sibTransId="{2CFAB70B-4226-422A-A3FF-9714C831D180}"/>
    <dgm:cxn modelId="{1FF4FEBC-5437-4D93-A267-D5DD61824690}" type="presOf" srcId="{EB0F8EF4-7018-4E7C-9D7B-374E1C61A920}" destId="{61D1D804-2563-4AC3-8EB9-8B85A68F11FF}" srcOrd="0" destOrd="0" presId="urn:microsoft.com/office/officeart/2005/8/layout/pyramid2"/>
    <dgm:cxn modelId="{DD7FD234-D467-4246-AD1E-771FC6331B38}" type="presOf" srcId="{08A202DD-EFF5-4C74-A925-D964DF6B083E}" destId="{60E9C541-643A-4DEF-8F6A-0A8304E67F46}" srcOrd="0" destOrd="0" presId="urn:microsoft.com/office/officeart/2005/8/layout/pyramid2"/>
    <dgm:cxn modelId="{A64198B4-68FD-4C2B-9F82-8890E08CDB4A}" srcId="{08A202DD-EFF5-4C74-A925-D964DF6B083E}" destId="{EB0F8EF4-7018-4E7C-9D7B-374E1C61A920}" srcOrd="2" destOrd="0" parTransId="{091EFBE4-E491-4F26-8281-260E03F55C70}" sibTransId="{3CC9A425-CEAC-47F0-8472-CA2A104E34FB}"/>
    <dgm:cxn modelId="{9D4FCDC1-B4C1-4A00-862B-39D4C0F986DB}" srcId="{08A202DD-EFF5-4C74-A925-D964DF6B083E}" destId="{116FB019-42FD-4615-ADAA-F95E28B8529C}" srcOrd="0" destOrd="0" parTransId="{6F8B25EC-6C49-4E43-9160-ECBBC3A540B4}" sibTransId="{4D6BD636-22D5-4D2F-8549-484EA14ED7F7}"/>
    <dgm:cxn modelId="{6906DF4B-4371-45B8-94CD-41D590AA6D8A}" type="presOf" srcId="{D0C49066-4C20-4A6F-89AE-A60AC2D61F44}" destId="{443FAD01-75C6-4DA0-8F77-53A1188A92D1}" srcOrd="0" destOrd="0" presId="urn:microsoft.com/office/officeart/2005/8/layout/pyramid2"/>
    <dgm:cxn modelId="{B17FC0D7-6B03-4558-917C-A02B831FB51F}" type="presOf" srcId="{116FB019-42FD-4615-ADAA-F95E28B8529C}" destId="{F3D9ED35-BA1E-431B-B026-4C7FE49E36A9}" srcOrd="0" destOrd="0" presId="urn:microsoft.com/office/officeart/2005/8/layout/pyramid2"/>
    <dgm:cxn modelId="{85C354DA-45B2-4AFD-8220-51021E57AB53}" type="presParOf" srcId="{60E9C541-643A-4DEF-8F6A-0A8304E67F46}" destId="{6FC84BE6-1CA5-47C6-B633-1320DC74F4AD}" srcOrd="0" destOrd="0" presId="urn:microsoft.com/office/officeart/2005/8/layout/pyramid2"/>
    <dgm:cxn modelId="{05C1E6CB-5232-4764-B127-B64DC64655E1}" type="presParOf" srcId="{60E9C541-643A-4DEF-8F6A-0A8304E67F46}" destId="{58D15CF4-455C-44E3-993C-B0D2656B798D}" srcOrd="1" destOrd="0" presId="urn:microsoft.com/office/officeart/2005/8/layout/pyramid2"/>
    <dgm:cxn modelId="{472518BC-13F6-4AC4-824E-65A4C0042DD5}" type="presParOf" srcId="{58D15CF4-455C-44E3-993C-B0D2656B798D}" destId="{F3D9ED35-BA1E-431B-B026-4C7FE49E36A9}" srcOrd="0" destOrd="0" presId="urn:microsoft.com/office/officeart/2005/8/layout/pyramid2"/>
    <dgm:cxn modelId="{E6329BA8-3A02-4108-B7BB-015DBBE10551}" type="presParOf" srcId="{58D15CF4-455C-44E3-993C-B0D2656B798D}" destId="{B02D43F4-10CA-4AEC-B498-E108AEC599F1}" srcOrd="1" destOrd="0" presId="urn:microsoft.com/office/officeart/2005/8/layout/pyramid2"/>
    <dgm:cxn modelId="{6716FC5E-DA62-4002-B0C6-CE509AA92039}" type="presParOf" srcId="{58D15CF4-455C-44E3-993C-B0D2656B798D}" destId="{443FAD01-75C6-4DA0-8F77-53A1188A92D1}" srcOrd="2" destOrd="0" presId="urn:microsoft.com/office/officeart/2005/8/layout/pyramid2"/>
    <dgm:cxn modelId="{29E1DDFE-818C-4462-B815-2E4EB19B130E}" type="presParOf" srcId="{58D15CF4-455C-44E3-993C-B0D2656B798D}" destId="{347FA938-CE05-4BA1-B369-5F9EA4B08AF4}" srcOrd="3" destOrd="0" presId="urn:microsoft.com/office/officeart/2005/8/layout/pyramid2"/>
    <dgm:cxn modelId="{31A43247-10E2-4181-9A37-774FAD5E6FF4}" type="presParOf" srcId="{58D15CF4-455C-44E3-993C-B0D2656B798D}" destId="{61D1D804-2563-4AC3-8EB9-8B85A68F11FF}" srcOrd="4" destOrd="0" presId="urn:microsoft.com/office/officeart/2005/8/layout/pyramid2"/>
    <dgm:cxn modelId="{02ED6B93-EF55-48A5-A3C6-6EE7856A3181}" type="presParOf" srcId="{58D15CF4-455C-44E3-993C-B0D2656B798D}" destId="{4E050462-A13F-420D-AC58-FAFF99283FD1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18C66F-76C6-46E4-B154-03C9513176D6}" type="doc">
      <dgm:prSet loTypeId="urn:microsoft.com/office/officeart/2005/8/layout/hProcess9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504F5B02-F704-4BA5-AB9E-56A56C08E97A}">
      <dgm:prSet/>
      <dgm:spPr/>
      <dgm:t>
        <a:bodyPr/>
        <a:lstStyle/>
        <a:p>
          <a:pPr rtl="0"/>
          <a:r>
            <a:rPr lang="cs-CZ" smtClean="0"/>
            <a:t>Na trhu cenných papírů, kde může prodat státní cenné papíry</a:t>
          </a:r>
          <a:endParaRPr lang="cs-CZ"/>
        </a:p>
      </dgm:t>
    </dgm:pt>
    <dgm:pt modelId="{554AFFF3-A9E2-4FB9-9537-56F219DD5413}" type="parTrans" cxnId="{5EF2A428-5983-409F-96B9-DACDC536000E}">
      <dgm:prSet/>
      <dgm:spPr/>
      <dgm:t>
        <a:bodyPr/>
        <a:lstStyle/>
        <a:p>
          <a:endParaRPr lang="cs-CZ"/>
        </a:p>
      </dgm:t>
    </dgm:pt>
    <dgm:pt modelId="{77F96DCA-5D68-4E62-929A-68B1E715FA87}" type="sibTrans" cxnId="{5EF2A428-5983-409F-96B9-DACDC536000E}">
      <dgm:prSet/>
      <dgm:spPr/>
      <dgm:t>
        <a:bodyPr/>
        <a:lstStyle/>
        <a:p>
          <a:endParaRPr lang="cs-CZ"/>
        </a:p>
      </dgm:t>
    </dgm:pt>
    <dgm:pt modelId="{84957592-986E-46AC-96B3-D5D0598609C7}">
      <dgm:prSet/>
      <dgm:spPr/>
      <dgm:t>
        <a:bodyPr/>
        <a:lstStyle/>
        <a:p>
          <a:pPr rtl="0"/>
          <a:r>
            <a:rPr lang="cs-CZ" dirty="0" smtClean="0"/>
            <a:t>Od jiného státního orgánu (od centrální banky)</a:t>
          </a:r>
          <a:endParaRPr lang="cs-CZ" dirty="0"/>
        </a:p>
      </dgm:t>
    </dgm:pt>
    <dgm:pt modelId="{2C591E94-5392-48F9-9202-FCE7481F9743}" type="parTrans" cxnId="{1BFFAD44-FFF3-4283-80BF-5C4C37BEB3B2}">
      <dgm:prSet/>
      <dgm:spPr/>
      <dgm:t>
        <a:bodyPr/>
        <a:lstStyle/>
        <a:p>
          <a:endParaRPr lang="cs-CZ"/>
        </a:p>
      </dgm:t>
    </dgm:pt>
    <dgm:pt modelId="{AEA0EDC5-5748-4845-BBD8-08033BACC8DB}" type="sibTrans" cxnId="{1BFFAD44-FFF3-4283-80BF-5C4C37BEB3B2}">
      <dgm:prSet/>
      <dgm:spPr/>
      <dgm:t>
        <a:bodyPr/>
        <a:lstStyle/>
        <a:p>
          <a:endParaRPr lang="cs-CZ"/>
        </a:p>
      </dgm:t>
    </dgm:pt>
    <dgm:pt modelId="{20B007E6-A569-4D3D-AAB9-C04EB408197B}">
      <dgm:prSet/>
      <dgm:spPr/>
      <dgm:t>
        <a:bodyPr/>
        <a:lstStyle/>
        <a:p>
          <a:pPr rtl="0"/>
          <a:r>
            <a:rPr lang="cs-CZ" smtClean="0"/>
            <a:t>Ze zahraničí (od obchodních bank, cizích států EU)</a:t>
          </a:r>
          <a:endParaRPr lang="cs-CZ"/>
        </a:p>
      </dgm:t>
    </dgm:pt>
    <dgm:pt modelId="{A5F6BC35-885B-4A5E-9B46-7F6D27B1B2E9}" type="parTrans" cxnId="{935E413A-1D42-4215-B44C-C3BC37F8AF58}">
      <dgm:prSet/>
      <dgm:spPr/>
      <dgm:t>
        <a:bodyPr/>
        <a:lstStyle/>
        <a:p>
          <a:endParaRPr lang="cs-CZ"/>
        </a:p>
      </dgm:t>
    </dgm:pt>
    <dgm:pt modelId="{77439FB6-63CE-4BDC-8D46-F95E2E0FB66C}" type="sibTrans" cxnId="{935E413A-1D42-4215-B44C-C3BC37F8AF58}">
      <dgm:prSet/>
      <dgm:spPr/>
      <dgm:t>
        <a:bodyPr/>
        <a:lstStyle/>
        <a:p>
          <a:endParaRPr lang="cs-CZ"/>
        </a:p>
      </dgm:t>
    </dgm:pt>
    <dgm:pt modelId="{B6016EEE-E908-4F3D-9A50-8FF0803AD14B}" type="pres">
      <dgm:prSet presAssocID="{6818C66F-76C6-46E4-B154-03C9513176D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964C8C2-B522-4D48-8D9D-4518A8CB767F}" type="pres">
      <dgm:prSet presAssocID="{6818C66F-76C6-46E4-B154-03C9513176D6}" presName="arrow" presStyleLbl="bgShp" presStyleIdx="0" presStyleCnt="1"/>
      <dgm:spPr/>
    </dgm:pt>
    <dgm:pt modelId="{7D4DDC91-5852-4A93-96ED-AAE19C05ECB1}" type="pres">
      <dgm:prSet presAssocID="{6818C66F-76C6-46E4-B154-03C9513176D6}" presName="linearProcess" presStyleCnt="0"/>
      <dgm:spPr/>
    </dgm:pt>
    <dgm:pt modelId="{B93A5AFD-BE50-4BBF-BF44-683CEC289867}" type="pres">
      <dgm:prSet presAssocID="{504F5B02-F704-4BA5-AB9E-56A56C08E97A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648B4A6-E705-466E-B92E-809FCFD52BE5}" type="pres">
      <dgm:prSet presAssocID="{77F96DCA-5D68-4E62-929A-68B1E715FA87}" presName="sibTrans" presStyleCnt="0"/>
      <dgm:spPr/>
    </dgm:pt>
    <dgm:pt modelId="{8AF1B41E-2747-45F3-8594-708E846D9EA6}" type="pres">
      <dgm:prSet presAssocID="{84957592-986E-46AC-96B3-D5D0598609C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E523FC9-414C-4BF1-85F2-05A5985A100E}" type="pres">
      <dgm:prSet presAssocID="{AEA0EDC5-5748-4845-BBD8-08033BACC8DB}" presName="sibTrans" presStyleCnt="0"/>
      <dgm:spPr/>
    </dgm:pt>
    <dgm:pt modelId="{F9998146-1E16-4C75-B411-2761FD8A8579}" type="pres">
      <dgm:prSet presAssocID="{20B007E6-A569-4D3D-AAB9-C04EB408197B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7758C58-CFC3-4330-9219-144ED39F8633}" type="presOf" srcId="{504F5B02-F704-4BA5-AB9E-56A56C08E97A}" destId="{B93A5AFD-BE50-4BBF-BF44-683CEC289867}" srcOrd="0" destOrd="0" presId="urn:microsoft.com/office/officeart/2005/8/layout/hProcess9"/>
    <dgm:cxn modelId="{935E413A-1D42-4215-B44C-C3BC37F8AF58}" srcId="{6818C66F-76C6-46E4-B154-03C9513176D6}" destId="{20B007E6-A569-4D3D-AAB9-C04EB408197B}" srcOrd="2" destOrd="0" parTransId="{A5F6BC35-885B-4A5E-9B46-7F6D27B1B2E9}" sibTransId="{77439FB6-63CE-4BDC-8D46-F95E2E0FB66C}"/>
    <dgm:cxn modelId="{5EF2A428-5983-409F-96B9-DACDC536000E}" srcId="{6818C66F-76C6-46E4-B154-03C9513176D6}" destId="{504F5B02-F704-4BA5-AB9E-56A56C08E97A}" srcOrd="0" destOrd="0" parTransId="{554AFFF3-A9E2-4FB9-9537-56F219DD5413}" sibTransId="{77F96DCA-5D68-4E62-929A-68B1E715FA87}"/>
    <dgm:cxn modelId="{CA35433D-ABDE-4E24-BC4C-9079F94A00BD}" type="presOf" srcId="{84957592-986E-46AC-96B3-D5D0598609C7}" destId="{8AF1B41E-2747-45F3-8594-708E846D9EA6}" srcOrd="0" destOrd="0" presId="urn:microsoft.com/office/officeart/2005/8/layout/hProcess9"/>
    <dgm:cxn modelId="{F8697C0F-2AC5-477F-AE6D-48FBC91B43F6}" type="presOf" srcId="{20B007E6-A569-4D3D-AAB9-C04EB408197B}" destId="{F9998146-1E16-4C75-B411-2761FD8A8579}" srcOrd="0" destOrd="0" presId="urn:microsoft.com/office/officeart/2005/8/layout/hProcess9"/>
    <dgm:cxn modelId="{A0FE52A1-A951-4D08-8A9B-A3035CA89E90}" type="presOf" srcId="{6818C66F-76C6-46E4-B154-03C9513176D6}" destId="{B6016EEE-E908-4F3D-9A50-8FF0803AD14B}" srcOrd="0" destOrd="0" presId="urn:microsoft.com/office/officeart/2005/8/layout/hProcess9"/>
    <dgm:cxn modelId="{1BFFAD44-FFF3-4283-80BF-5C4C37BEB3B2}" srcId="{6818C66F-76C6-46E4-B154-03C9513176D6}" destId="{84957592-986E-46AC-96B3-D5D0598609C7}" srcOrd="1" destOrd="0" parTransId="{2C591E94-5392-48F9-9202-FCE7481F9743}" sibTransId="{AEA0EDC5-5748-4845-BBD8-08033BACC8DB}"/>
    <dgm:cxn modelId="{0632A02E-AC81-49DD-B1BC-614860EADF86}" type="presParOf" srcId="{B6016EEE-E908-4F3D-9A50-8FF0803AD14B}" destId="{9964C8C2-B522-4D48-8D9D-4518A8CB767F}" srcOrd="0" destOrd="0" presId="urn:microsoft.com/office/officeart/2005/8/layout/hProcess9"/>
    <dgm:cxn modelId="{69FFFDD0-B7E8-4D5F-ADDC-100313CFAD58}" type="presParOf" srcId="{B6016EEE-E908-4F3D-9A50-8FF0803AD14B}" destId="{7D4DDC91-5852-4A93-96ED-AAE19C05ECB1}" srcOrd="1" destOrd="0" presId="urn:microsoft.com/office/officeart/2005/8/layout/hProcess9"/>
    <dgm:cxn modelId="{211C013A-4D96-4968-BB00-9A5D05909183}" type="presParOf" srcId="{7D4DDC91-5852-4A93-96ED-AAE19C05ECB1}" destId="{B93A5AFD-BE50-4BBF-BF44-683CEC289867}" srcOrd="0" destOrd="0" presId="urn:microsoft.com/office/officeart/2005/8/layout/hProcess9"/>
    <dgm:cxn modelId="{EF7C49F6-2B43-4AE6-988E-7F7A484C137D}" type="presParOf" srcId="{7D4DDC91-5852-4A93-96ED-AAE19C05ECB1}" destId="{3648B4A6-E705-466E-B92E-809FCFD52BE5}" srcOrd="1" destOrd="0" presId="urn:microsoft.com/office/officeart/2005/8/layout/hProcess9"/>
    <dgm:cxn modelId="{7EAEC582-9919-47B9-8DC5-6C203935E163}" type="presParOf" srcId="{7D4DDC91-5852-4A93-96ED-AAE19C05ECB1}" destId="{8AF1B41E-2747-45F3-8594-708E846D9EA6}" srcOrd="2" destOrd="0" presId="urn:microsoft.com/office/officeart/2005/8/layout/hProcess9"/>
    <dgm:cxn modelId="{D036540D-DA5B-4A37-B1B5-24A7053767EE}" type="presParOf" srcId="{7D4DDC91-5852-4A93-96ED-AAE19C05ECB1}" destId="{7E523FC9-414C-4BF1-85F2-05A5985A100E}" srcOrd="3" destOrd="0" presId="urn:microsoft.com/office/officeart/2005/8/layout/hProcess9"/>
    <dgm:cxn modelId="{79CA3D40-18D8-4A85-8D70-348FD6B0EC2B}" type="presParOf" srcId="{7D4DDC91-5852-4A93-96ED-AAE19C05ECB1}" destId="{F9998146-1E16-4C75-B411-2761FD8A857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6FB7502-EE37-4237-8D0B-7B335B7596B5}" type="doc">
      <dgm:prSet loTypeId="urn:microsoft.com/office/officeart/2005/8/layout/vList2" loCatId="list" qsTypeId="urn:microsoft.com/office/officeart/2005/8/quickstyle/3d5" qsCatId="3D" csTypeId="urn:microsoft.com/office/officeart/2005/8/colors/colorful4" csCatId="colorful"/>
      <dgm:spPr/>
      <dgm:t>
        <a:bodyPr/>
        <a:lstStyle/>
        <a:p>
          <a:endParaRPr lang="cs-CZ"/>
        </a:p>
      </dgm:t>
    </dgm:pt>
    <dgm:pt modelId="{1F7580F7-D7C3-4B40-9428-0156162EC3D5}">
      <dgm:prSet/>
      <dgm:spPr/>
      <dgm:t>
        <a:bodyPr/>
        <a:lstStyle/>
        <a:p>
          <a:pPr rtl="0"/>
          <a:r>
            <a:rPr lang="cs-CZ" smtClean="0"/>
            <a:t>Deficitní rozpočet pomáhá zvyšovat inflaci</a:t>
          </a:r>
          <a:endParaRPr lang="cs-CZ"/>
        </a:p>
      </dgm:t>
    </dgm:pt>
    <dgm:pt modelId="{6A7D7CE2-8A2B-4BE8-B7C2-FF5C68F5B914}" type="parTrans" cxnId="{D116C196-B820-44ED-8E40-107B8D64052F}">
      <dgm:prSet/>
      <dgm:spPr/>
      <dgm:t>
        <a:bodyPr/>
        <a:lstStyle/>
        <a:p>
          <a:endParaRPr lang="cs-CZ"/>
        </a:p>
      </dgm:t>
    </dgm:pt>
    <dgm:pt modelId="{7D2E920D-37EC-487F-82C4-61C34231F13B}" type="sibTrans" cxnId="{D116C196-B820-44ED-8E40-107B8D64052F}">
      <dgm:prSet/>
      <dgm:spPr/>
      <dgm:t>
        <a:bodyPr/>
        <a:lstStyle/>
        <a:p>
          <a:endParaRPr lang="cs-CZ"/>
        </a:p>
      </dgm:t>
    </dgm:pt>
    <dgm:pt modelId="{518CFDFD-72F9-4248-96E7-4993546A7CB4}">
      <dgm:prSet/>
      <dgm:spPr/>
      <dgm:t>
        <a:bodyPr/>
        <a:lstStyle/>
        <a:p>
          <a:pPr rtl="0"/>
          <a:r>
            <a:rPr lang="cs-CZ" smtClean="0"/>
            <a:t>Opakovaný deficit státního rozpočtu nazýváme státním dluhem</a:t>
          </a:r>
          <a:endParaRPr lang="cs-CZ"/>
        </a:p>
      </dgm:t>
    </dgm:pt>
    <dgm:pt modelId="{AEB214DF-8583-4E1F-9D18-DB6E42ED91AC}" type="parTrans" cxnId="{B1D79657-7A08-4B6F-9F13-2336B962E425}">
      <dgm:prSet/>
      <dgm:spPr/>
      <dgm:t>
        <a:bodyPr/>
        <a:lstStyle/>
        <a:p>
          <a:endParaRPr lang="cs-CZ"/>
        </a:p>
      </dgm:t>
    </dgm:pt>
    <dgm:pt modelId="{965BF9BC-76BC-49C8-AD2C-FCE2B8473EA3}" type="sibTrans" cxnId="{B1D79657-7A08-4B6F-9F13-2336B962E425}">
      <dgm:prSet/>
      <dgm:spPr/>
      <dgm:t>
        <a:bodyPr/>
        <a:lstStyle/>
        <a:p>
          <a:endParaRPr lang="cs-CZ"/>
        </a:p>
      </dgm:t>
    </dgm:pt>
    <dgm:pt modelId="{FCCBE77A-9FDB-4D83-8E6F-F8C7830818B4}" type="pres">
      <dgm:prSet presAssocID="{C6FB7502-EE37-4237-8D0B-7B335B7596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46B3028-EF1B-4D12-84D1-AD998D60B962}" type="pres">
      <dgm:prSet presAssocID="{1F7580F7-D7C3-4B40-9428-0156162EC3D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F0EC5AF-90C4-4239-974D-D99FB7D2328A}" type="pres">
      <dgm:prSet presAssocID="{7D2E920D-37EC-487F-82C4-61C34231F13B}" presName="spacer" presStyleCnt="0"/>
      <dgm:spPr/>
    </dgm:pt>
    <dgm:pt modelId="{9BEF18E7-C634-4A2F-90FC-7033766CE993}" type="pres">
      <dgm:prSet presAssocID="{518CFDFD-72F9-4248-96E7-4993546A7CB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A8358E8-CA39-477A-B102-AD6077FEC9B9}" type="presOf" srcId="{518CFDFD-72F9-4248-96E7-4993546A7CB4}" destId="{9BEF18E7-C634-4A2F-90FC-7033766CE993}" srcOrd="0" destOrd="0" presId="urn:microsoft.com/office/officeart/2005/8/layout/vList2"/>
    <dgm:cxn modelId="{E2073DA3-4916-4ED6-875A-FC605F861172}" type="presOf" srcId="{C6FB7502-EE37-4237-8D0B-7B335B7596B5}" destId="{FCCBE77A-9FDB-4D83-8E6F-F8C7830818B4}" srcOrd="0" destOrd="0" presId="urn:microsoft.com/office/officeart/2005/8/layout/vList2"/>
    <dgm:cxn modelId="{D116C196-B820-44ED-8E40-107B8D64052F}" srcId="{C6FB7502-EE37-4237-8D0B-7B335B7596B5}" destId="{1F7580F7-D7C3-4B40-9428-0156162EC3D5}" srcOrd="0" destOrd="0" parTransId="{6A7D7CE2-8A2B-4BE8-B7C2-FF5C68F5B914}" sibTransId="{7D2E920D-37EC-487F-82C4-61C34231F13B}"/>
    <dgm:cxn modelId="{C3D96334-F345-41D2-9850-15189F9D26AC}" type="presOf" srcId="{1F7580F7-D7C3-4B40-9428-0156162EC3D5}" destId="{E46B3028-EF1B-4D12-84D1-AD998D60B962}" srcOrd="0" destOrd="0" presId="urn:microsoft.com/office/officeart/2005/8/layout/vList2"/>
    <dgm:cxn modelId="{B1D79657-7A08-4B6F-9F13-2336B962E425}" srcId="{C6FB7502-EE37-4237-8D0B-7B335B7596B5}" destId="{518CFDFD-72F9-4248-96E7-4993546A7CB4}" srcOrd="1" destOrd="0" parTransId="{AEB214DF-8583-4E1F-9D18-DB6E42ED91AC}" sibTransId="{965BF9BC-76BC-49C8-AD2C-FCE2B8473EA3}"/>
    <dgm:cxn modelId="{701554D4-9CA7-44BA-BC06-6818921BD0CF}" type="presParOf" srcId="{FCCBE77A-9FDB-4D83-8E6F-F8C7830818B4}" destId="{E46B3028-EF1B-4D12-84D1-AD998D60B962}" srcOrd="0" destOrd="0" presId="urn:microsoft.com/office/officeart/2005/8/layout/vList2"/>
    <dgm:cxn modelId="{0C62C054-940F-4071-AD8E-53E50E369339}" type="presParOf" srcId="{FCCBE77A-9FDB-4D83-8E6F-F8C7830818B4}" destId="{0F0EC5AF-90C4-4239-974D-D99FB7D2328A}" srcOrd="1" destOrd="0" presId="urn:microsoft.com/office/officeart/2005/8/layout/vList2"/>
    <dgm:cxn modelId="{4C0B5904-7331-470C-A243-80DF10063003}" type="presParOf" srcId="{FCCBE77A-9FDB-4D83-8E6F-F8C7830818B4}" destId="{9BEF18E7-C634-4A2F-90FC-7033766CE99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CA6C9C-DBC9-468A-B9BB-A608B541D980}">
      <dsp:nvSpPr>
        <dsp:cNvPr id="0" name=""/>
        <dsp:cNvSpPr/>
      </dsp:nvSpPr>
      <dsp:spPr>
        <a:xfrm>
          <a:off x="0" y="34735"/>
          <a:ext cx="8915400" cy="19913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Rozpočtové provizorium představuje skutečnost, kdy rozdělování státních peněz bude až do řádného schválení nového rozpočtu řízeno na základě předešlého roku. Konkrétně se na každý měsíc uvolní jedna dvanáctina loňských výdajů. </a:t>
          </a:r>
          <a:endParaRPr lang="cs-CZ" sz="2300" kern="1200"/>
        </a:p>
      </dsp:txBody>
      <dsp:txXfrm>
        <a:off x="97209" y="131944"/>
        <a:ext cx="8720982" cy="17969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F4224A-D1B8-496E-A1EF-1AB78E25425E}">
      <dsp:nvSpPr>
        <dsp:cNvPr id="0" name=""/>
        <dsp:cNvSpPr/>
      </dsp:nvSpPr>
      <dsp:spPr>
        <a:xfrm>
          <a:off x="0" y="0"/>
          <a:ext cx="7552314" cy="29787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dirty="0" smtClean="0"/>
            <a:t>Je vodítkem pro odpovídající postup všech ministerstev a státních orgánů při vynakládání státních prostředků.</a:t>
          </a:r>
          <a:endParaRPr lang="cs-CZ" sz="3200" kern="1200" dirty="0"/>
        </a:p>
      </dsp:txBody>
      <dsp:txXfrm>
        <a:off x="87244" y="87244"/>
        <a:ext cx="7377826" cy="28042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C84BE6-1CA5-47C6-B633-1320DC74F4AD}">
      <dsp:nvSpPr>
        <dsp:cNvPr id="0" name=""/>
        <dsp:cNvSpPr/>
      </dsp:nvSpPr>
      <dsp:spPr>
        <a:xfrm>
          <a:off x="2291458" y="0"/>
          <a:ext cx="5158854" cy="5158854"/>
        </a:xfrm>
        <a:prstGeom prst="triangle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3D9ED35-BA1E-431B-B026-4C7FE49E36A9}">
      <dsp:nvSpPr>
        <dsp:cNvPr id="0" name=""/>
        <dsp:cNvSpPr/>
      </dsp:nvSpPr>
      <dsp:spPr>
        <a:xfrm>
          <a:off x="4870885" y="518656"/>
          <a:ext cx="3353255" cy="122119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smtClean="0"/>
            <a:t>Vyrovnaný – v tomto případě se agregátní výdaje rovnají agregátním příjmům</a:t>
          </a:r>
          <a:endParaRPr lang="cs-CZ" sz="1700" kern="1200"/>
        </a:p>
      </dsp:txBody>
      <dsp:txXfrm>
        <a:off x="4930499" y="578270"/>
        <a:ext cx="3234027" cy="1101969"/>
      </dsp:txXfrm>
    </dsp:sp>
    <dsp:sp modelId="{443FAD01-75C6-4DA0-8F77-53A1188A92D1}">
      <dsp:nvSpPr>
        <dsp:cNvPr id="0" name=""/>
        <dsp:cNvSpPr/>
      </dsp:nvSpPr>
      <dsp:spPr>
        <a:xfrm>
          <a:off x="4870885" y="1892503"/>
          <a:ext cx="3353255" cy="122119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shade val="50000"/>
              <a:hueOff val="-448609"/>
              <a:satOff val="-19758"/>
              <a:lumOff val="31865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smtClean="0"/>
            <a:t>Přebytkový – příjmy jsou plánovány vyšší než výdaje</a:t>
          </a:r>
          <a:endParaRPr lang="cs-CZ" sz="1700" kern="1200"/>
        </a:p>
      </dsp:txBody>
      <dsp:txXfrm>
        <a:off x="4930499" y="1952117"/>
        <a:ext cx="3234027" cy="1101969"/>
      </dsp:txXfrm>
    </dsp:sp>
    <dsp:sp modelId="{61D1D804-2563-4AC3-8EB9-8B85A68F11FF}">
      <dsp:nvSpPr>
        <dsp:cNvPr id="0" name=""/>
        <dsp:cNvSpPr/>
      </dsp:nvSpPr>
      <dsp:spPr>
        <a:xfrm>
          <a:off x="4870885" y="3266350"/>
          <a:ext cx="3353255" cy="122119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shade val="50000"/>
              <a:hueOff val="-448609"/>
              <a:satOff val="-19758"/>
              <a:lumOff val="31865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smtClean="0"/>
            <a:t>Schodkový (deficitní ) – výdaje budou převyšovat příjmy </a:t>
          </a:r>
          <a:endParaRPr lang="cs-CZ" sz="1700" kern="1200"/>
        </a:p>
      </dsp:txBody>
      <dsp:txXfrm>
        <a:off x="4930499" y="3325964"/>
        <a:ext cx="3234027" cy="11019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64C8C2-B522-4D48-8D9D-4518A8CB767F}">
      <dsp:nvSpPr>
        <dsp:cNvPr id="0" name=""/>
        <dsp:cNvSpPr/>
      </dsp:nvSpPr>
      <dsp:spPr>
        <a:xfrm>
          <a:off x="668654" y="0"/>
          <a:ext cx="7578090" cy="3778250"/>
        </a:xfrm>
        <a:prstGeom prst="right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93A5AFD-BE50-4BBF-BF44-683CEC289867}">
      <dsp:nvSpPr>
        <dsp:cNvPr id="0" name=""/>
        <dsp:cNvSpPr/>
      </dsp:nvSpPr>
      <dsp:spPr>
        <a:xfrm>
          <a:off x="302113" y="1133475"/>
          <a:ext cx="2674620" cy="15113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smtClean="0"/>
            <a:t>Na trhu cenných papírů, kde může prodat státní cenné papíry</a:t>
          </a:r>
          <a:endParaRPr lang="cs-CZ" sz="2100" kern="1200"/>
        </a:p>
      </dsp:txBody>
      <dsp:txXfrm>
        <a:off x="375889" y="1207251"/>
        <a:ext cx="2527068" cy="1363748"/>
      </dsp:txXfrm>
    </dsp:sp>
    <dsp:sp modelId="{8AF1B41E-2747-45F3-8594-708E846D9EA6}">
      <dsp:nvSpPr>
        <dsp:cNvPr id="0" name=""/>
        <dsp:cNvSpPr/>
      </dsp:nvSpPr>
      <dsp:spPr>
        <a:xfrm>
          <a:off x="3120390" y="1133475"/>
          <a:ext cx="2674620" cy="15113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Od jiného státního orgánu (od centrální banky)</a:t>
          </a:r>
          <a:endParaRPr lang="cs-CZ" sz="2100" kern="1200" dirty="0"/>
        </a:p>
      </dsp:txBody>
      <dsp:txXfrm>
        <a:off x="3194166" y="1207251"/>
        <a:ext cx="2527068" cy="1363748"/>
      </dsp:txXfrm>
    </dsp:sp>
    <dsp:sp modelId="{F9998146-1E16-4C75-B411-2761FD8A8579}">
      <dsp:nvSpPr>
        <dsp:cNvPr id="0" name=""/>
        <dsp:cNvSpPr/>
      </dsp:nvSpPr>
      <dsp:spPr>
        <a:xfrm>
          <a:off x="5938666" y="1133475"/>
          <a:ext cx="2674620" cy="15113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smtClean="0"/>
            <a:t>Ze zahraničí (od obchodních bank, cizích států EU)</a:t>
          </a:r>
          <a:endParaRPr lang="cs-CZ" sz="2100" kern="1200"/>
        </a:p>
      </dsp:txBody>
      <dsp:txXfrm>
        <a:off x="6012442" y="1207251"/>
        <a:ext cx="2527068" cy="13637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6B3028-EF1B-4D12-84D1-AD998D60B962}">
      <dsp:nvSpPr>
        <dsp:cNvPr id="0" name=""/>
        <dsp:cNvSpPr/>
      </dsp:nvSpPr>
      <dsp:spPr>
        <a:xfrm>
          <a:off x="0" y="322764"/>
          <a:ext cx="8915400" cy="15116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smtClean="0"/>
            <a:t>Deficitní rozpočet pomáhá zvyšovat inflaci</a:t>
          </a:r>
          <a:endParaRPr lang="cs-CZ" sz="3800" kern="1200"/>
        </a:p>
      </dsp:txBody>
      <dsp:txXfrm>
        <a:off x="73792" y="396556"/>
        <a:ext cx="8767816" cy="1364056"/>
      </dsp:txXfrm>
    </dsp:sp>
    <dsp:sp modelId="{9BEF18E7-C634-4A2F-90FC-7033766CE993}">
      <dsp:nvSpPr>
        <dsp:cNvPr id="0" name=""/>
        <dsp:cNvSpPr/>
      </dsp:nvSpPr>
      <dsp:spPr>
        <a:xfrm>
          <a:off x="0" y="1943844"/>
          <a:ext cx="8915400" cy="1511640"/>
        </a:xfrm>
        <a:prstGeom prst="roundRect">
          <a:avLst/>
        </a:prstGeom>
        <a:solidFill>
          <a:schemeClr val="accent4">
            <a:hueOff val="-1106049"/>
            <a:satOff val="-3470"/>
            <a:lumOff val="-1823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smtClean="0"/>
            <a:t>Opakovaný deficit státního rozpočtu nazýváme státním dluhem</a:t>
          </a:r>
          <a:endParaRPr lang="cs-CZ" sz="3800" kern="1200"/>
        </a:p>
      </dsp:txBody>
      <dsp:txXfrm>
        <a:off x="73792" y="2017636"/>
        <a:ext cx="8767816" cy="13640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5737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7362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2136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22711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27393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335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98938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017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0016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214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9683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3547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215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4342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076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3662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6D73A-E67B-4A6D-8D56-95DF0976583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008E05C-7BF7-4E56-BA3B-56CF41AC6A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9988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1.xml"/><Relationship Id="rId7" Type="http://schemas.openxmlformats.org/officeDocument/2006/relationships/hyperlink" Target="http://upload.wikimedia.org/wikipedia/commons/4/40/Jednani.jpg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STÁTNÍ ROZPOČET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4180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Při tvorbě rozpočtu mohou být uplatněny 3 možné stavy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384701"/>
              </p:ext>
            </p:extLst>
          </p:nvPr>
        </p:nvGraphicFramePr>
        <p:xfrm>
          <a:off x="838200" y="1514901"/>
          <a:ext cx="10515600" cy="51588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4219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Ke krytí deficitu si stát půjčuje: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6684403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4623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2461679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88138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UKÁZKA STÁTNÍHO DLUHU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754" y="2341024"/>
            <a:ext cx="6806317" cy="336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729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je státní rozpočet</a:t>
            </a:r>
          </a:p>
          <a:p>
            <a:r>
              <a:rPr lang="cs-CZ" dirty="0" smtClean="0"/>
              <a:t>Uveďte příjmy a výdaje</a:t>
            </a:r>
          </a:p>
          <a:p>
            <a:r>
              <a:rPr lang="cs-CZ" dirty="0" smtClean="0"/>
              <a:t>Sestavení rozpočtu</a:t>
            </a:r>
          </a:p>
          <a:p>
            <a:r>
              <a:rPr lang="cs-CZ" dirty="0" smtClean="0"/>
              <a:t>3 možné  stavy rozpočtu</a:t>
            </a:r>
          </a:p>
          <a:p>
            <a:r>
              <a:rPr lang="cs-CZ" dirty="0" smtClean="0"/>
              <a:t>Krytí rozpočtu</a:t>
            </a:r>
          </a:p>
          <a:p>
            <a:r>
              <a:rPr lang="cs-CZ" dirty="0" smtClean="0"/>
              <a:t>Rozpočtové provizorium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065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89212" y="1555845"/>
            <a:ext cx="8915400" cy="435537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</a:t>
            </a:r>
            <a:r>
              <a:rPr lang="cs-CZ"/>
              <a:t>družstvech </a:t>
            </a:r>
            <a:r>
              <a:rPr lang="cs-CZ" smtClean="0"/>
              <a:t>(zákon </a:t>
            </a:r>
            <a:r>
              <a:rPr lang="cs-CZ" dirty="0"/>
              <a:t>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425382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89212" y="1555845"/>
            <a:ext cx="8915400" cy="43553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cs-CZ" dirty="0"/>
          </a:p>
          <a:p>
            <a:pPr marL="342900" indent="-342900">
              <a:buFont typeface="+mj-lt"/>
              <a:buAutoNum type="arabicParenR"/>
            </a:pPr>
            <a:r>
              <a:rPr lang="cs-CZ" dirty="0"/>
              <a:t>PSS 2011. wikimedia.org [online]. [cit. </a:t>
            </a:r>
            <a:r>
              <a:rPr lang="cs-CZ" dirty="0" smtClean="0"/>
              <a:t>22.12.2013]. </a:t>
            </a:r>
            <a:r>
              <a:rPr lang="cs-CZ" dirty="0"/>
              <a:t>Dostupný na WWW: http://commons.wikimedia.org/wiki/File%3AJednani.jpg </a:t>
            </a:r>
          </a:p>
        </p:txBody>
      </p:sp>
    </p:spTree>
    <p:extLst>
      <p:ext uri="{BB962C8B-B14F-4D97-AF65-F5344CB8AC3E}">
        <p14:creationId xmlns:p14="http://schemas.microsoft.com/office/powerpoint/2010/main" val="3851339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469612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837426"/>
              </p:ext>
            </p:extLst>
          </p:nvPr>
        </p:nvGraphicFramePr>
        <p:xfrm>
          <a:off x="2567608" y="2230585"/>
          <a:ext cx="7056784" cy="3693067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VY_32_INOVACE_0912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Státní rozpočet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22.12.2013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sestavení státního rozpočtu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8206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STÁTNÍ ROZPOČET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Státní rozpočet představuje </a:t>
            </a:r>
            <a:r>
              <a:rPr lang="cs-CZ" b="1" dirty="0"/>
              <a:t>centralizovaný peněžní fond a nejvýznamnější veřejný rozpočet</a:t>
            </a:r>
            <a:r>
              <a:rPr lang="cs-CZ" dirty="0"/>
              <a:t> – soustřeďuje v sobě největší část veřejných </a:t>
            </a:r>
            <a:r>
              <a:rPr lang="cs-CZ" dirty="0" smtClean="0"/>
              <a:t>příjmů</a:t>
            </a:r>
          </a:p>
          <a:p>
            <a:r>
              <a:rPr lang="cs-CZ" dirty="0" smtClean="0"/>
              <a:t>Rozděluje ho a užívají ho státní orgány</a:t>
            </a:r>
          </a:p>
          <a:p>
            <a:r>
              <a:rPr lang="cs-CZ" dirty="0" smtClean="0"/>
              <a:t>Stát tak pomocí příjmů a výdajů ze státního rozpočtu přerozděluje finanční prostředky tam, kam společnost potřebuje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31006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Zástupný symbol pro obsah 1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3206" y="436727"/>
            <a:ext cx="11027391" cy="603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211" y="272955"/>
            <a:ext cx="9021171" cy="6373504"/>
          </a:xfrm>
        </p:spPr>
      </p:pic>
    </p:spTree>
    <p:extLst>
      <p:ext uri="{BB962C8B-B14F-4D97-AF65-F5344CB8AC3E}">
        <p14:creationId xmlns:p14="http://schemas.microsoft.com/office/powerpoint/2010/main" val="1539091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Ukázka rozdělení státního rozpočtu 2008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722" y="1897039"/>
            <a:ext cx="7697338" cy="483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819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Rozpočtový proces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296538"/>
            <a:ext cx="10515600" cy="5322626"/>
          </a:xfrm>
        </p:spPr>
        <p:txBody>
          <a:bodyPr>
            <a:normAutofit/>
          </a:bodyPr>
          <a:lstStyle/>
          <a:p>
            <a:r>
              <a:rPr lang="cs-CZ" dirty="0" smtClean="0"/>
              <a:t>Sestavování </a:t>
            </a:r>
            <a:r>
              <a:rPr lang="cs-CZ" dirty="0"/>
              <a:t>státního rozpočtu ČR začíná obvykle na jaře předchozího roku. </a:t>
            </a:r>
            <a:endParaRPr lang="cs-CZ" dirty="0" smtClean="0"/>
          </a:p>
          <a:p>
            <a:r>
              <a:rPr lang="cs-CZ" dirty="0" smtClean="0"/>
              <a:t>MF </a:t>
            </a:r>
            <a:r>
              <a:rPr lang="cs-CZ" dirty="0"/>
              <a:t>předkládá vládě základní rámec státního rozpočtu k projednání. Vláda hlasuje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o </a:t>
            </a:r>
            <a:r>
              <a:rPr lang="cs-CZ" dirty="0"/>
              <a:t>schválení rozpočtu a nejpozději do konce září odesílá návrh Poslanecké sněmovně Parlamentu ČR. </a:t>
            </a:r>
            <a:endParaRPr lang="cs-CZ" dirty="0" smtClean="0"/>
          </a:p>
          <a:p>
            <a:r>
              <a:rPr lang="cs-CZ" dirty="0" smtClean="0"/>
              <a:t>Návrh </a:t>
            </a:r>
            <a:r>
              <a:rPr lang="cs-CZ" dirty="0"/>
              <a:t>bývá projednán na veřejné schůzi, schvalování probíhá v tzv. třech </a:t>
            </a:r>
            <a:r>
              <a:rPr lang="cs-CZ" dirty="0" smtClean="0"/>
              <a:t>čtení. </a:t>
            </a:r>
            <a:r>
              <a:rPr lang="cs-CZ" dirty="0"/>
              <a:t>V prvním čtení se schvaluje rámec rozpočtu (hlavně výše příjmů, výdajů a případné saldo rozpočtu), ve druhém čtení mohou poslanci podávat návrhy na změny, ty  jsou pak předmětem hlasování ve čtení třetím. O přijetí návrhu rozpočtu rozhoduje prostá většina hlasů přítomných poslanců.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0971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Rozpočtové provizorium</a:t>
            </a:r>
            <a:br>
              <a:rPr lang="cs-CZ" b="1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5720784"/>
              </p:ext>
            </p:extLst>
          </p:nvPr>
        </p:nvGraphicFramePr>
        <p:xfrm>
          <a:off x="2589212" y="1473958"/>
          <a:ext cx="8915400" cy="2060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File:Jednani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848" y="3574950"/>
            <a:ext cx="5053734" cy="3183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7564582" y="6482578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22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PŘIJATÝ ROZPOČET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854077"/>
              </p:ext>
            </p:extLst>
          </p:nvPr>
        </p:nvGraphicFramePr>
        <p:xfrm>
          <a:off x="2589213" y="2133600"/>
          <a:ext cx="7552314" cy="2978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9627536"/>
      </p:ext>
    </p:extLst>
  </p:cSld>
  <p:clrMapOvr>
    <a:masterClrMapping/>
  </p:clrMapOvr>
</p:sld>
</file>

<file path=ppt/theme/theme1.xml><?xml version="1.0" encoding="utf-8"?>
<a:theme xmlns:a="http://schemas.openxmlformats.org/drawingml/2006/main" name="Stébla">
  <a:themeElements>
    <a:clrScheme name="Červená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Stébl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tébla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116</TotalTime>
  <Words>449</Words>
  <Application>Microsoft Office PowerPoint</Application>
  <PresentationFormat>Vlastní</PresentationFormat>
  <Paragraphs>66</Paragraphs>
  <Slides>16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Stébla</vt:lpstr>
      <vt:lpstr>STÁTNÍ ROZPOČET</vt:lpstr>
      <vt:lpstr>Prezentace aplikace PowerPoint</vt:lpstr>
      <vt:lpstr>STÁTNÍ ROZPOČET</vt:lpstr>
      <vt:lpstr>Prezentace aplikace PowerPoint</vt:lpstr>
      <vt:lpstr>Prezentace aplikace PowerPoint</vt:lpstr>
      <vt:lpstr>Ukázka rozdělení státního rozpočtu 2008</vt:lpstr>
      <vt:lpstr>Rozpočtový proces </vt:lpstr>
      <vt:lpstr>Rozpočtové provizorium </vt:lpstr>
      <vt:lpstr>PŘIJATÝ ROZPOČET</vt:lpstr>
      <vt:lpstr>Při tvorbě rozpočtu mohou být uplatněny 3 možné stavy</vt:lpstr>
      <vt:lpstr>Ke krytí deficitu si stát půjčuje:</vt:lpstr>
      <vt:lpstr>Prezentace aplikace PowerPoint</vt:lpstr>
      <vt:lpstr>UKÁZKA STÁTNÍHO DLUHU</vt:lpstr>
      <vt:lpstr>Otázky k 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STÁTNÍ ROZPOČET</dc:title>
  <dc:creator>Kabourkovci</dc:creator>
  <cp:lastModifiedBy>LIVA</cp:lastModifiedBy>
  <cp:revision>20</cp:revision>
  <dcterms:created xsi:type="dcterms:W3CDTF">2013-10-31T09:15:37Z</dcterms:created>
  <dcterms:modified xsi:type="dcterms:W3CDTF">2014-10-23T17:04:48Z</dcterms:modified>
</cp:coreProperties>
</file>