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6" r:id="rId3"/>
    <p:sldId id="265" r:id="rId4"/>
    <p:sldId id="257" r:id="rId5"/>
    <p:sldId id="258" r:id="rId6"/>
    <p:sldId id="263" r:id="rId7"/>
    <p:sldId id="259" r:id="rId8"/>
    <p:sldId id="260" r:id="rId9"/>
    <p:sldId id="261" r:id="rId10"/>
    <p:sldId id="262" r:id="rId11"/>
    <p:sldId id="264" r:id="rId12"/>
    <p:sldId id="267" r:id="rId13"/>
    <p:sldId id="268" r:id="rId14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301B821-A1FF-4177-AEE7-76D212191A09}" styleName="Střední styl 1 – zvýraznění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E8B1032C-EA38-4F05-BA0D-38AFFFC7BED3}" styleName="Světlý styl 3 – zvýraznění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-240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D22D3E8-350D-4CBF-8B7D-2AD56738040C}" type="doc">
      <dgm:prSet loTypeId="urn:microsoft.com/office/officeart/2009/layout/CirclePictureHierarchy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B1F7A984-DC0F-407D-BCAC-FDAAC5460201}">
      <dgm:prSet/>
      <dgm:spPr/>
      <dgm:t>
        <a:bodyPr/>
        <a:lstStyle/>
        <a:p>
          <a:pPr rtl="0"/>
          <a:r>
            <a:rPr lang="cs-CZ" dirty="0" smtClean="0"/>
            <a:t>Zvedla americká poradenská společnost Boston </a:t>
          </a:r>
          <a:r>
            <a:rPr lang="cs-CZ" dirty="0" err="1" smtClean="0"/>
            <a:t>Consulting</a:t>
          </a:r>
          <a:r>
            <a:rPr lang="cs-CZ" dirty="0" smtClean="0"/>
            <a:t> Group v roce 1963 v souvislosti s metodou kvalifikace výrobního programu. Současně s ní také zavedla specifické pojmy </a:t>
          </a:r>
          <a:r>
            <a:rPr lang="cs-CZ" dirty="0" smtClean="0"/>
            <a:t>(otazník</a:t>
          </a:r>
          <a:r>
            <a:rPr lang="cs-CZ" dirty="0" smtClean="0"/>
            <a:t>, hvězdy, dojné krávy a bídní psi)</a:t>
          </a:r>
          <a:endParaRPr lang="cs-CZ" dirty="0"/>
        </a:p>
      </dgm:t>
    </dgm:pt>
    <dgm:pt modelId="{844FB504-6996-4139-A548-0D972B1C6497}" type="parTrans" cxnId="{614705B1-D9DE-4264-89BB-7FBA3AAFFAE2}">
      <dgm:prSet/>
      <dgm:spPr/>
      <dgm:t>
        <a:bodyPr/>
        <a:lstStyle/>
        <a:p>
          <a:endParaRPr lang="cs-CZ"/>
        </a:p>
      </dgm:t>
    </dgm:pt>
    <dgm:pt modelId="{FA3D9DA0-1A25-433E-B5E6-17CE643E49E6}" type="sibTrans" cxnId="{614705B1-D9DE-4264-89BB-7FBA3AAFFAE2}">
      <dgm:prSet/>
      <dgm:spPr/>
      <dgm:t>
        <a:bodyPr/>
        <a:lstStyle/>
        <a:p>
          <a:endParaRPr lang="cs-CZ"/>
        </a:p>
      </dgm:t>
    </dgm:pt>
    <dgm:pt modelId="{1A85196A-0E03-4A9F-9E6A-6EAA4F25AE50}" type="pres">
      <dgm:prSet presAssocID="{4D22D3E8-350D-4CBF-8B7D-2AD56738040C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cs-CZ"/>
        </a:p>
      </dgm:t>
    </dgm:pt>
    <dgm:pt modelId="{78EA30E8-CE95-4874-B08B-F268E44A0A14}" type="pres">
      <dgm:prSet presAssocID="{B1F7A984-DC0F-407D-BCAC-FDAAC5460201}" presName="hierRoot1" presStyleCnt="0"/>
      <dgm:spPr/>
    </dgm:pt>
    <dgm:pt modelId="{F2EF16E2-BD44-4295-AE78-F2AF77CB5D1C}" type="pres">
      <dgm:prSet presAssocID="{B1F7A984-DC0F-407D-BCAC-FDAAC5460201}" presName="composite" presStyleCnt="0"/>
      <dgm:spPr/>
    </dgm:pt>
    <dgm:pt modelId="{45BA119F-5C1F-446A-9C0A-32504A6DAD3D}" type="pres">
      <dgm:prSet presAssocID="{B1F7A984-DC0F-407D-BCAC-FDAAC5460201}" presName="image" presStyleLbl="node0" presStyleIdx="0" presStyleCnt="1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5000" r="-45000"/>
          </a:stretch>
        </a:blipFill>
      </dgm:spPr>
      <dgm:t>
        <a:bodyPr/>
        <a:lstStyle/>
        <a:p>
          <a:endParaRPr lang="cs-CZ"/>
        </a:p>
      </dgm:t>
    </dgm:pt>
    <dgm:pt modelId="{1AE2CD69-1593-46D8-A6F5-4047891E8ED7}" type="pres">
      <dgm:prSet presAssocID="{B1F7A984-DC0F-407D-BCAC-FDAAC5460201}" presName="text" presStyleLbl="revTx" presStyleIdx="0" presStyleCnt="1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7D0BBBFB-8605-4F13-BCA2-0BB4D76CA0BD}" type="pres">
      <dgm:prSet presAssocID="{B1F7A984-DC0F-407D-BCAC-FDAAC5460201}" presName="hierChild2" presStyleCnt="0"/>
      <dgm:spPr/>
    </dgm:pt>
  </dgm:ptLst>
  <dgm:cxnLst>
    <dgm:cxn modelId="{F2F43764-8380-4D29-B7E5-DEF090C7195D}" type="presOf" srcId="{B1F7A984-DC0F-407D-BCAC-FDAAC5460201}" destId="{1AE2CD69-1593-46D8-A6F5-4047891E8ED7}" srcOrd="0" destOrd="0" presId="urn:microsoft.com/office/officeart/2009/layout/CirclePictureHierarchy"/>
    <dgm:cxn modelId="{614705B1-D9DE-4264-89BB-7FBA3AAFFAE2}" srcId="{4D22D3E8-350D-4CBF-8B7D-2AD56738040C}" destId="{B1F7A984-DC0F-407D-BCAC-FDAAC5460201}" srcOrd="0" destOrd="0" parTransId="{844FB504-6996-4139-A548-0D972B1C6497}" sibTransId="{FA3D9DA0-1A25-433E-B5E6-17CE643E49E6}"/>
    <dgm:cxn modelId="{8505AF7A-D29F-4BD3-9422-D578101ACCB6}" type="presOf" srcId="{4D22D3E8-350D-4CBF-8B7D-2AD56738040C}" destId="{1A85196A-0E03-4A9F-9E6A-6EAA4F25AE50}" srcOrd="0" destOrd="0" presId="urn:microsoft.com/office/officeart/2009/layout/CirclePictureHierarchy"/>
    <dgm:cxn modelId="{528779B0-3953-4C09-9BFB-DC38D10DBE58}" type="presParOf" srcId="{1A85196A-0E03-4A9F-9E6A-6EAA4F25AE50}" destId="{78EA30E8-CE95-4874-B08B-F268E44A0A14}" srcOrd="0" destOrd="0" presId="urn:microsoft.com/office/officeart/2009/layout/CirclePictureHierarchy"/>
    <dgm:cxn modelId="{738E368E-D7EB-4A75-BA92-6A658914FF4B}" type="presParOf" srcId="{78EA30E8-CE95-4874-B08B-F268E44A0A14}" destId="{F2EF16E2-BD44-4295-AE78-F2AF77CB5D1C}" srcOrd="0" destOrd="0" presId="urn:microsoft.com/office/officeart/2009/layout/CirclePictureHierarchy"/>
    <dgm:cxn modelId="{85C50450-3CEA-4464-BA09-6DB6AE0DF350}" type="presParOf" srcId="{F2EF16E2-BD44-4295-AE78-F2AF77CB5D1C}" destId="{45BA119F-5C1F-446A-9C0A-32504A6DAD3D}" srcOrd="0" destOrd="0" presId="urn:microsoft.com/office/officeart/2009/layout/CirclePictureHierarchy"/>
    <dgm:cxn modelId="{698F3772-4C4E-4E85-9945-028D98BAFAB2}" type="presParOf" srcId="{F2EF16E2-BD44-4295-AE78-F2AF77CB5D1C}" destId="{1AE2CD69-1593-46D8-A6F5-4047891E8ED7}" srcOrd="1" destOrd="0" presId="urn:microsoft.com/office/officeart/2009/layout/CirclePictureHierarchy"/>
    <dgm:cxn modelId="{4BB261BF-9AFE-46FA-A888-753C8FEFAC10}" type="presParOf" srcId="{78EA30E8-CE95-4874-B08B-F268E44A0A14}" destId="{7D0BBBFB-8605-4F13-BCA2-0BB4D76CA0BD}" srcOrd="1" destOrd="0" presId="urn:microsoft.com/office/officeart/2009/layout/CirclePicture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6B2AC1C-D4DE-4326-9651-41EFE9B5DBCD}" type="doc">
      <dgm:prSet loTypeId="urn:microsoft.com/office/officeart/2005/8/layout/gear1" loCatId="process" qsTypeId="urn:microsoft.com/office/officeart/2005/8/quickstyle/3d1" qsCatId="3D" csTypeId="urn:microsoft.com/office/officeart/2005/8/colors/colorful3" csCatId="colorful" phldr="1"/>
      <dgm:spPr/>
      <dgm:t>
        <a:bodyPr/>
        <a:lstStyle/>
        <a:p>
          <a:endParaRPr lang="cs-CZ"/>
        </a:p>
      </dgm:t>
    </dgm:pt>
    <dgm:pt modelId="{206ED2D8-2C15-4A4B-B4B1-C447178780D6}">
      <dgm:prSet custT="1"/>
      <dgm:spPr/>
      <dgm:t>
        <a:bodyPr/>
        <a:lstStyle/>
        <a:p>
          <a:pPr rtl="0"/>
          <a:r>
            <a:rPr lang="cs-CZ" sz="2000" b="1" dirty="0" smtClean="0"/>
            <a:t>Je jednou z nejpoužívanějších firemních analýz</a:t>
          </a:r>
          <a:endParaRPr lang="cs-CZ" sz="2000" b="1" dirty="0"/>
        </a:p>
      </dgm:t>
    </dgm:pt>
    <dgm:pt modelId="{0797AD5E-73F8-49CE-8FC9-9EF6FA18C57A}" type="parTrans" cxnId="{812B7128-2A8B-48DD-87C4-DF08D1812534}">
      <dgm:prSet/>
      <dgm:spPr/>
      <dgm:t>
        <a:bodyPr/>
        <a:lstStyle/>
        <a:p>
          <a:endParaRPr lang="cs-CZ"/>
        </a:p>
      </dgm:t>
    </dgm:pt>
    <dgm:pt modelId="{3B2E719B-7D40-4528-870E-F32DD9A92DE3}" type="sibTrans" cxnId="{812B7128-2A8B-48DD-87C4-DF08D1812534}">
      <dgm:prSet/>
      <dgm:spPr/>
      <dgm:t>
        <a:bodyPr/>
        <a:lstStyle/>
        <a:p>
          <a:endParaRPr lang="cs-CZ"/>
        </a:p>
      </dgm:t>
    </dgm:pt>
    <dgm:pt modelId="{C4B44ECF-B5DA-41D2-83BA-F1DFB36C4EC7}">
      <dgm:prSet custT="1"/>
      <dgm:spPr/>
      <dgm:t>
        <a:bodyPr/>
        <a:lstStyle/>
        <a:p>
          <a:pPr rtl="0"/>
          <a:r>
            <a:rPr lang="cs-CZ" sz="1800" b="1" dirty="0" smtClean="0"/>
            <a:t>Slouží k analýze vlastního portfolia aktivit</a:t>
          </a:r>
          <a:endParaRPr lang="cs-CZ" sz="1800" b="1" dirty="0"/>
        </a:p>
      </dgm:t>
    </dgm:pt>
    <dgm:pt modelId="{37279D05-F38A-4A47-9176-2C169FE1E60B}" type="parTrans" cxnId="{1AE121F4-9A1A-4919-B8D4-83A8A7FC81EA}">
      <dgm:prSet/>
      <dgm:spPr/>
      <dgm:t>
        <a:bodyPr/>
        <a:lstStyle/>
        <a:p>
          <a:endParaRPr lang="cs-CZ"/>
        </a:p>
      </dgm:t>
    </dgm:pt>
    <dgm:pt modelId="{E54223DA-C55F-4311-B081-ADB75D2E7FA2}" type="sibTrans" cxnId="{1AE121F4-9A1A-4919-B8D4-83A8A7FC81EA}">
      <dgm:prSet/>
      <dgm:spPr/>
      <dgm:t>
        <a:bodyPr/>
        <a:lstStyle/>
        <a:p>
          <a:endParaRPr lang="cs-CZ"/>
        </a:p>
      </dgm:t>
    </dgm:pt>
    <dgm:pt modelId="{B7EBD84F-D4CD-4F4C-B77B-F6DC7BEB3999}">
      <dgm:prSet custT="1"/>
      <dgm:spPr/>
      <dgm:t>
        <a:bodyPr/>
        <a:lstStyle/>
        <a:p>
          <a:pPr rtl="0"/>
          <a:r>
            <a:rPr lang="cs-CZ" sz="1800" b="1" dirty="0" smtClean="0"/>
            <a:t>Porovnává růst a podíl výrobku na trhu</a:t>
          </a:r>
          <a:endParaRPr lang="cs-CZ" sz="1800" b="1" dirty="0"/>
        </a:p>
      </dgm:t>
    </dgm:pt>
    <dgm:pt modelId="{D20A6D44-BBE2-4860-AA76-2F2209FED9E7}" type="parTrans" cxnId="{37875BE3-DBE4-4AFD-BDE3-0A23B9F1F74A}">
      <dgm:prSet/>
      <dgm:spPr/>
      <dgm:t>
        <a:bodyPr/>
        <a:lstStyle/>
        <a:p>
          <a:endParaRPr lang="cs-CZ"/>
        </a:p>
      </dgm:t>
    </dgm:pt>
    <dgm:pt modelId="{ED15D836-19DB-4AD4-A3C8-E9252E2F05D5}" type="sibTrans" cxnId="{37875BE3-DBE4-4AFD-BDE3-0A23B9F1F74A}">
      <dgm:prSet/>
      <dgm:spPr/>
      <dgm:t>
        <a:bodyPr/>
        <a:lstStyle/>
        <a:p>
          <a:endParaRPr lang="cs-CZ"/>
        </a:p>
      </dgm:t>
    </dgm:pt>
    <dgm:pt modelId="{CCBECF36-9F39-4F23-AE43-CBF4A52FDD77}" type="pres">
      <dgm:prSet presAssocID="{26B2AC1C-D4DE-4326-9651-41EFE9B5DBCD}" presName="composite" presStyleCnt="0">
        <dgm:presLayoutVars>
          <dgm:chMax val="3"/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45661967-C1CF-493C-AA7F-7D7181462825}" type="pres">
      <dgm:prSet presAssocID="{206ED2D8-2C15-4A4B-B4B1-C447178780D6}" presName="gear1" presStyleLbl="node1" presStyleIdx="0" presStyleCnt="3" custScaleX="144785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07C5527B-9DD2-4A7C-A08F-A998F775AB7A}" type="pres">
      <dgm:prSet presAssocID="{206ED2D8-2C15-4A4B-B4B1-C447178780D6}" presName="gear1srcNode" presStyleLbl="node1" presStyleIdx="0" presStyleCnt="3"/>
      <dgm:spPr/>
      <dgm:t>
        <a:bodyPr/>
        <a:lstStyle/>
        <a:p>
          <a:endParaRPr lang="cs-CZ"/>
        </a:p>
      </dgm:t>
    </dgm:pt>
    <dgm:pt modelId="{6C1A3720-A627-4E43-8F90-1B58D01426CE}" type="pres">
      <dgm:prSet presAssocID="{206ED2D8-2C15-4A4B-B4B1-C447178780D6}" presName="gear1dstNode" presStyleLbl="node1" presStyleIdx="0" presStyleCnt="3"/>
      <dgm:spPr/>
      <dgm:t>
        <a:bodyPr/>
        <a:lstStyle/>
        <a:p>
          <a:endParaRPr lang="cs-CZ"/>
        </a:p>
      </dgm:t>
    </dgm:pt>
    <dgm:pt modelId="{C612D584-BC03-437C-B686-ECBFE1355684}" type="pres">
      <dgm:prSet presAssocID="{C4B44ECF-B5DA-41D2-83BA-F1DFB36C4EC7}" presName="gear2" presStyleLbl="node1" presStyleIdx="1" presStyleCnt="3" custScaleX="182423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9780D355-BABE-47C4-8DFB-9F9293359906}" type="pres">
      <dgm:prSet presAssocID="{C4B44ECF-B5DA-41D2-83BA-F1DFB36C4EC7}" presName="gear2srcNode" presStyleLbl="node1" presStyleIdx="1" presStyleCnt="3"/>
      <dgm:spPr/>
      <dgm:t>
        <a:bodyPr/>
        <a:lstStyle/>
        <a:p>
          <a:endParaRPr lang="cs-CZ"/>
        </a:p>
      </dgm:t>
    </dgm:pt>
    <dgm:pt modelId="{6E38D6A2-9307-45E4-B98B-B054CE3D3325}" type="pres">
      <dgm:prSet presAssocID="{C4B44ECF-B5DA-41D2-83BA-F1DFB36C4EC7}" presName="gear2dstNode" presStyleLbl="node1" presStyleIdx="1" presStyleCnt="3"/>
      <dgm:spPr/>
      <dgm:t>
        <a:bodyPr/>
        <a:lstStyle/>
        <a:p>
          <a:endParaRPr lang="cs-CZ"/>
        </a:p>
      </dgm:t>
    </dgm:pt>
    <dgm:pt modelId="{17A3DD76-B00B-4C6E-890E-59C6F2143735}" type="pres">
      <dgm:prSet presAssocID="{B7EBD84F-D4CD-4F4C-B77B-F6DC7BEB3999}" presName="gear3" presStyleLbl="node1" presStyleIdx="2" presStyleCnt="3" custScaleX="147079"/>
      <dgm:spPr/>
      <dgm:t>
        <a:bodyPr/>
        <a:lstStyle/>
        <a:p>
          <a:endParaRPr lang="cs-CZ"/>
        </a:p>
      </dgm:t>
    </dgm:pt>
    <dgm:pt modelId="{698B2FB9-1458-4C5B-9850-90B03FD3636A}" type="pres">
      <dgm:prSet presAssocID="{B7EBD84F-D4CD-4F4C-B77B-F6DC7BEB3999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40120122-E176-4459-AA5D-BD4C0149D881}" type="pres">
      <dgm:prSet presAssocID="{B7EBD84F-D4CD-4F4C-B77B-F6DC7BEB3999}" presName="gear3srcNode" presStyleLbl="node1" presStyleIdx="2" presStyleCnt="3"/>
      <dgm:spPr/>
      <dgm:t>
        <a:bodyPr/>
        <a:lstStyle/>
        <a:p>
          <a:endParaRPr lang="cs-CZ"/>
        </a:p>
      </dgm:t>
    </dgm:pt>
    <dgm:pt modelId="{1BC59825-225B-48C5-91A4-C34F1EEE2DD2}" type="pres">
      <dgm:prSet presAssocID="{B7EBD84F-D4CD-4F4C-B77B-F6DC7BEB3999}" presName="gear3dstNode" presStyleLbl="node1" presStyleIdx="2" presStyleCnt="3"/>
      <dgm:spPr/>
      <dgm:t>
        <a:bodyPr/>
        <a:lstStyle/>
        <a:p>
          <a:endParaRPr lang="cs-CZ"/>
        </a:p>
      </dgm:t>
    </dgm:pt>
    <dgm:pt modelId="{C31205E0-6898-4FEC-B979-79BE7C2AB326}" type="pres">
      <dgm:prSet presAssocID="{3B2E719B-7D40-4528-870E-F32DD9A92DE3}" presName="connector1" presStyleLbl="sibTrans2D1" presStyleIdx="0" presStyleCnt="3"/>
      <dgm:spPr/>
      <dgm:t>
        <a:bodyPr/>
        <a:lstStyle/>
        <a:p>
          <a:endParaRPr lang="cs-CZ"/>
        </a:p>
      </dgm:t>
    </dgm:pt>
    <dgm:pt modelId="{85193045-9A36-4C71-81D3-130D0A30888C}" type="pres">
      <dgm:prSet presAssocID="{E54223DA-C55F-4311-B081-ADB75D2E7FA2}" presName="connector2" presStyleLbl="sibTrans2D1" presStyleIdx="1" presStyleCnt="3"/>
      <dgm:spPr/>
      <dgm:t>
        <a:bodyPr/>
        <a:lstStyle/>
        <a:p>
          <a:endParaRPr lang="cs-CZ"/>
        </a:p>
      </dgm:t>
    </dgm:pt>
    <dgm:pt modelId="{D8548E1A-E7BD-4622-84D5-9D5394BFD68F}" type="pres">
      <dgm:prSet presAssocID="{ED15D836-19DB-4AD4-A3C8-E9252E2F05D5}" presName="connector3" presStyleLbl="sibTrans2D1" presStyleIdx="2" presStyleCnt="3"/>
      <dgm:spPr/>
      <dgm:t>
        <a:bodyPr/>
        <a:lstStyle/>
        <a:p>
          <a:endParaRPr lang="cs-CZ"/>
        </a:p>
      </dgm:t>
    </dgm:pt>
  </dgm:ptLst>
  <dgm:cxnLst>
    <dgm:cxn modelId="{06E1F54D-6053-43BE-B555-B9C8CE2B2039}" type="presOf" srcId="{C4B44ECF-B5DA-41D2-83BA-F1DFB36C4EC7}" destId="{6E38D6A2-9307-45E4-B98B-B054CE3D3325}" srcOrd="2" destOrd="0" presId="urn:microsoft.com/office/officeart/2005/8/layout/gear1"/>
    <dgm:cxn modelId="{1AE121F4-9A1A-4919-B8D4-83A8A7FC81EA}" srcId="{26B2AC1C-D4DE-4326-9651-41EFE9B5DBCD}" destId="{C4B44ECF-B5DA-41D2-83BA-F1DFB36C4EC7}" srcOrd="1" destOrd="0" parTransId="{37279D05-F38A-4A47-9176-2C169FE1E60B}" sibTransId="{E54223DA-C55F-4311-B081-ADB75D2E7FA2}"/>
    <dgm:cxn modelId="{71379420-8057-411F-8450-37F073232359}" type="presOf" srcId="{C4B44ECF-B5DA-41D2-83BA-F1DFB36C4EC7}" destId="{9780D355-BABE-47C4-8DFB-9F9293359906}" srcOrd="1" destOrd="0" presId="urn:microsoft.com/office/officeart/2005/8/layout/gear1"/>
    <dgm:cxn modelId="{B691B20D-D0D1-46D7-A1CF-FA7901FF8F65}" type="presOf" srcId="{B7EBD84F-D4CD-4F4C-B77B-F6DC7BEB3999}" destId="{698B2FB9-1458-4C5B-9850-90B03FD3636A}" srcOrd="1" destOrd="0" presId="urn:microsoft.com/office/officeart/2005/8/layout/gear1"/>
    <dgm:cxn modelId="{D9BF5203-36CB-40D4-8CE0-9CDEB00A94D8}" type="presOf" srcId="{E54223DA-C55F-4311-B081-ADB75D2E7FA2}" destId="{85193045-9A36-4C71-81D3-130D0A30888C}" srcOrd="0" destOrd="0" presId="urn:microsoft.com/office/officeart/2005/8/layout/gear1"/>
    <dgm:cxn modelId="{BCD3A211-DF3D-494F-A8B6-4E7611AA68F3}" type="presOf" srcId="{3B2E719B-7D40-4528-870E-F32DD9A92DE3}" destId="{C31205E0-6898-4FEC-B979-79BE7C2AB326}" srcOrd="0" destOrd="0" presId="urn:microsoft.com/office/officeart/2005/8/layout/gear1"/>
    <dgm:cxn modelId="{BA287974-DEA2-4D3F-9BAA-CD6A4EDFCD25}" type="presOf" srcId="{206ED2D8-2C15-4A4B-B4B1-C447178780D6}" destId="{07C5527B-9DD2-4A7C-A08F-A998F775AB7A}" srcOrd="1" destOrd="0" presId="urn:microsoft.com/office/officeart/2005/8/layout/gear1"/>
    <dgm:cxn modelId="{9223DEC9-39FB-47F5-87FF-E87ED9693D0E}" type="presOf" srcId="{B7EBD84F-D4CD-4F4C-B77B-F6DC7BEB3999}" destId="{1BC59825-225B-48C5-91A4-C34F1EEE2DD2}" srcOrd="3" destOrd="0" presId="urn:microsoft.com/office/officeart/2005/8/layout/gear1"/>
    <dgm:cxn modelId="{A03356CA-4A05-4C14-8AEC-5133E500CC4E}" type="presOf" srcId="{26B2AC1C-D4DE-4326-9651-41EFE9B5DBCD}" destId="{CCBECF36-9F39-4F23-AE43-CBF4A52FDD77}" srcOrd="0" destOrd="0" presId="urn:microsoft.com/office/officeart/2005/8/layout/gear1"/>
    <dgm:cxn modelId="{E62A7274-024D-4752-82BE-34279FB1B54C}" type="presOf" srcId="{206ED2D8-2C15-4A4B-B4B1-C447178780D6}" destId="{45661967-C1CF-493C-AA7F-7D7181462825}" srcOrd="0" destOrd="0" presId="urn:microsoft.com/office/officeart/2005/8/layout/gear1"/>
    <dgm:cxn modelId="{37875BE3-DBE4-4AFD-BDE3-0A23B9F1F74A}" srcId="{26B2AC1C-D4DE-4326-9651-41EFE9B5DBCD}" destId="{B7EBD84F-D4CD-4F4C-B77B-F6DC7BEB3999}" srcOrd="2" destOrd="0" parTransId="{D20A6D44-BBE2-4860-AA76-2F2209FED9E7}" sibTransId="{ED15D836-19DB-4AD4-A3C8-E9252E2F05D5}"/>
    <dgm:cxn modelId="{20B81BDF-8B9E-442A-A43A-1E472C23B6CE}" type="presOf" srcId="{B7EBD84F-D4CD-4F4C-B77B-F6DC7BEB3999}" destId="{40120122-E176-4459-AA5D-BD4C0149D881}" srcOrd="2" destOrd="0" presId="urn:microsoft.com/office/officeart/2005/8/layout/gear1"/>
    <dgm:cxn modelId="{812B7128-2A8B-48DD-87C4-DF08D1812534}" srcId="{26B2AC1C-D4DE-4326-9651-41EFE9B5DBCD}" destId="{206ED2D8-2C15-4A4B-B4B1-C447178780D6}" srcOrd="0" destOrd="0" parTransId="{0797AD5E-73F8-49CE-8FC9-9EF6FA18C57A}" sibTransId="{3B2E719B-7D40-4528-870E-F32DD9A92DE3}"/>
    <dgm:cxn modelId="{9B7E4252-483A-4509-8176-FBDBE9509E33}" type="presOf" srcId="{B7EBD84F-D4CD-4F4C-B77B-F6DC7BEB3999}" destId="{17A3DD76-B00B-4C6E-890E-59C6F2143735}" srcOrd="0" destOrd="0" presId="urn:microsoft.com/office/officeart/2005/8/layout/gear1"/>
    <dgm:cxn modelId="{23C80D31-DCCE-41E3-AD04-F725ADAFAF6F}" type="presOf" srcId="{C4B44ECF-B5DA-41D2-83BA-F1DFB36C4EC7}" destId="{C612D584-BC03-437C-B686-ECBFE1355684}" srcOrd="0" destOrd="0" presId="urn:microsoft.com/office/officeart/2005/8/layout/gear1"/>
    <dgm:cxn modelId="{CD04F785-111C-4BB7-B458-08ABBD580C8C}" type="presOf" srcId="{206ED2D8-2C15-4A4B-B4B1-C447178780D6}" destId="{6C1A3720-A627-4E43-8F90-1B58D01426CE}" srcOrd="2" destOrd="0" presId="urn:microsoft.com/office/officeart/2005/8/layout/gear1"/>
    <dgm:cxn modelId="{658F6B61-5077-485C-9C3C-AD2017C57BAF}" type="presOf" srcId="{ED15D836-19DB-4AD4-A3C8-E9252E2F05D5}" destId="{D8548E1A-E7BD-4622-84D5-9D5394BFD68F}" srcOrd="0" destOrd="0" presId="urn:microsoft.com/office/officeart/2005/8/layout/gear1"/>
    <dgm:cxn modelId="{4BCB4A79-F35C-4A25-8CE4-1149AC09A457}" type="presParOf" srcId="{CCBECF36-9F39-4F23-AE43-CBF4A52FDD77}" destId="{45661967-C1CF-493C-AA7F-7D7181462825}" srcOrd="0" destOrd="0" presId="urn:microsoft.com/office/officeart/2005/8/layout/gear1"/>
    <dgm:cxn modelId="{AC0E2C4C-C45A-40CB-83A1-B45D91FD2EA3}" type="presParOf" srcId="{CCBECF36-9F39-4F23-AE43-CBF4A52FDD77}" destId="{07C5527B-9DD2-4A7C-A08F-A998F775AB7A}" srcOrd="1" destOrd="0" presId="urn:microsoft.com/office/officeart/2005/8/layout/gear1"/>
    <dgm:cxn modelId="{200658C9-A1CA-4F9A-AB4B-9C52326735A5}" type="presParOf" srcId="{CCBECF36-9F39-4F23-AE43-CBF4A52FDD77}" destId="{6C1A3720-A627-4E43-8F90-1B58D01426CE}" srcOrd="2" destOrd="0" presId="urn:microsoft.com/office/officeart/2005/8/layout/gear1"/>
    <dgm:cxn modelId="{F95E9678-C28A-49AC-B30C-C6430ED17903}" type="presParOf" srcId="{CCBECF36-9F39-4F23-AE43-CBF4A52FDD77}" destId="{C612D584-BC03-437C-B686-ECBFE1355684}" srcOrd="3" destOrd="0" presId="urn:microsoft.com/office/officeart/2005/8/layout/gear1"/>
    <dgm:cxn modelId="{2AFD7B06-1D3A-4CB2-BDCE-3074481C6E21}" type="presParOf" srcId="{CCBECF36-9F39-4F23-AE43-CBF4A52FDD77}" destId="{9780D355-BABE-47C4-8DFB-9F9293359906}" srcOrd="4" destOrd="0" presId="urn:microsoft.com/office/officeart/2005/8/layout/gear1"/>
    <dgm:cxn modelId="{7B8C3057-060C-4B66-8A26-9064E19C5094}" type="presParOf" srcId="{CCBECF36-9F39-4F23-AE43-CBF4A52FDD77}" destId="{6E38D6A2-9307-45E4-B98B-B054CE3D3325}" srcOrd="5" destOrd="0" presId="urn:microsoft.com/office/officeart/2005/8/layout/gear1"/>
    <dgm:cxn modelId="{EA579C93-5EAC-4632-8D7F-B08A8C36C338}" type="presParOf" srcId="{CCBECF36-9F39-4F23-AE43-CBF4A52FDD77}" destId="{17A3DD76-B00B-4C6E-890E-59C6F2143735}" srcOrd="6" destOrd="0" presId="urn:microsoft.com/office/officeart/2005/8/layout/gear1"/>
    <dgm:cxn modelId="{0B82E0A3-4CF5-47E8-A298-78C8552E7763}" type="presParOf" srcId="{CCBECF36-9F39-4F23-AE43-CBF4A52FDD77}" destId="{698B2FB9-1458-4C5B-9850-90B03FD3636A}" srcOrd="7" destOrd="0" presId="urn:microsoft.com/office/officeart/2005/8/layout/gear1"/>
    <dgm:cxn modelId="{E3A92940-F46D-46D4-A155-4BC0E7A0BC6F}" type="presParOf" srcId="{CCBECF36-9F39-4F23-AE43-CBF4A52FDD77}" destId="{40120122-E176-4459-AA5D-BD4C0149D881}" srcOrd="8" destOrd="0" presId="urn:microsoft.com/office/officeart/2005/8/layout/gear1"/>
    <dgm:cxn modelId="{15D89E01-EDEC-4250-83F2-39740B8B2F54}" type="presParOf" srcId="{CCBECF36-9F39-4F23-AE43-CBF4A52FDD77}" destId="{1BC59825-225B-48C5-91A4-C34F1EEE2DD2}" srcOrd="9" destOrd="0" presId="urn:microsoft.com/office/officeart/2005/8/layout/gear1"/>
    <dgm:cxn modelId="{8EFDCF0A-7F01-4ACE-B076-7E768DD7B60F}" type="presParOf" srcId="{CCBECF36-9F39-4F23-AE43-CBF4A52FDD77}" destId="{C31205E0-6898-4FEC-B979-79BE7C2AB326}" srcOrd="10" destOrd="0" presId="urn:microsoft.com/office/officeart/2005/8/layout/gear1"/>
    <dgm:cxn modelId="{476126E0-18FA-43C5-85C0-3FB8D7B3F235}" type="presParOf" srcId="{CCBECF36-9F39-4F23-AE43-CBF4A52FDD77}" destId="{85193045-9A36-4C71-81D3-130D0A30888C}" srcOrd="11" destOrd="0" presId="urn:microsoft.com/office/officeart/2005/8/layout/gear1"/>
    <dgm:cxn modelId="{82DD1484-EFA4-44AE-9E72-5FA1E0B6D08D}" type="presParOf" srcId="{CCBECF36-9F39-4F23-AE43-CBF4A52FDD77}" destId="{D8548E1A-E7BD-4622-84D5-9D5394BFD68F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5BA119F-5C1F-446A-9C0A-32504A6DAD3D}">
      <dsp:nvSpPr>
        <dsp:cNvPr id="0" name=""/>
        <dsp:cNvSpPr/>
      </dsp:nvSpPr>
      <dsp:spPr>
        <a:xfrm>
          <a:off x="754781" y="44656"/>
          <a:ext cx="3236654" cy="3236654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5000" r="-45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AE2CD69-1593-46D8-A6F5-4047891E8ED7}">
      <dsp:nvSpPr>
        <dsp:cNvPr id="0" name=""/>
        <dsp:cNvSpPr/>
      </dsp:nvSpPr>
      <dsp:spPr>
        <a:xfrm>
          <a:off x="3991436" y="36564"/>
          <a:ext cx="4854981" cy="323665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l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900" kern="1200" dirty="0" smtClean="0"/>
            <a:t>Zvedla americká poradenská společnost Boston </a:t>
          </a:r>
          <a:r>
            <a:rPr lang="cs-CZ" sz="2900" kern="1200" dirty="0" err="1" smtClean="0"/>
            <a:t>Consulting</a:t>
          </a:r>
          <a:r>
            <a:rPr lang="cs-CZ" sz="2900" kern="1200" dirty="0" smtClean="0"/>
            <a:t> Group v roce 1963 v souvislosti s metodou kvalifikace výrobního programu. Současně s ní také zavedla specifické pojmy </a:t>
          </a:r>
          <a:r>
            <a:rPr lang="cs-CZ" sz="2900" kern="1200" dirty="0" smtClean="0"/>
            <a:t>(otazník</a:t>
          </a:r>
          <a:r>
            <a:rPr lang="cs-CZ" sz="2900" kern="1200" dirty="0" smtClean="0"/>
            <a:t>, hvězdy, dojné krávy a bídní psi)</a:t>
          </a:r>
          <a:endParaRPr lang="cs-CZ" sz="2900" kern="1200" dirty="0"/>
        </a:p>
      </dsp:txBody>
      <dsp:txXfrm>
        <a:off x="3991436" y="36564"/>
        <a:ext cx="4854981" cy="323665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5661967-C1CF-493C-AA7F-7D7181462825}">
      <dsp:nvSpPr>
        <dsp:cNvPr id="0" name=""/>
        <dsp:cNvSpPr/>
      </dsp:nvSpPr>
      <dsp:spPr>
        <a:xfrm>
          <a:off x="4185346" y="2220757"/>
          <a:ext cx="3929840" cy="2714259"/>
        </a:xfrm>
        <a:prstGeom prst="gear9">
          <a:avLst/>
        </a:prstGeom>
        <a:blipFill rotWithShape="0">
          <a:blip xmlns:r="http://schemas.openxmlformats.org/officeDocument/2006/relationships" r:embed="rId1">
            <a:duotone>
              <a:schemeClr val="accent3">
                <a:hueOff val="0"/>
                <a:satOff val="0"/>
                <a:lumOff val="0"/>
                <a:alphaOff val="0"/>
                <a:shade val="74000"/>
                <a:satMod val="130000"/>
                <a:lumMod val="90000"/>
              </a:schemeClr>
              <a:schemeClr val="accent3">
                <a:hueOff val="0"/>
                <a:satOff val="0"/>
                <a:lumOff val="0"/>
                <a:alphaOff val="0"/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b="1" kern="1200" dirty="0" smtClean="0"/>
            <a:t>Je jednou z nejpoužívanějších firemních analýz</a:t>
          </a:r>
          <a:endParaRPr lang="cs-CZ" sz="2000" b="1" kern="1200" dirty="0"/>
        </a:p>
      </dsp:txBody>
      <dsp:txXfrm>
        <a:off x="4884567" y="2856559"/>
        <a:ext cx="2531398" cy="1395185"/>
      </dsp:txXfrm>
    </dsp:sp>
    <dsp:sp modelId="{C612D584-BC03-437C-B686-ECBFE1355684}">
      <dsp:nvSpPr>
        <dsp:cNvPr id="0" name=""/>
        <dsp:cNvSpPr/>
      </dsp:nvSpPr>
      <dsp:spPr>
        <a:xfrm>
          <a:off x="2400413" y="1579205"/>
          <a:ext cx="3601042" cy="1974006"/>
        </a:xfrm>
        <a:prstGeom prst="gear6">
          <a:avLst/>
        </a:prstGeom>
        <a:blipFill rotWithShape="0">
          <a:blip xmlns:r="http://schemas.openxmlformats.org/officeDocument/2006/relationships" r:embed="rId1">
            <a:duotone>
              <a:schemeClr val="accent3">
                <a:hueOff val="-6164083"/>
                <a:satOff val="6281"/>
                <a:lumOff val="-1177"/>
                <a:alphaOff val="0"/>
                <a:shade val="74000"/>
                <a:satMod val="130000"/>
                <a:lumMod val="90000"/>
              </a:schemeClr>
              <a:schemeClr val="accent3">
                <a:hueOff val="-6164083"/>
                <a:satOff val="6281"/>
                <a:lumOff val="-1177"/>
                <a:alphaOff val="0"/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800" b="1" kern="1200" dirty="0" smtClean="0"/>
            <a:t>Slouží k analýze vlastního portfolia aktivit</a:t>
          </a:r>
          <a:endParaRPr lang="cs-CZ" sz="1800" b="1" kern="1200" dirty="0"/>
        </a:p>
      </dsp:txBody>
      <dsp:txXfrm>
        <a:off x="3133883" y="2079171"/>
        <a:ext cx="2134102" cy="974074"/>
      </dsp:txXfrm>
    </dsp:sp>
    <dsp:sp modelId="{17A3DD76-B00B-4C6E-890E-59C6F2143735}">
      <dsp:nvSpPr>
        <dsp:cNvPr id="0" name=""/>
        <dsp:cNvSpPr/>
      </dsp:nvSpPr>
      <dsp:spPr>
        <a:xfrm rot="20700000">
          <a:off x="3697648" y="383987"/>
          <a:ext cx="3177980" cy="1600833"/>
        </a:xfrm>
        <a:prstGeom prst="gear6">
          <a:avLst/>
        </a:prstGeom>
        <a:blipFill rotWithShape="0">
          <a:blip xmlns:r="http://schemas.openxmlformats.org/officeDocument/2006/relationships" r:embed="rId1">
            <a:duotone>
              <a:schemeClr val="accent3">
                <a:hueOff val="-12328166"/>
                <a:satOff val="12562"/>
                <a:lumOff val="-2354"/>
                <a:alphaOff val="0"/>
                <a:shade val="74000"/>
                <a:satMod val="130000"/>
                <a:lumMod val="90000"/>
              </a:schemeClr>
              <a:schemeClr val="accent3">
                <a:hueOff val="-12328166"/>
                <a:satOff val="12562"/>
                <a:lumOff val="-2354"/>
                <a:alphaOff val="0"/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800" b="1" kern="1200" dirty="0" smtClean="0"/>
            <a:t>Porovnává růst a podíl výrobku na trhu</a:t>
          </a:r>
          <a:endParaRPr lang="cs-CZ" sz="1800" b="1" kern="1200" dirty="0"/>
        </a:p>
      </dsp:txBody>
      <dsp:txXfrm rot="-20700000">
        <a:off x="4488217" y="641552"/>
        <a:ext cx="1596842" cy="1085703"/>
      </dsp:txXfrm>
    </dsp:sp>
    <dsp:sp modelId="{C31205E0-6898-4FEC-B979-79BE7C2AB326}">
      <dsp:nvSpPr>
        <dsp:cNvPr id="0" name=""/>
        <dsp:cNvSpPr/>
      </dsp:nvSpPr>
      <dsp:spPr>
        <a:xfrm>
          <a:off x="4592644" y="1806492"/>
          <a:ext cx="3474251" cy="3474251"/>
        </a:xfrm>
        <a:prstGeom prst="circularArrow">
          <a:avLst>
            <a:gd name="adj1" fmla="val 4688"/>
            <a:gd name="adj2" fmla="val 299029"/>
            <a:gd name="adj3" fmla="val 2531404"/>
            <a:gd name="adj4" fmla="val 15828832"/>
            <a:gd name="adj5" fmla="val 5469"/>
          </a:avLst>
        </a:prstGeom>
        <a:blipFill rotWithShape="0">
          <a:blip xmlns:r="http://schemas.openxmlformats.org/officeDocument/2006/relationships" r:embed="rId1">
            <a:duotone>
              <a:schemeClr val="accent3">
                <a:hueOff val="0"/>
                <a:satOff val="0"/>
                <a:lumOff val="0"/>
                <a:alphaOff val="0"/>
                <a:shade val="74000"/>
                <a:satMod val="130000"/>
                <a:lumMod val="90000"/>
              </a:schemeClr>
              <a:schemeClr val="accent3">
                <a:hueOff val="0"/>
                <a:satOff val="0"/>
                <a:lumOff val="0"/>
                <a:alphaOff val="0"/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5193045-9A36-4C71-81D3-130D0A30888C}">
      <dsp:nvSpPr>
        <dsp:cNvPr id="0" name=""/>
        <dsp:cNvSpPr/>
      </dsp:nvSpPr>
      <dsp:spPr>
        <a:xfrm>
          <a:off x="2864338" y="1139253"/>
          <a:ext cx="2524261" cy="2524261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blipFill rotWithShape="0">
          <a:blip xmlns:r="http://schemas.openxmlformats.org/officeDocument/2006/relationships" r:embed="rId1">
            <a:duotone>
              <a:schemeClr val="accent3">
                <a:hueOff val="-6164083"/>
                <a:satOff val="6281"/>
                <a:lumOff val="-1177"/>
                <a:alphaOff val="0"/>
                <a:shade val="74000"/>
                <a:satMod val="130000"/>
                <a:lumMod val="90000"/>
              </a:schemeClr>
              <a:schemeClr val="accent3">
                <a:hueOff val="-6164083"/>
                <a:satOff val="6281"/>
                <a:lumOff val="-1177"/>
                <a:alphaOff val="0"/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8548E1A-E7BD-4622-84D5-9D5394BFD68F}">
      <dsp:nvSpPr>
        <dsp:cNvPr id="0" name=""/>
        <dsp:cNvSpPr/>
      </dsp:nvSpPr>
      <dsp:spPr>
        <a:xfrm>
          <a:off x="3872193" y="-209482"/>
          <a:ext cx="2721661" cy="2721661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blipFill rotWithShape="0">
          <a:blip xmlns:r="http://schemas.openxmlformats.org/officeDocument/2006/relationships" r:embed="rId1">
            <a:duotone>
              <a:schemeClr val="accent3">
                <a:hueOff val="-12328166"/>
                <a:satOff val="12562"/>
                <a:lumOff val="-2354"/>
                <a:alphaOff val="0"/>
                <a:shade val="74000"/>
                <a:satMod val="130000"/>
                <a:lumMod val="90000"/>
              </a:schemeClr>
              <a:schemeClr val="accent3">
                <a:hueOff val="-12328166"/>
                <a:satOff val="12562"/>
                <a:lumOff val="-2354"/>
                <a:alphaOff val="0"/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layout/CirclePictureHierarchy">
  <dgm:title val=""/>
  <dgm:desc val=""/>
  <dgm:catLst>
    <dgm:cat type="hierarchy" pri="1750"/>
    <dgm:cat type="picture" pri="23000"/>
    <dgm:cat type="pictureconvert" pri="2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5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h" for="ch" forName="image" refType="h" fact="0.8"/>
              <dgm:constr type="w" for="ch" forName="image" refType="h" refFor="ch" refForName="image"/>
              <dgm:constr type="t" for="ch" forName="image" refType="h" fact="0.1"/>
              <dgm:constr type="l" for="ch" forName="image"/>
              <dgm:constr type="w" for="ch" forName="text" refType="w" fact="0.6"/>
              <dgm:constr type="h" for="ch" forName="text" refType="h" fact="0.8"/>
              <dgm:constr type="t" for="ch" forName="text" refType="w" fact="0.04"/>
              <dgm:constr type="l" for="ch" forName="text" refType="w" fact="0.4"/>
            </dgm:constrLst>
            <dgm:ruleLst/>
            <dgm:layoutNode name="image" styleLbl="node0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  <dgm:layoutNode name="text" styleLbl="revTx">
              <dgm:varLst>
                <dgm:chPref val="3"/>
              </dgm:varLst>
              <dgm:alg type="tx">
                <dgm:param type="parTxLTRAlign" val="l"/>
                <dgm:param type="parTxRTLAlign" val="r"/>
              </dgm:alg>
              <dgm:shape xmlns:r="http://schemas.openxmlformats.org/officeDocument/2006/relationships" type="rect" r:blip="">
                <dgm:adjLst/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image"/>
                    <dgm:param type="dstNode" val="image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h" for="ch" forName="image2" refType="h" fact="0.8"/>
                      <dgm:constr type="w" for="ch" forName="image2" refType="h" refFor="ch" refForName="image2"/>
                      <dgm:constr type="t" for="ch" forName="image2" refType="h" fact="0.1"/>
                      <dgm:constr type="l" for="ch" forName="image2"/>
                      <dgm:constr type="w" for="ch" forName="text2" refType="w" fact="0.6"/>
                      <dgm:constr type="h" for="ch" forName="text2" refType="h" fact="0.8"/>
                      <dgm:constr type="t" for="ch" forName="text2" refType="w" fact="0.04"/>
                      <dgm:constr type="l" for="ch" forName="text2" refType="w" fact="0.4"/>
                    </dgm:constrLst>
                    <dgm:ruleLst/>
                    <dgm:layoutNode name="image2">
                      <dgm:alg type="sp"/>
                      <dgm:shape xmlns:r="http://schemas.openxmlformats.org/officeDocument/2006/relationships" type="ellipse" r:blip="" blipPhldr="1">
                        <dgm:adjLst/>
                      </dgm:shape>
                      <dgm:presOf/>
                      <dgm:constrLst/>
                      <dgm:ruleLst/>
                    </dgm:layoutNode>
                    <dgm:layoutNode name="text2" styleLbl="revTx">
                      <dgm:varLst>
                        <dgm:chPref val="3"/>
                      </dgm:varLst>
                      <dgm:alg type="tx">
                        <dgm:param type="parTxLTRAlign" val="l"/>
                        <dgm:param type="parTxRTLAlign" val="r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image2"/>
                            <dgm:param type="dstNode" val="image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h" for="ch" forName="image3" refType="h" fact="0.8"/>
                              <dgm:constr type="w" for="ch" forName="image3" refType="h" refFor="ch" refForName="image3"/>
                              <dgm:constr type="t" for="ch" forName="image3" refType="h" fact="0.1"/>
                              <dgm:constr type="l" for="ch" forName="image3"/>
                              <dgm:constr type="w" for="ch" forName="text3" refType="w" fact="0.6"/>
                              <dgm:constr type="h" for="ch" forName="text3" refType="h" fact="0.8"/>
                              <dgm:constr type="t" for="ch" forName="text3" refType="w" fact="0.04"/>
                              <dgm:constr type="l" for="ch" forName="text3" refType="w" fact="0.4"/>
                            </dgm:constrLst>
                            <dgm:ruleLst/>
                            <dgm:layoutNode name="image3">
                              <dgm:alg type="sp"/>
                              <dgm:shape xmlns:r="http://schemas.openxmlformats.org/officeDocument/2006/relationships" type="ellipse" r:blip="" blipPhldr="1">
                                <dgm:adjLst/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revTx">
                              <dgm:varLst>
                                <dgm:chPref val="3"/>
                              </dgm:varLst>
                              <dgm:alg type="tx">
                                <dgm:param type="parTxLTRAlign" val="l"/>
                                <dgm:param type="parTxRTLAlign" val="r"/>
                              </dgm:alg>
                              <dgm:shape xmlns:r="http://schemas.openxmlformats.org/officeDocument/2006/relationships" type="rect" r:blip="">
                                <dgm:adjLst/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image3"/>
                                        <dgm:param type="dstNode" val="image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image4"/>
                                        <dgm:param type="dstNode" val="image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h" for="ch" forName="image4" refType="h" fact="0.8"/>
                                      <dgm:constr type="w" for="ch" forName="image4" refType="h" refFor="ch" refForName="image4"/>
                                      <dgm:constr type="t" for="ch" forName="image4" refType="h" fact="0.1"/>
                                      <dgm:constr type="l" for="ch" forName="image4"/>
                                      <dgm:constr type="w" for="ch" forName="text4" refType="w" fact="0.6"/>
                                      <dgm:constr type="h" for="ch" forName="text4" refType="h" fact="0.8"/>
                                      <dgm:constr type="t" for="ch" forName="text4" refType="w" fact="0.04"/>
                                      <dgm:constr type="l" for="ch" forName="text4" refType="w" fact="0.4"/>
                                    </dgm:constrLst>
                                    <dgm:ruleLst/>
                                    <dgm:layoutNode name="image4">
                                      <dgm:alg type="sp"/>
                                      <dgm:shape xmlns:r="http://schemas.openxmlformats.org/officeDocument/2006/relationships" type="ellipse" r:blip="" blipPhldr="1">
                                        <dgm:adjLst/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revTx">
                                      <dgm:varLst>
                                        <dgm:chPref val="3"/>
                                      </dgm:varLst>
                                      <dgm:alg type="tx">
                                        <dgm:param type="parTxLTRAlign" val="l"/>
                                        <dgm:param type="parTxRTLAlign" val="r"/>
                                      </dgm:alg>
                                      <dgm:shape xmlns:r="http://schemas.openxmlformats.org/officeDocument/2006/relationships" type="rect" r:blip="">
                                        <dgm:adjLst/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84B0BF40-3B32-4D4D-8117-54F895CD9414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775CD6D1-1AD5-44CC-BB15-1B161E43AF05}" type="slidenum">
              <a:rPr lang="cs-CZ" smtClean="0"/>
              <a:t>‹#›</a:t>
            </a:fld>
            <a:endParaRPr lang="cs-CZ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652573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tický obrázek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0BF40-3B32-4D4D-8117-54F895CD9414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CD6D1-1AD5-44CC-BB15-1B161E43AF0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26908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ázev a popis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0BF40-3B32-4D4D-8117-54F895CD9414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CD6D1-1AD5-44CC-BB15-1B161E43AF05}" type="slidenum">
              <a:rPr lang="cs-CZ" smtClean="0"/>
              <a:t>‹#›</a:t>
            </a:fld>
            <a:endParaRPr lang="cs-CZ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677127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ce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0BF40-3B32-4D4D-8117-54F895CD9414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CD6D1-1AD5-44CC-BB15-1B161E43AF05}" type="slidenum">
              <a:rPr lang="cs-CZ" smtClean="0"/>
              <a:t>‹#›</a:t>
            </a:fld>
            <a:endParaRPr lang="cs-CZ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8252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0BF40-3B32-4D4D-8117-54F895CD9414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CD6D1-1AD5-44CC-BB15-1B161E43AF0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317218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 s citac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0BF40-3B32-4D4D-8117-54F895CD9414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CD6D1-1AD5-44CC-BB15-1B161E43AF05}" type="slidenum">
              <a:rPr lang="cs-CZ" smtClean="0"/>
              <a:t>‹#›</a:t>
            </a:fld>
            <a:endParaRPr lang="cs-CZ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84001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avda nebo neprav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0BF40-3B32-4D4D-8117-54F895CD9414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CD6D1-1AD5-44CC-BB15-1B161E43AF05}" type="slidenum">
              <a:rPr lang="cs-CZ" smtClean="0"/>
              <a:t>‹#›</a:t>
            </a:fld>
            <a:endParaRPr lang="cs-CZ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707603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0BF40-3B32-4D4D-8117-54F895CD9414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CD6D1-1AD5-44CC-BB15-1B161E43AF05}" type="slidenum">
              <a:rPr lang="cs-CZ" smtClean="0"/>
              <a:t>‹#›</a:t>
            </a:fld>
            <a:endParaRPr lang="cs-CZ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812749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0BF40-3B32-4D4D-8117-54F895CD9414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CD6D1-1AD5-44CC-BB15-1B161E43AF05}" type="slidenum">
              <a:rPr lang="cs-CZ" smtClean="0"/>
              <a:t>‹#›</a:t>
            </a:fld>
            <a:endParaRPr lang="cs-CZ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097538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0BF40-3B32-4D4D-8117-54F895CD9414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CD6D1-1AD5-44CC-BB15-1B161E43AF0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604432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0BF40-3B32-4D4D-8117-54F895CD9414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CD6D1-1AD5-44CC-BB15-1B161E43AF05}" type="slidenum">
              <a:rPr lang="cs-CZ" smtClean="0"/>
              <a:t>‹#›</a:t>
            </a:fld>
            <a:endParaRPr lang="cs-CZ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037050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0BF40-3B32-4D4D-8117-54F895CD9414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CD6D1-1AD5-44CC-BB15-1B161E43AF0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044899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0BF40-3B32-4D4D-8117-54F895CD9414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CD6D1-1AD5-44CC-BB15-1B161E43AF05}" type="slidenum">
              <a:rPr lang="cs-CZ" smtClean="0"/>
              <a:t>‹#›</a:t>
            </a:fld>
            <a:endParaRPr lang="cs-CZ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48499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0BF40-3B32-4D4D-8117-54F895CD9414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CD6D1-1AD5-44CC-BB15-1B161E43AF05}" type="slidenum">
              <a:rPr lang="cs-CZ" smtClean="0"/>
              <a:t>‹#›</a:t>
            </a:fld>
            <a:endParaRPr lang="cs-CZ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501297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0BF40-3B32-4D4D-8117-54F895CD9414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CD6D1-1AD5-44CC-BB15-1B161E43AF0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230446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0BF40-3B32-4D4D-8117-54F895CD9414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CD6D1-1AD5-44CC-BB15-1B161E43AF05}" type="slidenum">
              <a:rPr lang="cs-CZ" smtClean="0"/>
              <a:t>‹#›</a:t>
            </a:fld>
            <a:endParaRPr lang="cs-CZ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378111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0BF40-3B32-4D4D-8117-54F895CD9414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CD6D1-1AD5-44CC-BB15-1B161E43AF0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188687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84B0BF40-3B32-4D4D-8117-54F895CD9414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775CD6D1-1AD5-44CC-BB15-1B161E43AF0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137464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commons.wikimedia.org/wiki/File:Slano_kopovo_-_ispa%C5%A1a_krava_04.jpg" TargetMode="External"/><Relationship Id="rId2" Type="http://schemas.openxmlformats.org/officeDocument/2006/relationships/hyperlink" Target="http://commons.wikimedia.org/wiki/File:Flag_of_the_United_States.svg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://upload.wikimedia.org/wikipedia/commons/f/f1/Slano_kopovo_-_ispa%C5%A1a_krava_04.jpg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Marketingová situační analýza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BCG analýza</a:t>
            </a:r>
          </a:p>
          <a:p>
            <a:r>
              <a:rPr lang="cs-CZ" dirty="0"/>
              <a:t>Matice BCG (Boston </a:t>
            </a:r>
            <a:r>
              <a:rPr lang="cs-CZ" dirty="0" err="1"/>
              <a:t>Consulting</a:t>
            </a:r>
            <a:r>
              <a:rPr lang="cs-CZ" dirty="0"/>
              <a:t> Group) </a:t>
            </a:r>
          </a:p>
          <a:p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9559453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Bídní psi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Jsou to výrobky, které vykazují nízký stupeň podílu na trhu a nízké tempo růstu</a:t>
            </a:r>
          </a:p>
          <a:p>
            <a:r>
              <a:rPr lang="cs-CZ" dirty="0" smtClean="0"/>
              <a:t>Tyto výrobky se nevyvíjejí, jsou pro firmu neperspektivní, ztrátové a vedení firmy musí zvážit jejich servání v portfoliu firmy</a:t>
            </a:r>
            <a:endParaRPr lang="cs-CZ" dirty="0"/>
          </a:p>
        </p:txBody>
      </p:sp>
      <p:pic>
        <p:nvPicPr>
          <p:cNvPr id="8" name="Obrázek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59" t="21279" r="14262" b="22354"/>
          <a:stretch/>
        </p:blipFill>
        <p:spPr>
          <a:xfrm>
            <a:off x="7619999" y="4163292"/>
            <a:ext cx="3089564" cy="1871780"/>
          </a:xfrm>
          <a:prstGeom prst="rect">
            <a:avLst/>
          </a:prstGeom>
        </p:spPr>
      </p:pic>
      <p:sp>
        <p:nvSpPr>
          <p:cNvPr id="9" name="Obdélník 8"/>
          <p:cNvSpPr>
            <a:spLocks noChangeArrowheads="1"/>
          </p:cNvSpPr>
          <p:nvPr/>
        </p:nvSpPr>
        <p:spPr bwMode="auto">
          <a:xfrm>
            <a:off x="9909463" y="6018450"/>
            <a:ext cx="8001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cs-CZ" altLang="cs-C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cs-C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cs-CZ" altLang="cs-C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Obr. 3</a:t>
            </a:r>
            <a:r>
              <a:rPr lang="en-US" altLang="cs-CZ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cs-CZ" altLang="cs-CZ" sz="1200" dirty="0">
              <a:solidFill>
                <a:prstClr val="black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561509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Otázky k procvičování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Jak se označuje analýza BCG jako nějaká matice</a:t>
            </a:r>
          </a:p>
          <a:p>
            <a:r>
              <a:rPr lang="cs-CZ" dirty="0" smtClean="0"/>
              <a:t>Co BCG analýza porovnává</a:t>
            </a:r>
          </a:p>
          <a:p>
            <a:r>
              <a:rPr lang="cs-CZ" dirty="0" smtClean="0"/>
              <a:t>Vyjmenujte jednotlivé fáze v BCG matici</a:t>
            </a:r>
          </a:p>
          <a:p>
            <a:r>
              <a:rPr lang="cs-CZ" dirty="0" smtClean="0"/>
              <a:t>Která ze 4 fází označuje výrobek s vysokým tempem růstu a podílu na trhu</a:t>
            </a:r>
          </a:p>
          <a:p>
            <a:r>
              <a:rPr lang="cs-CZ" dirty="0" smtClean="0"/>
              <a:t>V jaké fázi se nachází pro firmu neperspektivní výrobek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21390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LITERATURA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295401" y="2456597"/>
            <a:ext cx="9601196" cy="3643951"/>
          </a:xfrm>
        </p:spPr>
        <p:txBody>
          <a:bodyPr>
            <a:normAutofit fontScale="92500" lnSpcReduction="10000"/>
          </a:bodyPr>
          <a:lstStyle/>
          <a:p>
            <a:r>
              <a:rPr lang="cs-CZ" dirty="0"/>
              <a:t>AMERICKÁ MARKETINGOVÁ ASOCIACE:</a:t>
            </a:r>
            <a:r>
              <a:rPr lang="cs-CZ" i="1" dirty="0"/>
              <a:t> Marketing - prodej prováděný pomocí systémů/reklama a marketing/co je marketing</a:t>
            </a:r>
            <a:r>
              <a:rPr lang="cs-CZ" dirty="0"/>
              <a:t> [online]. [cit. 2008-11-02]. Dostupný z  WWW: &lt;http://www.vladimirmatula.zjihlavy.cz/</a:t>
            </a:r>
            <a:r>
              <a:rPr lang="cs-CZ" dirty="0" err="1"/>
              <a:t>marketing.php</a:t>
            </a:r>
            <a:r>
              <a:rPr lang="cs-CZ" dirty="0"/>
              <a:t>&gt;. </a:t>
            </a:r>
          </a:p>
          <a:p>
            <a:r>
              <a:rPr lang="cs-CZ" dirty="0" smtClean="0"/>
              <a:t>KINDLOVÁ, </a:t>
            </a:r>
            <a:r>
              <a:rPr lang="cs-CZ" dirty="0"/>
              <a:t>J. </a:t>
            </a:r>
            <a:r>
              <a:rPr lang="cs-CZ" dirty="0" smtClean="0"/>
              <a:t>Trendy </a:t>
            </a:r>
            <a:r>
              <a:rPr lang="cs-CZ" dirty="0"/>
              <a:t>ve využívání nástrojů podpory: diplomová práce. </a:t>
            </a:r>
            <a:r>
              <a:rPr lang="cs-CZ" dirty="0" err="1"/>
              <a:t>O</a:t>
            </a:r>
            <a:r>
              <a:rPr lang="cs-CZ" smtClean="0"/>
              <a:t>strava</a:t>
            </a:r>
            <a:r>
              <a:rPr lang="cs-CZ" dirty="0"/>
              <a:t>: VYSOKÁ ŠKOLA BÁŇSKÁ -TECHNICKÁ UNIVERZITA, </a:t>
            </a:r>
            <a:r>
              <a:rPr lang="cs-CZ" dirty="0" err="1"/>
              <a:t>Hornicko</a:t>
            </a:r>
            <a:r>
              <a:rPr lang="cs-CZ" dirty="0"/>
              <a:t> - geologická fakulta, 2009. </a:t>
            </a:r>
          </a:p>
          <a:p>
            <a:r>
              <a:rPr lang="cs-CZ" dirty="0"/>
              <a:t>MOUDRÝ, M.:</a:t>
            </a:r>
            <a:r>
              <a:rPr lang="cs-CZ" i="1" dirty="0" err="1"/>
              <a:t>Marketing:Základy</a:t>
            </a:r>
            <a:r>
              <a:rPr lang="cs-CZ" i="1" dirty="0"/>
              <a:t> marketingu</a:t>
            </a:r>
            <a:r>
              <a:rPr lang="cs-CZ" dirty="0"/>
              <a:t>. 1.vyd. Kralice na Hané: </a:t>
            </a:r>
            <a:r>
              <a:rPr lang="cs-CZ" dirty="0" err="1"/>
              <a:t>Computer</a:t>
            </a:r>
            <a:r>
              <a:rPr lang="cs-CZ" dirty="0"/>
              <a:t> Media, 2008. 160s., ISBN 978-80-7402-002-5 </a:t>
            </a:r>
          </a:p>
          <a:p>
            <a:r>
              <a:rPr lang="cs-CZ" i="1" dirty="0"/>
              <a:t>Marketingové noviny</a:t>
            </a:r>
            <a:r>
              <a:rPr lang="cs-CZ" dirty="0"/>
              <a:t> [online]. [cit. 2008/10/10]. Dostupné na WWW: &lt;http://www.marketingovenoviny.cz&gt;. 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378895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295401" y="2456597"/>
            <a:ext cx="9601196" cy="3643951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cs-CZ" sz="2000" dirty="0"/>
              <a:t>DBENBENN, ZSCOUT370, JACOBOLUS, INDOLENCES, TECHNION. </a:t>
            </a:r>
            <a:r>
              <a:rPr lang="cs-CZ" sz="2000" i="1" dirty="0"/>
              <a:t>wikimedia.org</a:t>
            </a:r>
            <a:r>
              <a:rPr lang="cs-CZ" sz="2000" dirty="0"/>
              <a:t> [online]. [cit. </a:t>
            </a:r>
            <a:r>
              <a:rPr lang="cs-CZ" sz="2000" dirty="0" smtClean="0"/>
              <a:t>5.10.2013]. </a:t>
            </a:r>
            <a:r>
              <a:rPr lang="cs-CZ" sz="2000" dirty="0"/>
              <a:t>Dostupný na WWW: </a:t>
            </a:r>
            <a:r>
              <a:rPr lang="cs-CZ" sz="2000" dirty="0">
                <a:hlinkClick r:id="rId2"/>
              </a:rPr>
              <a:t>http://</a:t>
            </a:r>
            <a:r>
              <a:rPr lang="cs-CZ" sz="2000" dirty="0" smtClean="0">
                <a:hlinkClick r:id="rId2"/>
              </a:rPr>
              <a:t>commons.wikimedia.org/wiki/File%3AFlag_of_the_United_States.svg</a:t>
            </a:r>
            <a:endParaRPr lang="cs-CZ" sz="2000" dirty="0" smtClean="0"/>
          </a:p>
          <a:p>
            <a:pPr marL="457200" indent="-457200">
              <a:buFont typeface="+mj-lt"/>
              <a:buAutoNum type="arabicPeriod"/>
            </a:pPr>
            <a:r>
              <a:rPr lang="cs-CZ" sz="2000" dirty="0"/>
              <a:t> ZORANCVETKOVIC. wikimedia.org [online]. [cit. </a:t>
            </a:r>
            <a:r>
              <a:rPr lang="cs-CZ" sz="2000" dirty="0" smtClean="0"/>
              <a:t>5.10.2013]. </a:t>
            </a:r>
            <a:r>
              <a:rPr lang="cs-CZ" sz="2000" dirty="0"/>
              <a:t>Dostupný na WWW: </a:t>
            </a:r>
            <a:r>
              <a:rPr lang="cs-CZ" sz="2000" dirty="0">
                <a:hlinkClick r:id="rId3"/>
              </a:rPr>
              <a:t>http://commons.wikimedia.org/wiki/File%3ASlano_kopovo_-_</a:t>
            </a:r>
            <a:r>
              <a:rPr lang="cs-CZ" sz="2000" dirty="0" smtClean="0">
                <a:hlinkClick r:id="rId3"/>
              </a:rPr>
              <a:t>ispa%C5%A1a_krava_04.jpg</a:t>
            </a:r>
            <a:endParaRPr lang="cs-CZ" sz="2000" dirty="0" smtClean="0"/>
          </a:p>
          <a:p>
            <a:pPr marL="457200" indent="-457200">
              <a:buFont typeface="+mj-lt"/>
              <a:buAutoNum type="arabicPeriod"/>
            </a:pPr>
            <a:r>
              <a:rPr lang="cs-CZ" sz="2000" dirty="0" smtClean="0"/>
              <a:t>Vlastní zdroj</a:t>
            </a:r>
            <a:endParaRPr lang="cs-CZ" sz="2000" dirty="0"/>
          </a:p>
        </p:txBody>
      </p:sp>
    </p:spTree>
    <p:extLst>
      <p:ext uri="{BB962C8B-B14F-4D97-AF65-F5344CB8AC3E}">
        <p14:creationId xmlns:p14="http://schemas.microsoft.com/office/powerpoint/2010/main" val="52216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40" y="915370"/>
            <a:ext cx="5760720" cy="1258824"/>
          </a:xfrm>
          <a:prstGeom prst="rect">
            <a:avLst/>
          </a:prstGeom>
        </p:spPr>
      </p:pic>
      <p:graphicFrame>
        <p:nvGraphicFramePr>
          <p:cNvPr id="2" name="Tabulk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860768"/>
              </p:ext>
            </p:extLst>
          </p:nvPr>
        </p:nvGraphicFramePr>
        <p:xfrm>
          <a:off x="2567608" y="2488851"/>
          <a:ext cx="7056784" cy="3708018"/>
        </p:xfrm>
        <a:graphic>
          <a:graphicData uri="http://schemas.openxmlformats.org/drawingml/2006/table">
            <a:tbl>
              <a:tblPr bandRow="1">
                <a:tableStyleId>{E8B1032C-EA38-4F05-BA0D-38AFFFC7BED3}</a:tableStyleId>
              </a:tblPr>
              <a:tblGrid>
                <a:gridCol w="1669347"/>
                <a:gridCol w="5387437"/>
              </a:tblGrid>
              <a:tr h="334293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Název školy</a:t>
                      </a:r>
                      <a:endParaRPr lang="cs-CZ" sz="1600" b="1" dirty="0"/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Soukromé střední odborné učiliště</a:t>
                      </a:r>
                      <a:r>
                        <a:rPr lang="cs-CZ" sz="1600" baseline="0" dirty="0" smtClean="0"/>
                        <a:t> LIVA s.r.o.</a:t>
                      </a:r>
                      <a:endParaRPr lang="cs-CZ" sz="1600" b="1" dirty="0"/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Projekt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CZ.1.07/1.5.00/34.1035 Elektronické studijní zdroje</a:t>
                      </a:r>
                      <a:endParaRPr lang="cs-CZ" sz="1600" dirty="0"/>
                    </a:p>
                  </a:txBody>
                  <a:tcPr anchor="ctr"/>
                </a:tc>
              </a:tr>
              <a:tr h="375092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Název materiálu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dirty="0" smtClean="0"/>
                        <a:t>VY_32_INOVACE_1107</a:t>
                      </a:r>
                      <a:r>
                        <a:rPr lang="cs-CZ" sz="1600" baseline="0" dirty="0" smtClean="0"/>
                        <a:t> Marketingová situační analýza</a:t>
                      </a:r>
                      <a:endParaRPr lang="cs-CZ" sz="1600" b="0" i="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Tematická oblast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Marketing</a:t>
                      </a:r>
                      <a:endParaRPr lang="cs-CZ" sz="1600" dirty="0"/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Ročník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1. ročník</a:t>
                      </a:r>
                      <a:endParaRPr lang="cs-CZ" sz="1600" dirty="0"/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Autor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Ing.</a:t>
                      </a:r>
                      <a:r>
                        <a:rPr lang="cs-CZ" sz="1600" baseline="0" dirty="0" smtClean="0"/>
                        <a:t> Jarmila Kabourková</a:t>
                      </a:r>
                      <a:endParaRPr lang="cs-CZ" sz="1600" dirty="0"/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Datum vzniku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5.10.2013</a:t>
                      </a:r>
                      <a:endParaRPr lang="cs-CZ" sz="1600" dirty="0"/>
                    </a:p>
                  </a:txBody>
                  <a:tcPr anchor="ctr"/>
                </a:tc>
              </a:tr>
              <a:tr h="40941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Anotace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baseline="0" dirty="0" smtClean="0"/>
                        <a:t>Materiál popisuje význam SWOT analýzy</a:t>
                      </a:r>
                      <a:endParaRPr lang="cs-CZ" sz="1600" dirty="0"/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Metodika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Výklad</a:t>
                      </a:r>
                      <a:r>
                        <a:rPr lang="cs-CZ" sz="1600" baseline="0" dirty="0" smtClean="0"/>
                        <a:t> učiva prostřednictvím projektoru</a:t>
                      </a:r>
                      <a:endParaRPr lang="cs-CZ" sz="1600" dirty="0"/>
                    </a:p>
                  </a:txBody>
                  <a:tcPr anchor="ctr"/>
                </a:tc>
              </a:tr>
              <a:tr h="369748">
                <a:tc gridSpan="2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Pokud není uvedeno jinak, pochází publikované materiály ze zdrojů autora.</a:t>
                      </a:r>
                      <a:endParaRPr kumimoji="0" lang="cs-CZ" sz="12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Gill Sans M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09667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BCG matici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24789766"/>
              </p:ext>
            </p:extLst>
          </p:nvPr>
        </p:nvGraphicFramePr>
        <p:xfrm>
          <a:off x="1295400" y="2557463"/>
          <a:ext cx="9601200" cy="33178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Obdélník 4"/>
          <p:cNvSpPr>
            <a:spLocks noChangeArrowheads="1"/>
          </p:cNvSpPr>
          <p:nvPr/>
        </p:nvSpPr>
        <p:spPr bwMode="auto">
          <a:xfrm>
            <a:off x="4402057" y="5746869"/>
            <a:ext cx="8001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cs-CZ" altLang="cs-C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cs-C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cs-CZ" altLang="cs-C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Obr. </a:t>
            </a:r>
            <a:r>
              <a:rPr lang="cs-CZ" altLang="cs-CZ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cs-CZ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cs-CZ" altLang="cs-CZ" sz="1200" dirty="0">
              <a:solidFill>
                <a:prstClr val="black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708541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cs-CZ" dirty="0" smtClean="0"/>
              <a:t>BCG analýza ( označuje se jako portfoliová       matice růstu)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49911411"/>
              </p:ext>
            </p:extLst>
          </p:nvPr>
        </p:nvGraphicFramePr>
        <p:xfrm>
          <a:off x="838200" y="1241946"/>
          <a:ext cx="10515600" cy="49350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09097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4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BCG matice</a:t>
            </a:r>
            <a:endParaRPr lang="cs-CZ" dirty="0"/>
          </a:p>
        </p:txBody>
      </p:sp>
      <p:pic>
        <p:nvPicPr>
          <p:cNvPr id="4" name="Picture 5926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33516" y="1869743"/>
            <a:ext cx="7246961" cy="4307220"/>
          </a:xfrm>
          <a:prstGeom prst="rect">
            <a:avLst/>
          </a:prstGeom>
        </p:spPr>
      </p:pic>
      <p:sp>
        <p:nvSpPr>
          <p:cNvPr id="5" name="Šipka doleva 4"/>
          <p:cNvSpPr/>
          <p:nvPr/>
        </p:nvSpPr>
        <p:spPr>
          <a:xfrm>
            <a:off x="9457899" y="3070746"/>
            <a:ext cx="1460310" cy="245660"/>
          </a:xfrm>
          <a:prstGeom prst="lef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Šipka doprava 5"/>
          <p:cNvSpPr/>
          <p:nvPr/>
        </p:nvSpPr>
        <p:spPr>
          <a:xfrm>
            <a:off x="9457899" y="4612943"/>
            <a:ext cx="1460310" cy="24566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6853837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BCG matice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                                HVĚZDY                                                    OTAZNÍKY</a:t>
            </a:r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pPr marL="0" indent="0">
              <a:buNone/>
            </a:pPr>
            <a:r>
              <a:rPr lang="cs-CZ" dirty="0" smtClean="0"/>
              <a:t>                                  DOJNÉ KRÁVY                                     </a:t>
            </a:r>
            <a:r>
              <a:rPr lang="cs-CZ" cap="all" dirty="0" smtClean="0"/>
              <a:t>Bídní psi</a:t>
            </a:r>
            <a:endParaRPr lang="cs-CZ" cap="all" dirty="0"/>
          </a:p>
        </p:txBody>
      </p:sp>
      <p:sp>
        <p:nvSpPr>
          <p:cNvPr id="4" name="Šipka doleva 3"/>
          <p:cNvSpPr/>
          <p:nvPr/>
        </p:nvSpPr>
        <p:spPr>
          <a:xfrm>
            <a:off x="5581934" y="2596739"/>
            <a:ext cx="2265529" cy="3138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Šipka dolů 6"/>
          <p:cNvSpPr/>
          <p:nvPr/>
        </p:nvSpPr>
        <p:spPr>
          <a:xfrm>
            <a:off x="4299045" y="2995684"/>
            <a:ext cx="477672" cy="114641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Šipka doprava 7"/>
          <p:cNvSpPr/>
          <p:nvPr/>
        </p:nvSpPr>
        <p:spPr>
          <a:xfrm>
            <a:off x="6469038" y="4611427"/>
            <a:ext cx="1897039" cy="34119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98676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                              Otazníky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Typické pro ně je, že mají malý podíl na trhu, ale s rostoucí tendencí</a:t>
            </a:r>
          </a:p>
          <a:p>
            <a:r>
              <a:rPr lang="cs-CZ" dirty="0" smtClean="0"/>
              <a:t>Jedná se většinou o nové výrobky, které vyžadují vklad nemalých finančních prostředků </a:t>
            </a:r>
            <a:r>
              <a:rPr lang="cs-CZ" dirty="0" smtClean="0"/>
              <a:t>(na </a:t>
            </a:r>
            <a:r>
              <a:rPr lang="cs-CZ" dirty="0" smtClean="0"/>
              <a:t>vývoj výrobku, distribuční sítě, reklamu), aby uspěly na silně konkurenčním trhu</a:t>
            </a:r>
          </a:p>
          <a:p>
            <a:r>
              <a:rPr lang="cs-CZ" dirty="0" smtClean="0"/>
              <a:t>Firma musí zvážit, zda výrobek dál finančně </a:t>
            </a:r>
            <a:r>
              <a:rPr lang="cs-CZ" dirty="0" smtClean="0"/>
              <a:t>podporovat (aby </a:t>
            </a:r>
            <a:r>
              <a:rPr lang="cs-CZ" dirty="0" smtClean="0"/>
              <a:t>se stal hvězdou), nebo jej přestat vyrábět</a:t>
            </a:r>
            <a:endParaRPr lang="cs-CZ" dirty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090" y="653254"/>
            <a:ext cx="1196215" cy="1996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6665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Hvězdy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Jsou to výrobky s vysokým tempem růstu a s velkým podílem na trhu, pro firmu jsou nadějným zdrojem, zároveň však vyžadují nemalé finanční prostředky na podporu prodeje, reklamu</a:t>
            </a:r>
          </a:p>
          <a:p>
            <a:r>
              <a:rPr lang="cs-CZ" dirty="0" smtClean="0"/>
              <a:t>Časem se růst hvězd zastaví a z hvězd se stanou dojné krávy</a:t>
            </a: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2682" y="3454400"/>
            <a:ext cx="274320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537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Dojné krávy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Jsou to výrobky umístěné v levém dolním rohu matice, tzn. </a:t>
            </a:r>
            <a:r>
              <a:rPr lang="cs-CZ" dirty="0" smtClean="0"/>
              <a:t>že </a:t>
            </a:r>
            <a:r>
              <a:rPr lang="cs-CZ" dirty="0" smtClean="0"/>
              <a:t>vykazují vysoký podíl na trhu a nízký stupeň růstu</a:t>
            </a:r>
          </a:p>
          <a:p>
            <a:r>
              <a:rPr lang="cs-CZ" dirty="0" smtClean="0"/>
              <a:t>Jsou finančním zdrojem pro financování firemních aktivit</a:t>
            </a:r>
          </a:p>
          <a:p>
            <a:r>
              <a:rPr lang="cs-CZ" dirty="0" smtClean="0"/>
              <a:t>Jejich výroba a prodej zajišťují finanční prostředky pro ostatní výrobky </a:t>
            </a:r>
            <a:r>
              <a:rPr lang="cs-CZ" dirty="0" smtClean="0"/>
              <a:t/>
            </a:r>
            <a:br>
              <a:rPr lang="cs-CZ" dirty="0" smtClean="0"/>
            </a:br>
            <a:r>
              <a:rPr lang="cs-CZ" dirty="0" smtClean="0"/>
              <a:t>v </a:t>
            </a:r>
            <a:r>
              <a:rPr lang="cs-CZ" dirty="0" smtClean="0"/>
              <a:t>matici</a:t>
            </a:r>
            <a:endParaRPr lang="cs-CZ" dirty="0"/>
          </a:p>
        </p:txBody>
      </p:sp>
      <p:sp>
        <p:nvSpPr>
          <p:cNvPr id="9" name="Obdélník 8"/>
          <p:cNvSpPr>
            <a:spLocks noChangeArrowheads="1"/>
          </p:cNvSpPr>
          <p:nvPr/>
        </p:nvSpPr>
        <p:spPr bwMode="auto">
          <a:xfrm>
            <a:off x="9672704" y="6026724"/>
            <a:ext cx="8001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cs-CZ" altLang="cs-C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cs-C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cs-CZ" altLang="cs-C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Obr. 2</a:t>
            </a:r>
            <a:r>
              <a:rPr lang="en-US" altLang="cs-CZ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cs-CZ" altLang="cs-CZ" sz="1200" dirty="0">
              <a:solidFill>
                <a:prstClr val="black"/>
              </a:solidFill>
              <a:cs typeface="Arial" charset="0"/>
            </a:endParaRPr>
          </a:p>
        </p:txBody>
      </p:sp>
      <p:pic>
        <p:nvPicPr>
          <p:cNvPr id="1028" name="Picture 4" descr="File:Slano kopovo - ispaša krava 04.jpg">
            <a:hlinkClick r:id="rId2"/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424"/>
          <a:stretch/>
        </p:blipFill>
        <p:spPr bwMode="auto">
          <a:xfrm>
            <a:off x="7835003" y="4530434"/>
            <a:ext cx="2637801" cy="1496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251661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ký">
  <a:themeElements>
    <a:clrScheme name="Organický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ký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ký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107</TotalTime>
  <Words>552</Words>
  <Application>Microsoft Office PowerPoint</Application>
  <PresentationFormat>Vlastní</PresentationFormat>
  <Paragraphs>67</Paragraphs>
  <Slides>13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13</vt:i4>
      </vt:variant>
    </vt:vector>
  </HeadingPairs>
  <TitlesOfParts>
    <vt:vector size="14" baseType="lpstr">
      <vt:lpstr>Organický</vt:lpstr>
      <vt:lpstr>Marketingová situační analýza</vt:lpstr>
      <vt:lpstr>Prezentace aplikace PowerPoint</vt:lpstr>
      <vt:lpstr>BCG matici</vt:lpstr>
      <vt:lpstr>BCG analýza ( označuje se jako portfoliová       matice růstu)</vt:lpstr>
      <vt:lpstr>BCG matice</vt:lpstr>
      <vt:lpstr>BCG matice</vt:lpstr>
      <vt:lpstr>                              Otazníky</vt:lpstr>
      <vt:lpstr>Hvězdy</vt:lpstr>
      <vt:lpstr>Dojné krávy</vt:lpstr>
      <vt:lpstr>Bídní psi</vt:lpstr>
      <vt:lpstr>Otázky k procvičování</vt:lpstr>
      <vt:lpstr>LITERATURA</vt:lpstr>
      <vt:lpstr>ZDROJE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Marketingová situační analýza</dc:title>
  <dc:creator>Kabourkovci</dc:creator>
  <cp:lastModifiedBy>LIVA</cp:lastModifiedBy>
  <cp:revision>23</cp:revision>
  <dcterms:created xsi:type="dcterms:W3CDTF">2013-08-21T09:44:49Z</dcterms:created>
  <dcterms:modified xsi:type="dcterms:W3CDTF">2014-10-24T13:54:43Z</dcterms:modified>
</cp:coreProperties>
</file>