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56" r:id="rId2"/>
    <p:sldId id="261" r:id="rId3"/>
    <p:sldId id="257" r:id="rId4"/>
    <p:sldId id="258" r:id="rId5"/>
    <p:sldId id="260" r:id="rId6"/>
    <p:sldId id="265" r:id="rId7"/>
    <p:sldId id="267" r:id="rId8"/>
    <p:sldId id="268" r:id="rId9"/>
    <p:sldId id="266" r:id="rId10"/>
    <p:sldId id="269" r:id="rId11"/>
    <p:sldId id="264" r:id="rId12"/>
    <p:sldId id="263" r:id="rId13"/>
    <p:sldId id="271" r:id="rId14"/>
    <p:sldId id="270" r:id="rId15"/>
    <p:sldId id="262" r:id="rId16"/>
    <p:sldId id="272" r:id="rId17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Světlý styl 3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8DB5FF-9A97-413A-ABBB-E09390E3997E}" type="doc">
      <dgm:prSet loTypeId="urn:microsoft.com/office/officeart/2005/8/layout/hProcess3" loCatId="process" qsTypeId="urn:microsoft.com/office/officeart/2005/8/quickstyle/3d5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1B78FB98-2F40-4F35-9E70-5428A4854131}">
      <dgm:prSet/>
      <dgm:spPr/>
      <dgm:t>
        <a:bodyPr/>
        <a:lstStyle/>
        <a:p>
          <a:pPr rtl="0"/>
          <a:r>
            <a:rPr lang="cs-CZ" b="1" dirty="0" smtClean="0"/>
            <a:t>Podnikatelský záměr</a:t>
          </a:r>
          <a:r>
            <a:rPr lang="cs-CZ" dirty="0" smtClean="0"/>
            <a:t> by měl mít určitou strukturu </a:t>
          </a:r>
          <a:br>
            <a:rPr lang="cs-CZ" dirty="0" smtClean="0"/>
          </a:br>
          <a:r>
            <a:rPr lang="cs-CZ" dirty="0" smtClean="0"/>
            <a:t>a obsahovat všechny potřebné náležitosti, zde máme seznam bodů, které by měl obsahovat. Dobře zpracovaný </a:t>
          </a:r>
          <a:r>
            <a:rPr lang="cs-CZ" b="1" dirty="0" smtClean="0"/>
            <a:t>podnikatelský záměr</a:t>
          </a:r>
          <a:r>
            <a:rPr lang="cs-CZ" dirty="0" smtClean="0"/>
            <a:t> značně zvyšuje šanci úspěchu </a:t>
          </a:r>
          <a:br>
            <a:rPr lang="cs-CZ" dirty="0" smtClean="0"/>
          </a:br>
          <a:r>
            <a:rPr lang="cs-CZ" dirty="0" smtClean="0"/>
            <a:t>u investora nebo při žádosti o úvěr v bance. </a:t>
          </a:r>
          <a:endParaRPr lang="cs-CZ" dirty="0"/>
        </a:p>
      </dgm:t>
    </dgm:pt>
    <dgm:pt modelId="{EDA61C5A-FEB2-4709-9745-56817D414711}" type="parTrans" cxnId="{6094C9E8-AF12-40DF-976C-4962D854C3FC}">
      <dgm:prSet/>
      <dgm:spPr/>
      <dgm:t>
        <a:bodyPr/>
        <a:lstStyle/>
        <a:p>
          <a:endParaRPr lang="cs-CZ"/>
        </a:p>
      </dgm:t>
    </dgm:pt>
    <dgm:pt modelId="{DAFD58C1-FCC9-4DE5-9EF5-BE2F776FBBA3}" type="sibTrans" cxnId="{6094C9E8-AF12-40DF-976C-4962D854C3FC}">
      <dgm:prSet/>
      <dgm:spPr/>
      <dgm:t>
        <a:bodyPr/>
        <a:lstStyle/>
        <a:p>
          <a:endParaRPr lang="cs-CZ"/>
        </a:p>
      </dgm:t>
    </dgm:pt>
    <dgm:pt modelId="{508F8B8B-AD63-4B11-AC80-621202F936D2}" type="pres">
      <dgm:prSet presAssocID="{DA8DB5FF-9A97-413A-ABBB-E09390E3997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2C3E88F6-D56D-4D0E-8082-DD070B390014}" type="pres">
      <dgm:prSet presAssocID="{DA8DB5FF-9A97-413A-ABBB-E09390E3997E}" presName="dummy" presStyleCnt="0"/>
      <dgm:spPr/>
    </dgm:pt>
    <dgm:pt modelId="{3387DA88-5BD0-45F2-B801-C64671408725}" type="pres">
      <dgm:prSet presAssocID="{DA8DB5FF-9A97-413A-ABBB-E09390E3997E}" presName="linH" presStyleCnt="0"/>
      <dgm:spPr/>
    </dgm:pt>
    <dgm:pt modelId="{6E99182C-1B1F-4BFE-A431-E543DDF4421D}" type="pres">
      <dgm:prSet presAssocID="{DA8DB5FF-9A97-413A-ABBB-E09390E3997E}" presName="padding1" presStyleCnt="0"/>
      <dgm:spPr/>
    </dgm:pt>
    <dgm:pt modelId="{255AC084-D892-459B-B8EF-285BAA42151F}" type="pres">
      <dgm:prSet presAssocID="{1B78FB98-2F40-4F35-9E70-5428A4854131}" presName="linV" presStyleCnt="0"/>
      <dgm:spPr/>
    </dgm:pt>
    <dgm:pt modelId="{051C3575-E155-4B68-89AA-8515FB2BAE2A}" type="pres">
      <dgm:prSet presAssocID="{1B78FB98-2F40-4F35-9E70-5428A4854131}" presName="spVertical1" presStyleCnt="0"/>
      <dgm:spPr/>
    </dgm:pt>
    <dgm:pt modelId="{7DB04474-FE78-421F-BF93-7BC32862A5E9}" type="pres">
      <dgm:prSet presAssocID="{1B78FB98-2F40-4F35-9E70-5428A4854131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F22EACE-5196-4276-84F3-B3C4FC3CB50A}" type="pres">
      <dgm:prSet presAssocID="{1B78FB98-2F40-4F35-9E70-5428A4854131}" presName="spVertical2" presStyleCnt="0"/>
      <dgm:spPr/>
    </dgm:pt>
    <dgm:pt modelId="{76D34DDD-4306-483F-8BC8-CF31375AF103}" type="pres">
      <dgm:prSet presAssocID="{1B78FB98-2F40-4F35-9E70-5428A4854131}" presName="spVertical3" presStyleCnt="0"/>
      <dgm:spPr/>
    </dgm:pt>
    <dgm:pt modelId="{9CD1DA42-85C0-49EE-A200-B06328CC6605}" type="pres">
      <dgm:prSet presAssocID="{DA8DB5FF-9A97-413A-ABBB-E09390E3997E}" presName="padding2" presStyleCnt="0"/>
      <dgm:spPr/>
    </dgm:pt>
    <dgm:pt modelId="{7741AAB2-67EE-48AC-9A00-97BF2F36CCC6}" type="pres">
      <dgm:prSet presAssocID="{DA8DB5FF-9A97-413A-ABBB-E09390E3997E}" presName="negArrow" presStyleCnt="0"/>
      <dgm:spPr/>
    </dgm:pt>
    <dgm:pt modelId="{FBFC4C3B-17D3-474D-A46C-D153B3B7F6A8}" type="pres">
      <dgm:prSet presAssocID="{DA8DB5FF-9A97-413A-ABBB-E09390E3997E}" presName="backgroundArrow" presStyleLbl="node1" presStyleIdx="0" presStyleCnt="1"/>
      <dgm:spPr/>
    </dgm:pt>
  </dgm:ptLst>
  <dgm:cxnLst>
    <dgm:cxn modelId="{D872FEA2-03B6-4D73-BC5B-D74F18A309DF}" type="presOf" srcId="{DA8DB5FF-9A97-413A-ABBB-E09390E3997E}" destId="{508F8B8B-AD63-4B11-AC80-621202F936D2}" srcOrd="0" destOrd="0" presId="urn:microsoft.com/office/officeart/2005/8/layout/hProcess3"/>
    <dgm:cxn modelId="{6094C9E8-AF12-40DF-976C-4962D854C3FC}" srcId="{DA8DB5FF-9A97-413A-ABBB-E09390E3997E}" destId="{1B78FB98-2F40-4F35-9E70-5428A4854131}" srcOrd="0" destOrd="0" parTransId="{EDA61C5A-FEB2-4709-9745-56817D414711}" sibTransId="{DAFD58C1-FCC9-4DE5-9EF5-BE2F776FBBA3}"/>
    <dgm:cxn modelId="{0859F733-61E2-4FFB-9EE9-EEEACFDF04DD}" type="presOf" srcId="{1B78FB98-2F40-4F35-9E70-5428A4854131}" destId="{7DB04474-FE78-421F-BF93-7BC32862A5E9}" srcOrd="0" destOrd="0" presId="urn:microsoft.com/office/officeart/2005/8/layout/hProcess3"/>
    <dgm:cxn modelId="{1F4101FF-EF90-4C60-AB0C-5B9E80356146}" type="presParOf" srcId="{508F8B8B-AD63-4B11-AC80-621202F936D2}" destId="{2C3E88F6-D56D-4D0E-8082-DD070B390014}" srcOrd="0" destOrd="0" presId="urn:microsoft.com/office/officeart/2005/8/layout/hProcess3"/>
    <dgm:cxn modelId="{84FE0593-1CC7-46C8-8719-C7A25228D7AF}" type="presParOf" srcId="{508F8B8B-AD63-4B11-AC80-621202F936D2}" destId="{3387DA88-5BD0-45F2-B801-C64671408725}" srcOrd="1" destOrd="0" presId="urn:microsoft.com/office/officeart/2005/8/layout/hProcess3"/>
    <dgm:cxn modelId="{B5791BBD-2189-43A4-95CD-F9F170478F8C}" type="presParOf" srcId="{3387DA88-5BD0-45F2-B801-C64671408725}" destId="{6E99182C-1B1F-4BFE-A431-E543DDF4421D}" srcOrd="0" destOrd="0" presId="urn:microsoft.com/office/officeart/2005/8/layout/hProcess3"/>
    <dgm:cxn modelId="{C21E701B-6C8D-445D-B956-153FE90258C6}" type="presParOf" srcId="{3387DA88-5BD0-45F2-B801-C64671408725}" destId="{255AC084-D892-459B-B8EF-285BAA42151F}" srcOrd="1" destOrd="0" presId="urn:microsoft.com/office/officeart/2005/8/layout/hProcess3"/>
    <dgm:cxn modelId="{F143ABD5-477C-4E67-93C2-37FB65445996}" type="presParOf" srcId="{255AC084-D892-459B-B8EF-285BAA42151F}" destId="{051C3575-E155-4B68-89AA-8515FB2BAE2A}" srcOrd="0" destOrd="0" presId="urn:microsoft.com/office/officeart/2005/8/layout/hProcess3"/>
    <dgm:cxn modelId="{BF5BB936-F39B-45E9-A498-5CB78D6B7418}" type="presParOf" srcId="{255AC084-D892-459B-B8EF-285BAA42151F}" destId="{7DB04474-FE78-421F-BF93-7BC32862A5E9}" srcOrd="1" destOrd="0" presId="urn:microsoft.com/office/officeart/2005/8/layout/hProcess3"/>
    <dgm:cxn modelId="{E214D058-8A01-4DC9-B01C-E40EC1D76382}" type="presParOf" srcId="{255AC084-D892-459B-B8EF-285BAA42151F}" destId="{5F22EACE-5196-4276-84F3-B3C4FC3CB50A}" srcOrd="2" destOrd="0" presId="urn:microsoft.com/office/officeart/2005/8/layout/hProcess3"/>
    <dgm:cxn modelId="{1D36C0E8-80FF-4F32-ABCB-9B309E9D7070}" type="presParOf" srcId="{255AC084-D892-459B-B8EF-285BAA42151F}" destId="{76D34DDD-4306-483F-8BC8-CF31375AF103}" srcOrd="3" destOrd="0" presId="urn:microsoft.com/office/officeart/2005/8/layout/hProcess3"/>
    <dgm:cxn modelId="{F81E7725-C0E9-458D-BD40-E167CC093D06}" type="presParOf" srcId="{3387DA88-5BD0-45F2-B801-C64671408725}" destId="{9CD1DA42-85C0-49EE-A200-B06328CC6605}" srcOrd="2" destOrd="0" presId="urn:microsoft.com/office/officeart/2005/8/layout/hProcess3"/>
    <dgm:cxn modelId="{7E54DE78-C763-4D39-AE48-479B241D110D}" type="presParOf" srcId="{3387DA88-5BD0-45F2-B801-C64671408725}" destId="{7741AAB2-67EE-48AC-9A00-97BF2F36CCC6}" srcOrd="3" destOrd="0" presId="urn:microsoft.com/office/officeart/2005/8/layout/hProcess3"/>
    <dgm:cxn modelId="{08437175-EAFB-49AE-9F8B-67463C8A0508}" type="presParOf" srcId="{3387DA88-5BD0-45F2-B801-C64671408725}" destId="{FBFC4C3B-17D3-474D-A46C-D153B3B7F6A8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7EBF0F-33CD-44B2-ABC7-9C66E482FFDE}" type="doc">
      <dgm:prSet loTypeId="urn:microsoft.com/office/officeart/2005/8/layout/hProcess11" loCatId="process" qsTypeId="urn:microsoft.com/office/officeart/2005/8/quickstyle/3d9" qsCatId="3D" csTypeId="urn:microsoft.com/office/officeart/2005/8/colors/colorful5" csCatId="colorful"/>
      <dgm:spPr/>
      <dgm:t>
        <a:bodyPr/>
        <a:lstStyle/>
        <a:p>
          <a:endParaRPr lang="cs-CZ"/>
        </a:p>
      </dgm:t>
    </dgm:pt>
    <dgm:pt modelId="{B2FC1E40-C6A8-472F-A480-F796E011B674}">
      <dgm:prSet/>
      <dgm:spPr/>
      <dgm:t>
        <a:bodyPr/>
        <a:lstStyle/>
        <a:p>
          <a:pPr rtl="0"/>
          <a:r>
            <a:rPr lang="cs-CZ" smtClean="0"/>
            <a:t>Zpracujte podnikatelský záměr na Vámi vybranou živnost</a:t>
          </a:r>
          <a:endParaRPr lang="cs-CZ"/>
        </a:p>
      </dgm:t>
    </dgm:pt>
    <dgm:pt modelId="{7073A07D-4F17-4E63-A5B6-D9974AB0FEFC}" type="parTrans" cxnId="{18ED1490-8123-4FF0-8EFB-AA003B1C3EBD}">
      <dgm:prSet/>
      <dgm:spPr/>
      <dgm:t>
        <a:bodyPr/>
        <a:lstStyle/>
        <a:p>
          <a:endParaRPr lang="cs-CZ"/>
        </a:p>
      </dgm:t>
    </dgm:pt>
    <dgm:pt modelId="{61E00DBC-81DF-4693-88DD-1C7017BE85C5}" type="sibTrans" cxnId="{18ED1490-8123-4FF0-8EFB-AA003B1C3EBD}">
      <dgm:prSet/>
      <dgm:spPr/>
      <dgm:t>
        <a:bodyPr/>
        <a:lstStyle/>
        <a:p>
          <a:endParaRPr lang="cs-CZ"/>
        </a:p>
      </dgm:t>
    </dgm:pt>
    <dgm:pt modelId="{5331FD8E-E8CA-4597-9330-8089ED1FFD19}" type="pres">
      <dgm:prSet presAssocID="{077EBF0F-33CD-44B2-ABC7-9C66E482FFD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BC0332C-96B8-49B9-B440-0BCFECCCA88C}" type="pres">
      <dgm:prSet presAssocID="{077EBF0F-33CD-44B2-ABC7-9C66E482FFDE}" presName="arrow" presStyleLbl="bgShp" presStyleIdx="0" presStyleCnt="1"/>
      <dgm:spPr/>
    </dgm:pt>
    <dgm:pt modelId="{CB901F0D-635E-4D0D-A33C-9469D7452CF1}" type="pres">
      <dgm:prSet presAssocID="{077EBF0F-33CD-44B2-ABC7-9C66E482FFDE}" presName="points" presStyleCnt="0"/>
      <dgm:spPr/>
    </dgm:pt>
    <dgm:pt modelId="{30F99294-90DC-4BD9-8AB9-357D8EC7A719}" type="pres">
      <dgm:prSet presAssocID="{B2FC1E40-C6A8-472F-A480-F796E011B674}" presName="compositeA" presStyleCnt="0"/>
      <dgm:spPr/>
    </dgm:pt>
    <dgm:pt modelId="{1BB800FC-9A3B-4AC8-82F9-EF4ED126CD1F}" type="pres">
      <dgm:prSet presAssocID="{B2FC1E40-C6A8-472F-A480-F796E011B674}" presName="textA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AD6B342-C320-4B90-A063-8A71D998CFEA}" type="pres">
      <dgm:prSet presAssocID="{B2FC1E40-C6A8-472F-A480-F796E011B674}" presName="circleA" presStyleLbl="node1" presStyleIdx="0" presStyleCnt="1"/>
      <dgm:spPr/>
    </dgm:pt>
    <dgm:pt modelId="{4E0D4F36-C413-4A5B-9AC5-70982BFA99DA}" type="pres">
      <dgm:prSet presAssocID="{B2FC1E40-C6A8-472F-A480-F796E011B674}" presName="spaceA" presStyleCnt="0"/>
      <dgm:spPr/>
    </dgm:pt>
  </dgm:ptLst>
  <dgm:cxnLst>
    <dgm:cxn modelId="{18ED1490-8123-4FF0-8EFB-AA003B1C3EBD}" srcId="{077EBF0F-33CD-44B2-ABC7-9C66E482FFDE}" destId="{B2FC1E40-C6A8-472F-A480-F796E011B674}" srcOrd="0" destOrd="0" parTransId="{7073A07D-4F17-4E63-A5B6-D9974AB0FEFC}" sibTransId="{61E00DBC-81DF-4693-88DD-1C7017BE85C5}"/>
    <dgm:cxn modelId="{65C2182F-A08D-4DFF-924C-C5944DFFF1E0}" type="presOf" srcId="{077EBF0F-33CD-44B2-ABC7-9C66E482FFDE}" destId="{5331FD8E-E8CA-4597-9330-8089ED1FFD19}" srcOrd="0" destOrd="0" presId="urn:microsoft.com/office/officeart/2005/8/layout/hProcess11"/>
    <dgm:cxn modelId="{D339E9E6-3505-40EB-98E5-7A35FDA6D648}" type="presOf" srcId="{B2FC1E40-C6A8-472F-A480-F796E011B674}" destId="{1BB800FC-9A3B-4AC8-82F9-EF4ED126CD1F}" srcOrd="0" destOrd="0" presId="urn:microsoft.com/office/officeart/2005/8/layout/hProcess11"/>
    <dgm:cxn modelId="{751A33C7-5A15-4C89-AB44-1698F4E3BC0E}" type="presParOf" srcId="{5331FD8E-E8CA-4597-9330-8089ED1FFD19}" destId="{3BC0332C-96B8-49B9-B440-0BCFECCCA88C}" srcOrd="0" destOrd="0" presId="urn:microsoft.com/office/officeart/2005/8/layout/hProcess11"/>
    <dgm:cxn modelId="{98DD05A9-191B-4286-8625-359BB2286DE1}" type="presParOf" srcId="{5331FD8E-E8CA-4597-9330-8089ED1FFD19}" destId="{CB901F0D-635E-4D0D-A33C-9469D7452CF1}" srcOrd="1" destOrd="0" presId="urn:microsoft.com/office/officeart/2005/8/layout/hProcess11"/>
    <dgm:cxn modelId="{758BD125-9D48-4F68-A318-DB2352158FD0}" type="presParOf" srcId="{CB901F0D-635E-4D0D-A33C-9469D7452CF1}" destId="{30F99294-90DC-4BD9-8AB9-357D8EC7A719}" srcOrd="0" destOrd="0" presId="urn:microsoft.com/office/officeart/2005/8/layout/hProcess11"/>
    <dgm:cxn modelId="{D04A4A72-28BE-4217-BA21-B50551263A4C}" type="presParOf" srcId="{30F99294-90DC-4BD9-8AB9-357D8EC7A719}" destId="{1BB800FC-9A3B-4AC8-82F9-EF4ED126CD1F}" srcOrd="0" destOrd="0" presId="urn:microsoft.com/office/officeart/2005/8/layout/hProcess11"/>
    <dgm:cxn modelId="{BF43BD47-EFBC-4FE0-9EBD-820BA8F2664A}" type="presParOf" srcId="{30F99294-90DC-4BD9-8AB9-357D8EC7A719}" destId="{2AD6B342-C320-4B90-A063-8A71D998CFEA}" srcOrd="1" destOrd="0" presId="urn:microsoft.com/office/officeart/2005/8/layout/hProcess11"/>
    <dgm:cxn modelId="{6C26287B-D9F3-4C4F-90CA-FF81718C2520}" type="presParOf" srcId="{30F99294-90DC-4BD9-8AB9-357D8EC7A719}" destId="{4E0D4F36-C413-4A5B-9AC5-70982BFA99DA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FC4C3B-17D3-474D-A46C-D153B3B7F6A8}">
      <dsp:nvSpPr>
        <dsp:cNvPr id="0" name=""/>
        <dsp:cNvSpPr/>
      </dsp:nvSpPr>
      <dsp:spPr>
        <a:xfrm>
          <a:off x="0" y="1138223"/>
          <a:ext cx="10515600" cy="4206240"/>
        </a:xfrm>
        <a:prstGeom prst="right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B04474-FE78-421F-BF93-7BC32862A5E9}">
      <dsp:nvSpPr>
        <dsp:cNvPr id="0" name=""/>
        <dsp:cNvSpPr/>
      </dsp:nvSpPr>
      <dsp:spPr>
        <a:xfrm>
          <a:off x="848231" y="2189783"/>
          <a:ext cx="8615808" cy="2103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33680" rIns="0" bIns="23368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b="1" kern="1200" dirty="0" smtClean="0"/>
            <a:t>Podnikatelský záměr</a:t>
          </a:r>
          <a:r>
            <a:rPr lang="cs-CZ" sz="2300" kern="1200" dirty="0" smtClean="0"/>
            <a:t> by měl mít určitou strukturu </a:t>
          </a:r>
          <a:br>
            <a:rPr lang="cs-CZ" sz="2300" kern="1200" dirty="0" smtClean="0"/>
          </a:br>
          <a:r>
            <a:rPr lang="cs-CZ" sz="2300" kern="1200" dirty="0" smtClean="0"/>
            <a:t>a obsahovat všechny potřebné náležitosti, zde máme seznam bodů, které by měl obsahovat. Dobře zpracovaný </a:t>
          </a:r>
          <a:r>
            <a:rPr lang="cs-CZ" sz="2300" b="1" kern="1200" dirty="0" smtClean="0"/>
            <a:t>podnikatelský záměr</a:t>
          </a:r>
          <a:r>
            <a:rPr lang="cs-CZ" sz="2300" kern="1200" dirty="0" smtClean="0"/>
            <a:t> značně zvyšuje šanci úspěchu </a:t>
          </a:r>
          <a:br>
            <a:rPr lang="cs-CZ" sz="2300" kern="1200" dirty="0" smtClean="0"/>
          </a:br>
          <a:r>
            <a:rPr lang="cs-CZ" sz="2300" kern="1200" dirty="0" smtClean="0"/>
            <a:t>u investora nebo při žádosti o úvěr v bance. </a:t>
          </a:r>
          <a:endParaRPr lang="cs-CZ" sz="2300" kern="1200" dirty="0"/>
        </a:p>
      </dsp:txBody>
      <dsp:txXfrm>
        <a:off x="848231" y="2189783"/>
        <a:ext cx="8615808" cy="2103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C0332C-96B8-49B9-B440-0BCFECCCA88C}">
      <dsp:nvSpPr>
        <dsp:cNvPr id="0" name=""/>
        <dsp:cNvSpPr/>
      </dsp:nvSpPr>
      <dsp:spPr>
        <a:xfrm>
          <a:off x="0" y="1133475"/>
          <a:ext cx="8915400" cy="1511300"/>
        </a:xfrm>
        <a:prstGeom prst="notched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B800FC-9A3B-4AC8-82F9-EF4ED126CD1F}">
      <dsp:nvSpPr>
        <dsp:cNvPr id="0" name=""/>
        <dsp:cNvSpPr/>
      </dsp:nvSpPr>
      <dsp:spPr>
        <a:xfrm>
          <a:off x="0" y="0"/>
          <a:ext cx="8023860" cy="1511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48920" rIns="248920" bIns="248920" numCol="1" spcCol="1270" anchor="b" anchorCtr="0">
          <a:noAutofit/>
          <a:sp3d extrusionH="28000" prstMaterial="matte"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500" kern="1200" smtClean="0"/>
            <a:t>Zpracujte podnikatelský záměr na Vámi vybranou živnost</a:t>
          </a:r>
          <a:endParaRPr lang="cs-CZ" sz="3500" kern="1200"/>
        </a:p>
      </dsp:txBody>
      <dsp:txXfrm>
        <a:off x="0" y="0"/>
        <a:ext cx="8023860" cy="1511300"/>
      </dsp:txXfrm>
    </dsp:sp>
    <dsp:sp modelId="{2AD6B342-C320-4B90-A063-8A71D998CFEA}">
      <dsp:nvSpPr>
        <dsp:cNvPr id="0" name=""/>
        <dsp:cNvSpPr/>
      </dsp:nvSpPr>
      <dsp:spPr>
        <a:xfrm>
          <a:off x="3823017" y="1700212"/>
          <a:ext cx="377825" cy="37782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9956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9810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696323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6296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5442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14906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9779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1048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0584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9581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4993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9252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1963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0789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439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2779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5605F-B381-4DD0-B5A4-C5735A27778F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CEEC928-DB1B-437F-883F-60C2AEFB3B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7632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podnikatelsky-zamer-zalozeni-podniku.vyplnto.cz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PODNIKATELSKÝ ZÁMĚR</a:t>
            </a:r>
            <a:endParaRPr lang="cs-CZ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3447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79895" y="846161"/>
            <a:ext cx="10515600" cy="57525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cs-CZ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Finanční plán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cs-CZ" sz="2000" b="1" dirty="0"/>
              <a:t>Rozpočet zahajovacích výdajů (založení podniku)</a:t>
            </a:r>
            <a:r>
              <a:rPr lang="cs-CZ" sz="2000" dirty="0"/>
              <a:t> – náklady spojené se založením podniku: nemovitosti, technické vybavení apod.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cs-CZ" sz="2000" b="1" dirty="0"/>
              <a:t>Rozpočet měsíčních nákladů (provozních)</a:t>
            </a:r>
            <a:r>
              <a:rPr lang="cs-CZ" sz="2000" dirty="0"/>
              <a:t> – materiální náklady (kancelářské, úklidové potřeby…), náklady za služby (internet, telekomunikace…), osobní náklady (sociální, zdravotní pojištění…), daně a poplatky (silniční daň, pojištění vybavení, nemovitostí, pojištění odpovědnosti podnikatele…)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cs-CZ" sz="2000" b="1" dirty="0"/>
              <a:t>Předpokládaný finanční výsledek – výnosy</a:t>
            </a:r>
            <a:r>
              <a:rPr lang="cs-CZ" sz="2000" dirty="0"/>
              <a:t> – stanoven alespoň na 1 rok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cs-CZ" sz="2000" b="1" dirty="0"/>
              <a:t>Tok hotovosti</a:t>
            </a:r>
            <a:r>
              <a:rPr lang="cs-CZ" sz="2000" dirty="0"/>
              <a:t> – opět alespoň na 1 rok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cs-CZ" sz="2000" b="1" dirty="0"/>
              <a:t>Zisky a ztráty</a:t>
            </a:r>
            <a:r>
              <a:rPr lang="cs-CZ" sz="2000" dirty="0"/>
              <a:t> – opět srovnání za 1 rok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5119487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75179" y="723331"/>
            <a:ext cx="10515600" cy="5399041"/>
          </a:xfrm>
        </p:spPr>
        <p:txBody>
          <a:bodyPr>
            <a:normAutofit/>
          </a:bodyPr>
          <a:lstStyle/>
          <a:p>
            <a:endParaRPr lang="cs-CZ" sz="2000" dirty="0"/>
          </a:p>
          <a:p>
            <a:pPr marL="0" indent="0">
              <a:buNone/>
            </a:pPr>
            <a:r>
              <a:rPr lang="cs-CZ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cs-CZ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Časový harmonogram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/>
              <a:t>Příprava na podnikání – shromažďování informací, tvorba podnikatelského záměru</a:t>
            </a:r>
            <a:endParaRPr lang="cs-CZ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/>
              <a:t>Založení podniku</a:t>
            </a:r>
            <a:r>
              <a:rPr lang="cs-CZ" sz="2000" dirty="0"/>
              <a:t> – </a:t>
            </a:r>
            <a:r>
              <a:rPr lang="cs-CZ" sz="2000" dirty="0" smtClean="0"/>
              <a:t> </a:t>
            </a:r>
            <a:r>
              <a:rPr lang="cs-CZ" sz="2000" dirty="0"/>
              <a:t>termín vydání živnostenského oprávnění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/>
              <a:t>Zajištění finančních zdrojů do začátku podnikání</a:t>
            </a:r>
            <a:endParaRPr lang="cs-CZ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/>
              <a:t>Zajištění technologií, dodavatelů, lidských zdrojů</a:t>
            </a:r>
            <a:endParaRPr lang="cs-CZ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/>
              <a:t>Zahájení činnosti (poskytování služeb)</a:t>
            </a:r>
            <a:endParaRPr lang="cs-CZ" sz="2000" dirty="0"/>
          </a:p>
          <a:p>
            <a:pPr marL="0" indent="0">
              <a:buNone/>
            </a:pPr>
            <a:r>
              <a:rPr lang="cs-CZ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Zdroje financování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1" dirty="0"/>
              <a:t>Finance na rozvoj firmy a jejich zdroje – vlastní vs. cizí (dotace)</a:t>
            </a:r>
            <a:endParaRPr lang="cs-CZ" sz="2000" dirty="0"/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1" dirty="0"/>
              <a:t>Rekapitulace majetku</a:t>
            </a:r>
            <a:endParaRPr lang="cs-CZ" sz="2000" dirty="0"/>
          </a:p>
          <a:p>
            <a:pPr marL="0" indent="0">
              <a:buNone/>
            </a:pPr>
            <a:r>
              <a:rPr lang="cs-CZ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Závěr a zhodnocení</a:t>
            </a:r>
          </a:p>
          <a:p>
            <a:pPr marL="0" indent="0">
              <a:buNone/>
            </a:pP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96245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Ukázka průzkumu zakládání podniků podle právní formy podnikání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913" y="2489200"/>
            <a:ext cx="4572000" cy="3067050"/>
          </a:xfrm>
        </p:spPr>
      </p:pic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8544566" y="5649888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3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Ukázka </a:t>
            </a:r>
            <a:r>
              <a:rPr lang="cs-CZ" smtClean="0"/>
              <a:t>podnikatelského záměru</a:t>
            </a:r>
            <a:endParaRPr lang="cs-CZ"/>
          </a:p>
        </p:txBody>
      </p:sp>
      <p:graphicFrame>
        <p:nvGraphicFramePr>
          <p:cNvPr id="4" name="Zástupný symbol pro obsah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8238963"/>
              </p:ext>
            </p:extLst>
          </p:nvPr>
        </p:nvGraphicFramePr>
        <p:xfrm>
          <a:off x="2589213" y="2456596"/>
          <a:ext cx="8915400" cy="3098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Objekt prostředí balíčkovače" showAsIcon="1" r:id="rId3" imgW="1478520" imgH="480960" progId="Package">
                  <p:embed/>
                </p:oleObj>
              </mc:Choice>
              <mc:Fallback>
                <p:oleObj name="Objekt prostředí balíčkovače" showAsIcon="1" r:id="rId3" imgW="1478520" imgH="4809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89213" y="2456596"/>
                        <a:ext cx="8915400" cy="3098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21250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Úloha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0946665"/>
              </p:ext>
            </p:extLst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74033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LITERATURA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589212" y="1760561"/>
            <a:ext cx="8915400" cy="415066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b="1" dirty="0" smtClean="0"/>
              <a:t>KUNC</a:t>
            </a:r>
            <a:r>
              <a:rPr lang="cs-CZ" sz="1800" b="1" dirty="0"/>
              <a:t>, V.: ekonomika pro střední školy: Nejnovější moderní učebnice. 2. vyd. Ostrava: </a:t>
            </a:r>
            <a:r>
              <a:rPr lang="cs-CZ" sz="1800" b="1" dirty="0" err="1"/>
              <a:t>Mirago</a:t>
            </a:r>
            <a:r>
              <a:rPr lang="cs-CZ" sz="1800" b="1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b="1" dirty="0"/>
              <a:t>MAGNUSKOVÁ</a:t>
            </a:r>
            <a:r>
              <a:rPr lang="cs-CZ" sz="1800" b="1" dirty="0" smtClean="0"/>
              <a:t>, J.: Finanční </a:t>
            </a:r>
            <a:r>
              <a:rPr lang="cs-CZ" sz="1800" b="1" dirty="0"/>
              <a:t>systémy. 1. vyd. Ostrava: Vysoká škola Báňská. </a:t>
            </a:r>
            <a:r>
              <a:rPr lang="cs-CZ" sz="1800" b="1" dirty="0" err="1"/>
              <a:t>Hornicko</a:t>
            </a:r>
            <a:r>
              <a:rPr lang="cs-CZ" sz="1800" b="1" dirty="0"/>
              <a:t> - geologická fakulta, 2009</a:t>
            </a:r>
            <a:r>
              <a:rPr lang="cs-CZ" sz="1800" b="1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b="1" dirty="0" smtClean="0"/>
              <a:t>ZLÁMAL, </a:t>
            </a:r>
            <a:r>
              <a:rPr lang="cs-CZ" sz="1800" b="1" dirty="0"/>
              <a:t>J., </a:t>
            </a:r>
            <a:r>
              <a:rPr lang="cs-CZ" sz="1800" b="1" dirty="0" smtClean="0"/>
              <a:t>MENDL, </a:t>
            </a:r>
            <a:r>
              <a:rPr lang="cs-CZ" sz="1800" b="1" dirty="0"/>
              <a:t>Z.: Ekonomie nejen k maturitě, 1.vyd. Kralice na Hané: </a:t>
            </a:r>
            <a:r>
              <a:rPr lang="cs-CZ" sz="1800" b="1" dirty="0" err="1"/>
              <a:t>Computer</a:t>
            </a:r>
            <a:r>
              <a:rPr lang="cs-CZ" sz="1800" b="1" dirty="0"/>
              <a:t> Media, 2008. 160s., ISBN 978-80-7402-002-5 </a:t>
            </a:r>
            <a:r>
              <a:rPr lang="cs-CZ" sz="1800" b="1" dirty="0" smtClean="0"/>
              <a:t>doplnit</a:t>
            </a:r>
            <a:endParaRPr lang="cs-CZ" sz="1800" b="1" dirty="0"/>
          </a:p>
          <a:p>
            <a:pPr marL="182880" lvl="2">
              <a:spcBef>
                <a:spcPts val="900"/>
              </a:spcBef>
            </a:pPr>
            <a:r>
              <a:rPr lang="cs-CZ" sz="1800" b="1" i="1" dirty="0"/>
              <a:t>Encyklopedie/otevřená encyklopedie </a:t>
            </a:r>
            <a:r>
              <a:rPr lang="cs-CZ" sz="1800" b="1" i="1" dirty="0" err="1"/>
              <a:t>Wikipedia</a:t>
            </a:r>
            <a:r>
              <a:rPr lang="cs-CZ" sz="1800" b="1" i="1" dirty="0"/>
              <a:t> </a:t>
            </a:r>
            <a:r>
              <a:rPr lang="en-US" sz="1800" b="1" dirty="0"/>
              <a:t>[online]. </a:t>
            </a:r>
            <a:r>
              <a:rPr lang="de-DE" sz="1800" b="1" dirty="0"/>
              <a:t>[cit.2009-01-15]</a:t>
            </a:r>
            <a:r>
              <a:rPr lang="cs-CZ" sz="1800" b="1" dirty="0"/>
              <a:t>. Dostupná z WWW:</a:t>
            </a:r>
            <a:r>
              <a:rPr lang="cs-CZ" sz="1800" b="1" dirty="0">
                <a:sym typeface="Symbol" panose="05050102010706020507" pitchFamily="18" charset="2"/>
              </a:rPr>
              <a:t></a:t>
            </a:r>
            <a:r>
              <a:rPr lang="cs-CZ" sz="1800" b="1" dirty="0"/>
              <a:t>http://encyklopedie.seznam.cz/</a:t>
            </a:r>
            <a:r>
              <a:rPr lang="cs-CZ" sz="1800" b="1" dirty="0">
                <a:sym typeface="Symbol" panose="05050102010706020507" pitchFamily="18" charset="2"/>
              </a:rPr>
              <a:t></a:t>
            </a:r>
            <a:endParaRPr lang="cs-CZ" sz="1800" b="1" dirty="0"/>
          </a:p>
          <a:p>
            <a:pPr lvl="0"/>
            <a:r>
              <a:rPr lang="cs-CZ" b="1" dirty="0"/>
              <a:t>Zákon č. 262/2006 Sb., zákoník práce  </a:t>
            </a:r>
          </a:p>
          <a:p>
            <a:pPr lvl="0"/>
            <a:r>
              <a:rPr lang="cs-CZ" b="1" dirty="0"/>
              <a:t>Zákon č. 455/1991 Sb., o živnostenském podnikání</a:t>
            </a:r>
          </a:p>
          <a:p>
            <a:pPr lvl="0"/>
            <a:r>
              <a:rPr lang="cs-CZ" b="1" dirty="0"/>
              <a:t>Zákon č. 513/1991 Sb., obchodní zákoník</a:t>
            </a:r>
          </a:p>
          <a:p>
            <a:pPr lvl="0"/>
            <a:r>
              <a:rPr lang="cs-CZ" b="1" dirty="0"/>
              <a:t>Zákon č. 40/1964 Sb., občanský </a:t>
            </a:r>
            <a:r>
              <a:rPr lang="cs-CZ" b="1" dirty="0" smtClean="0"/>
              <a:t>zákoník</a:t>
            </a:r>
          </a:p>
          <a:p>
            <a:pPr lvl="0"/>
            <a:r>
              <a:rPr lang="cs-CZ" b="1" dirty="0"/>
              <a:t>Zákon č. 89/2012 Sb., občanský zákoník</a:t>
            </a:r>
          </a:p>
          <a:p>
            <a:r>
              <a:rPr lang="cs-CZ" b="1" dirty="0"/>
              <a:t>Zákon č. 90/2012 Sb., o obchodních společnostech a </a:t>
            </a:r>
            <a:r>
              <a:rPr lang="cs-CZ" b="1"/>
              <a:t>družstvech </a:t>
            </a:r>
            <a:r>
              <a:rPr lang="cs-CZ" b="1" smtClean="0"/>
              <a:t>(zákon </a:t>
            </a:r>
            <a:r>
              <a:rPr lang="cs-CZ" b="1" dirty="0"/>
              <a:t>o obchodních </a:t>
            </a:r>
            <a:r>
              <a:rPr lang="cs-CZ" b="1" dirty="0" smtClean="0"/>
              <a:t>korporacích)</a:t>
            </a:r>
            <a:endParaRPr lang="cs-CZ" b="1" dirty="0"/>
          </a:p>
          <a:p>
            <a:pPr lvl="0"/>
            <a:endParaRPr lang="cs-CZ" b="1" dirty="0"/>
          </a:p>
          <a:p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30353804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589212" y="1760561"/>
            <a:ext cx="8915400" cy="4150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2" indent="-342900">
              <a:spcBef>
                <a:spcPts val="900"/>
              </a:spcBef>
              <a:buFont typeface="+mj-lt"/>
              <a:buAutoNum type="arabicParenR"/>
            </a:pPr>
            <a:r>
              <a:rPr lang="cs-CZ" b="1" dirty="0" err="1"/>
              <a:t>Riedelová</a:t>
            </a:r>
            <a:r>
              <a:rPr lang="cs-CZ" b="1" dirty="0"/>
              <a:t>, L.</a:t>
            </a:r>
            <a:r>
              <a:rPr lang="cs-CZ" dirty="0"/>
              <a:t> – </a:t>
            </a:r>
            <a:r>
              <a:rPr lang="cs-CZ" i="1" dirty="0"/>
              <a:t>Podnikatelský záměr - založení podniku (výsledky průzkumu)</a:t>
            </a:r>
            <a:r>
              <a:rPr lang="cs-CZ" dirty="0"/>
              <a:t>, 2009. Dostupné online na </a:t>
            </a:r>
            <a:r>
              <a:rPr lang="cs-CZ" dirty="0">
                <a:hlinkClick r:id="rId2"/>
              </a:rPr>
              <a:t>http://podnikatelsky-zamer-zalozeni-podniku.vyplnto.cz</a:t>
            </a:r>
            <a:r>
              <a:rPr lang="cs-CZ" dirty="0"/>
              <a:t>.</a:t>
            </a:r>
            <a:endParaRPr lang="cs-CZ" b="1" dirty="0"/>
          </a:p>
          <a:p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3168339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663575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502498"/>
              </p:ext>
            </p:extLst>
          </p:nvPr>
        </p:nvGraphicFramePr>
        <p:xfrm>
          <a:off x="2567608" y="2394858"/>
          <a:ext cx="7056784" cy="3693067"/>
        </p:xfrm>
        <a:graphic>
          <a:graphicData uri="http://schemas.openxmlformats.org/drawingml/2006/table">
            <a:tbl>
              <a:tblPr bandRow="1">
                <a:tableStyleId>{5DA37D80-6434-44D0-A028-1B22A696006F}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VY_32_INOVACE_0908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Podnikatelský záměr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2.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15.12.2013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obsah podnikatelského záměru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w Cen MT" panose="020B0602020104020603" pitchFamily="34" charset="-18"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w Cen MT" panose="020B0602020104020603" pitchFamily="34" charset="-18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9146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7898737"/>
              </p:ext>
            </p:extLst>
          </p:nvPr>
        </p:nvGraphicFramePr>
        <p:xfrm>
          <a:off x="838200" y="259306"/>
          <a:ext cx="10515600" cy="6482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27196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OBSAH PODNIKATELSKÉHO ZÁMĚRU</a:t>
            </a:r>
            <a:endParaRPr lang="cs-CZ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487606"/>
            <a:ext cx="10515600" cy="5090615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Název projektu (podnikatelského záměru)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Jméno a příjmení/název předkladatele, trvalé bydliště/sídlo předkladatele, IČ (pokud bylo přiděleno)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Právní forma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Stručný popis historie firmy (co vede podnikatele k podnikání)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Hlavní záměr projektu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Charakteristika zaměření projektu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Předmět podnikání a hlavní podnikatelská aktivita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Popis produktů (výrobků, druhů)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Odbornost a zkušenosti předkladatele záměru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Harmonogram realizace projektu (fáze projektu)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Marketingový analýza – rozbor trhu</a:t>
            </a:r>
          </a:p>
          <a:p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438723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OBSAH PODNIKATELSKÉHO ZÁMĚRU</a:t>
            </a:r>
            <a:endParaRPr lang="cs-CZ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583140"/>
            <a:ext cx="10515600" cy="4954138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Kvalifikační a odborné požadavky kladené na zaměstnance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Prostorové zajištění projektu (místo podnikání, ošetření majetkoprávního vztahu k místu podnikání)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Ekonomicko-finanční situace firmy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Plán výnosů a nákladů /příjmů a výdajů projektu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Rozbor cash-</a:t>
            </a:r>
            <a:r>
              <a:rPr lang="cs-CZ" b="1" dirty="0" err="1" smtClean="0"/>
              <a:t>flow</a:t>
            </a:r>
            <a:r>
              <a:rPr lang="cs-CZ" b="1" dirty="0" smtClean="0"/>
              <a:t> projektu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Zdroje financování projektu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Časová souslednost vzniku nákladů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Plán investic, leasing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Rozsah investic a harmonogram pořízení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cs-CZ" b="1" dirty="0" smtClean="0"/>
              <a:t>Rozpočet projektu, včetně analýzy kalkulace hlavních nákladových položek</a:t>
            </a:r>
          </a:p>
          <a:p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941951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233055"/>
            <a:ext cx="10515600" cy="42669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Úvod a charakteristika podnikatelského záměru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/>
              <a:t>Tato kapitola by měla obsahovat podkapitoly: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/>
              <a:t>Název a logo podniku</a:t>
            </a:r>
            <a:endParaRPr lang="cs-CZ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/>
              <a:t>Zakladatel podniku</a:t>
            </a:r>
            <a:endParaRPr lang="cs-CZ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/>
              <a:t>Předpokládané datum zahájení činnosti</a:t>
            </a:r>
            <a:endParaRPr lang="cs-CZ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/>
              <a:t>Poslání podniku</a:t>
            </a:r>
            <a:endParaRPr lang="cs-CZ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/>
              <a:t>Účel podnikatelského záměru</a:t>
            </a:r>
            <a:r>
              <a:rPr lang="cs-CZ" sz="2000" dirty="0"/>
              <a:t> – popsat, k jakému účelu jste záměr vypracovali, např. </a:t>
            </a:r>
            <a:r>
              <a:rPr lang="cs-CZ" sz="2000" dirty="0" smtClean="0"/>
              <a:t> </a:t>
            </a:r>
            <a:r>
              <a:rPr lang="cs-CZ" sz="2000" dirty="0"/>
              <a:t>pro účely dotace od Úřadu práce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4279365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88576" y="327547"/>
            <a:ext cx="10515600" cy="50906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Podnikatelský projekt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 smtClean="0"/>
              <a:t>Obory podnikatelské činnosti</a:t>
            </a:r>
            <a:r>
              <a:rPr lang="cs-CZ" sz="2000" dirty="0" smtClean="0"/>
              <a:t> – obory činností dle přílohy č. 4 k nařízení vlády ČR č. 278 ze dne 23. července 2008 o obsahových náplních jednotlivých živností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 smtClean="0"/>
              <a:t>Vstupní předpoklady (oprávnění k provozování podniku, zkušenosti z oboru)</a:t>
            </a:r>
            <a:r>
              <a:rPr lang="cs-CZ" sz="2000" dirty="0" smtClean="0"/>
              <a:t> – zde můžete vypsat vaši kvalifikaci, vzdělání, které se vztahuje k oboru, případně pokud se jedná o ohlašovací živnost volnou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 smtClean="0"/>
              <a:t>Organizačně-právní forma podnikání (PO/FO)</a:t>
            </a:r>
            <a:endParaRPr lang="cs-CZ" sz="2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 smtClean="0"/>
              <a:t>Stádium rozvoje podniku</a:t>
            </a:r>
            <a:r>
              <a:rPr lang="cs-CZ" sz="2000" dirty="0" smtClean="0"/>
              <a:t> – zde popsat, v jaké fázi podnikání jste, zda máte např. zatím jen živnostenské oprávnění, nebo už máte nějaké zázemí apod.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 smtClean="0"/>
              <a:t>Majetkoprávní vztahy – popis majetku podniku</a:t>
            </a:r>
            <a:r>
              <a:rPr lang="cs-CZ" sz="2000" dirty="0" smtClean="0"/>
              <a:t> – popsat, jaký majetek máte zahrnutý v obchodním majetku, popřípadě napsat, že zatím žádný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 smtClean="0"/>
              <a:t>Organizace podniku – systém řízení, vymezení kompetencí a personální obsazení</a:t>
            </a:r>
            <a:r>
              <a:rPr lang="cs-CZ" sz="2000" dirty="0" smtClean="0"/>
              <a:t> – popsat organizační strukturu, počet zaměstnanců nebo samostatně podnikající osoba bez zaměstnanců</a:t>
            </a:r>
          </a:p>
        </p:txBody>
      </p:sp>
    </p:spTree>
    <p:extLst>
      <p:ext uri="{BB962C8B-B14F-4D97-AF65-F5344CB8AC3E}">
        <p14:creationId xmlns:p14="http://schemas.microsoft.com/office/powerpoint/2010/main" val="280637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84111" y="341195"/>
            <a:ext cx="10515600" cy="518615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sz="2000" b="1" dirty="0" smtClean="0"/>
              <a:t>Místo podnikání – popis prostoru, orientační body, možnost parkování, mapa</a:t>
            </a:r>
            <a:r>
              <a:rPr lang="cs-CZ" sz="2000" dirty="0" smtClean="0"/>
              <a:t> – popsat provozovnu, nebo napsat, že služby nabízíme u zákazníků, popsat sídlo podnikatele a návaznost na okolní města, popsat spádovou oblast vč. počtů obyvatel, vložit mapu regionu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 smtClean="0"/>
              <a:t>Fungování podniku – administrativa, provozní doba aj.</a:t>
            </a:r>
            <a:r>
              <a:rPr lang="cs-CZ" sz="2000" dirty="0" smtClean="0"/>
              <a:t> – popsat, kdo bude vykonávat administrativní činnost a jaká bude agenda, popsat provozní dobu </a:t>
            </a:r>
            <a:br>
              <a:rPr lang="cs-CZ" sz="2000" dirty="0" smtClean="0"/>
            </a:br>
            <a:r>
              <a:rPr lang="cs-CZ" sz="2000" dirty="0" smtClean="0"/>
              <a:t>a pracovní dobu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 smtClean="0"/>
              <a:t>Dopady činnosti na životní prostředí</a:t>
            </a:r>
            <a:r>
              <a:rPr lang="cs-CZ" sz="2000" dirty="0" smtClean="0"/>
              <a:t> – záleží na oboru podnikání, popsat likvidaci odpadů, odpadové hospodářství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 smtClean="0"/>
              <a:t>Uplatňované postupy pro bezpečnost práce</a:t>
            </a:r>
            <a:r>
              <a:rPr lang="cs-CZ" sz="2000" dirty="0" smtClean="0"/>
              <a:t> – opět záleží na oboru činnosti, zmínit dodržování zásad bezpečnosti práce dle platné legislativy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 smtClean="0"/>
              <a:t>Postavení na trhu – analýza konkurence, analýza silných a slabých stránek podniku, analýza příležitostí a hrozeb vnějšího prostředí podniku, podíl na trhu</a:t>
            </a:r>
            <a:r>
              <a:rPr lang="cs-CZ" sz="2000" dirty="0" smtClean="0"/>
              <a:t> – zde se rozepsat o konkurenci v blízkém okolí, veškeré pozitiva, ale i negativa popsat realisticky a pravdivě, nemá cenu vymýšlet kvůli lepšímu obrazu podniku nějaké nesmysly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 smtClean="0"/>
              <a:t>Charakteristika trhu, na kterém podnik působí – analýza odvětví, vývojové trendy a potenciál trhu, vymezení cílové skupiny (cílového zákazníka)</a:t>
            </a:r>
            <a:endParaRPr lang="cs-CZ" sz="2000" dirty="0" smtClean="0"/>
          </a:p>
          <a:p>
            <a:pPr marL="0" indent="0">
              <a:buNone/>
            </a:pP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80637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20588" y="232012"/>
            <a:ext cx="10515600" cy="62984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Cíle podnikatelského projektu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/>
              <a:t>Služba – popis, </a:t>
            </a:r>
            <a:r>
              <a:rPr lang="cs-CZ" sz="2000" b="1" dirty="0" smtClean="0"/>
              <a:t>technologie, užitek</a:t>
            </a:r>
            <a:r>
              <a:rPr lang="cs-CZ" sz="2000" dirty="0" smtClean="0"/>
              <a:t> </a:t>
            </a:r>
            <a:r>
              <a:rPr lang="cs-CZ" sz="2000" dirty="0"/>
              <a:t>– podrobný popis nabízených služeb, výrobků, výrobních technologií</a:t>
            </a:r>
          </a:p>
          <a:p>
            <a:pPr marL="0" indent="0">
              <a:buNone/>
            </a:pPr>
            <a:r>
              <a:rPr lang="cs-CZ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Marketingový plán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1" dirty="0"/>
              <a:t>Způsob (distribuční cesty) a plán prodeje (prodejní strategie)</a:t>
            </a:r>
            <a:r>
              <a:rPr lang="cs-CZ" sz="2000" dirty="0"/>
              <a:t> – distribuční cesty mohou být přímé (dodavatel – zákazník) a nepřímé (dodavatel – distribuční mezičlánek – zákazník)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1" dirty="0"/>
              <a:t>Cenová politika</a:t>
            </a:r>
            <a:r>
              <a:rPr lang="cs-CZ" sz="2000" dirty="0"/>
              <a:t> – můžeme stanovit nákladově orientovanou cenu nebo konkurenčně orientovanou cenu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1" dirty="0"/>
              <a:t>Propagace – nástroje, náklady na propagaci</a:t>
            </a:r>
            <a:r>
              <a:rPr lang="cs-CZ" sz="2000" dirty="0"/>
              <a:t> – zmínit veškeré možné formy reklamy a inzerce, ať už na internetu, v tisku či v ostatních médiích</a:t>
            </a:r>
          </a:p>
          <a:p>
            <a:pPr marL="0" indent="0">
              <a:buNone/>
            </a:pPr>
            <a:r>
              <a:rPr lang="cs-CZ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Výrobní plán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sz="2000" b="1" dirty="0"/>
              <a:t>Potřeby – budovy, stroje, materiál, energie, technologie, zaměstnanci (pracovní místa, výše mezd), ostatní výdaje</a:t>
            </a:r>
            <a:endParaRPr lang="cs-CZ" sz="2000" dirty="0"/>
          </a:p>
          <a:p>
            <a:pPr>
              <a:buFont typeface="Wingdings" panose="05000000000000000000" pitchFamily="2" charset="2"/>
              <a:buChar char="v"/>
            </a:pPr>
            <a:r>
              <a:rPr lang="cs-CZ" sz="2000" b="1" dirty="0"/>
              <a:t>Produkční kapacita</a:t>
            </a:r>
            <a:endParaRPr lang="cs-CZ" sz="2000" dirty="0"/>
          </a:p>
          <a:p>
            <a:pPr>
              <a:buFont typeface="Wingdings" panose="05000000000000000000" pitchFamily="2" charset="2"/>
              <a:buChar char="v"/>
            </a:pPr>
            <a:r>
              <a:rPr lang="cs-CZ" sz="2000" b="1" dirty="0"/>
              <a:t>Logistika</a:t>
            </a:r>
            <a:r>
              <a:rPr lang="cs-CZ" sz="2000" dirty="0"/>
              <a:t> – popsat veškeré směry a způsoby přepravy materiálu, zboží, osob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sz="2000" b="1" dirty="0"/>
              <a:t>Dodavatelé</a:t>
            </a:r>
            <a:r>
              <a:rPr lang="cs-CZ" sz="2000" dirty="0"/>
              <a:t> – popsat dodavatelské služby technického vybavení, materiálu</a:t>
            </a:r>
          </a:p>
          <a:p>
            <a:pPr marL="0" indent="0">
              <a:buNone/>
            </a:pP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123441866"/>
      </p:ext>
    </p:extLst>
  </p:cSld>
  <p:clrMapOvr>
    <a:masterClrMapping/>
  </p:clrMapOvr>
</p:sld>
</file>

<file path=ppt/theme/theme1.xml><?xml version="1.0" encoding="utf-8"?>
<a:theme xmlns:a="http://schemas.openxmlformats.org/drawingml/2006/main" name="Stébla">
  <a:themeElements>
    <a:clrScheme name="Stébla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Stébla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tébla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70</TotalTime>
  <Words>993</Words>
  <Application>Microsoft Office PowerPoint</Application>
  <PresentationFormat>Vlastní</PresentationFormat>
  <Paragraphs>110</Paragraphs>
  <Slides>16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8" baseType="lpstr">
      <vt:lpstr>Stébla</vt:lpstr>
      <vt:lpstr>Objekt prostředí balíčkovače</vt:lpstr>
      <vt:lpstr>PODNIKATELSKÝ ZÁMĚR</vt:lpstr>
      <vt:lpstr>Prezentace aplikace PowerPoint</vt:lpstr>
      <vt:lpstr>Prezentace aplikace PowerPoint</vt:lpstr>
      <vt:lpstr>OBSAH PODNIKATELSKÉHO ZÁMĚRU</vt:lpstr>
      <vt:lpstr>OBSAH PODNIKATELSKÉHO ZÁMĚRU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Ukázka průzkumu zakládání podniků podle právní formy podnikání</vt:lpstr>
      <vt:lpstr>Ukázka podnikatelského záměru</vt:lpstr>
      <vt:lpstr>Úloha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PODNIKATELSKÝ ZÁMĚR</dc:title>
  <dc:creator>Jarmila Kabourková</dc:creator>
  <cp:lastModifiedBy>LIVA</cp:lastModifiedBy>
  <cp:revision>23</cp:revision>
  <dcterms:created xsi:type="dcterms:W3CDTF">2013-11-17T13:21:30Z</dcterms:created>
  <dcterms:modified xsi:type="dcterms:W3CDTF">2014-10-23T16:56:45Z</dcterms:modified>
</cp:coreProperties>
</file>