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4" r:id="rId21"/>
    <p:sldId id="276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WM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09A28-B173-4500-BBFD-F5F1F178CDE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C1CC438-9B86-4250-A9D5-0E05FCBDC558}">
      <dgm:prSet/>
      <dgm:spPr/>
      <dgm:t>
        <a:bodyPr/>
        <a:lstStyle/>
        <a:p>
          <a:pPr rtl="0"/>
          <a:r>
            <a:rPr lang="cs-CZ" smtClean="0"/>
            <a:t>přírodně technické</a:t>
          </a:r>
          <a:endParaRPr lang="cs-CZ"/>
        </a:p>
      </dgm:t>
    </dgm:pt>
    <dgm:pt modelId="{94BDA2F6-6E20-446A-A8B0-9C441C74E878}" type="parTrans" cxnId="{ABFF1307-5D2F-4109-A2B2-51E67279C531}">
      <dgm:prSet/>
      <dgm:spPr/>
      <dgm:t>
        <a:bodyPr/>
        <a:lstStyle/>
        <a:p>
          <a:endParaRPr lang="cs-CZ"/>
        </a:p>
      </dgm:t>
    </dgm:pt>
    <dgm:pt modelId="{C4768116-C526-45DF-B939-09EE47CE4A4A}" type="sibTrans" cxnId="{ABFF1307-5D2F-4109-A2B2-51E67279C531}">
      <dgm:prSet/>
      <dgm:spPr/>
      <dgm:t>
        <a:bodyPr/>
        <a:lstStyle/>
        <a:p>
          <a:endParaRPr lang="cs-CZ"/>
        </a:p>
      </dgm:t>
    </dgm:pt>
    <dgm:pt modelId="{9066813D-1C14-4204-BEC2-D99F8908EA25}">
      <dgm:prSet/>
      <dgm:spPr/>
      <dgm:t>
        <a:bodyPr/>
        <a:lstStyle/>
        <a:p>
          <a:pPr rtl="0"/>
          <a:r>
            <a:rPr lang="cs-CZ" smtClean="0"/>
            <a:t>hospodářské</a:t>
          </a:r>
          <a:endParaRPr lang="cs-CZ"/>
        </a:p>
      </dgm:t>
    </dgm:pt>
    <dgm:pt modelId="{7411A4C2-9775-4021-B17A-D2A84A97769A}" type="parTrans" cxnId="{9E9DD541-E3BF-46D7-9AF6-45CD3D1A3A74}">
      <dgm:prSet/>
      <dgm:spPr/>
      <dgm:t>
        <a:bodyPr/>
        <a:lstStyle/>
        <a:p>
          <a:endParaRPr lang="cs-CZ"/>
        </a:p>
      </dgm:t>
    </dgm:pt>
    <dgm:pt modelId="{6E7BD4F8-16E5-44B8-8D50-2D3DB3233A44}" type="sibTrans" cxnId="{9E9DD541-E3BF-46D7-9AF6-45CD3D1A3A74}">
      <dgm:prSet/>
      <dgm:spPr/>
      <dgm:t>
        <a:bodyPr/>
        <a:lstStyle/>
        <a:p>
          <a:endParaRPr lang="cs-CZ"/>
        </a:p>
      </dgm:t>
    </dgm:pt>
    <dgm:pt modelId="{4AB5EF7E-0F95-4339-9A1E-CBB26F2DBD39}">
      <dgm:prSet/>
      <dgm:spPr/>
      <dgm:t>
        <a:bodyPr/>
        <a:lstStyle/>
        <a:p>
          <a:pPr rtl="0"/>
          <a:r>
            <a:rPr lang="cs-CZ" dirty="0" smtClean="0"/>
            <a:t>sociálně kulturní</a:t>
          </a:r>
          <a:endParaRPr lang="cs-CZ" dirty="0"/>
        </a:p>
      </dgm:t>
    </dgm:pt>
    <dgm:pt modelId="{3FB51966-1B5B-4807-9285-1557AE188642}" type="parTrans" cxnId="{44BEFA2F-2A3A-4254-B9EA-451B796B307D}">
      <dgm:prSet/>
      <dgm:spPr/>
      <dgm:t>
        <a:bodyPr/>
        <a:lstStyle/>
        <a:p>
          <a:endParaRPr lang="cs-CZ"/>
        </a:p>
      </dgm:t>
    </dgm:pt>
    <dgm:pt modelId="{90A20BEB-0C95-41E6-B62C-AE56C1322AAC}" type="sibTrans" cxnId="{44BEFA2F-2A3A-4254-B9EA-451B796B307D}">
      <dgm:prSet/>
      <dgm:spPr/>
      <dgm:t>
        <a:bodyPr/>
        <a:lstStyle/>
        <a:p>
          <a:endParaRPr lang="cs-CZ"/>
        </a:p>
      </dgm:t>
    </dgm:pt>
    <dgm:pt modelId="{21F0720B-BCB8-4C54-B951-D03A1FE788A7}">
      <dgm:prSet/>
      <dgm:spPr/>
      <dgm:t>
        <a:bodyPr/>
        <a:lstStyle/>
        <a:p>
          <a:pPr rtl="0"/>
          <a:r>
            <a:rPr lang="cs-CZ" dirty="0" smtClean="0"/>
            <a:t>politickosprávní</a:t>
          </a:r>
          <a:endParaRPr lang="cs-CZ" dirty="0"/>
        </a:p>
      </dgm:t>
    </dgm:pt>
    <dgm:pt modelId="{B8E04C36-11C9-4CED-98B0-5190EA375B0B}" type="parTrans" cxnId="{20187BC5-B750-405E-A65C-68C169063375}">
      <dgm:prSet/>
      <dgm:spPr/>
      <dgm:t>
        <a:bodyPr/>
        <a:lstStyle/>
        <a:p>
          <a:endParaRPr lang="cs-CZ"/>
        </a:p>
      </dgm:t>
    </dgm:pt>
    <dgm:pt modelId="{6D18EFED-1676-47B9-A7DA-5C6F0B66A533}" type="sibTrans" cxnId="{20187BC5-B750-405E-A65C-68C169063375}">
      <dgm:prSet/>
      <dgm:spPr/>
      <dgm:t>
        <a:bodyPr/>
        <a:lstStyle/>
        <a:p>
          <a:endParaRPr lang="cs-CZ"/>
        </a:p>
      </dgm:t>
    </dgm:pt>
    <dgm:pt modelId="{FA56887E-12FD-46D4-945A-EC49503C75EE}" type="pres">
      <dgm:prSet presAssocID="{F2309A28-B173-4500-BBFD-F5F1F178CD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0F6A1D7-F7F9-429E-A7EB-829E5AFA9D18}" type="pres">
      <dgm:prSet presAssocID="{F2309A28-B173-4500-BBFD-F5F1F178CDE5}" presName="fgShape" presStyleLbl="fgShp" presStyleIdx="0" presStyleCnt="1"/>
      <dgm:spPr/>
    </dgm:pt>
    <dgm:pt modelId="{3F31DCE6-FFBB-403E-942C-7DE22B616868}" type="pres">
      <dgm:prSet presAssocID="{F2309A28-B173-4500-BBFD-F5F1F178CDE5}" presName="linComp" presStyleCnt="0"/>
      <dgm:spPr/>
    </dgm:pt>
    <dgm:pt modelId="{888F7A18-2A70-4ACA-9AFF-FAA7CBE15AED}" type="pres">
      <dgm:prSet presAssocID="{EC1CC438-9B86-4250-A9D5-0E05FCBDC558}" presName="compNode" presStyleCnt="0"/>
      <dgm:spPr/>
    </dgm:pt>
    <dgm:pt modelId="{1BA11D51-8F1D-4F7F-B7EC-A5F8AAC7C67C}" type="pres">
      <dgm:prSet presAssocID="{EC1CC438-9B86-4250-A9D5-0E05FCBDC558}" presName="bkgdShape" presStyleLbl="node1" presStyleIdx="0" presStyleCnt="4"/>
      <dgm:spPr/>
      <dgm:t>
        <a:bodyPr/>
        <a:lstStyle/>
        <a:p>
          <a:endParaRPr lang="cs-CZ"/>
        </a:p>
      </dgm:t>
    </dgm:pt>
    <dgm:pt modelId="{83D1DD46-EB32-4638-BD6D-39A1653F6B0D}" type="pres">
      <dgm:prSet presAssocID="{EC1CC438-9B86-4250-A9D5-0E05FCBDC558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B3B3A5F-36F8-426A-8C8C-E8B24B7C913D}" type="pres">
      <dgm:prSet presAssocID="{EC1CC438-9B86-4250-A9D5-0E05FCBDC558}" presName="invisiNode" presStyleLbl="node1" presStyleIdx="0" presStyleCnt="4"/>
      <dgm:spPr/>
    </dgm:pt>
    <dgm:pt modelId="{F2FD5DA6-4300-4AB0-8200-E9CC064B2CA3}" type="pres">
      <dgm:prSet presAssocID="{EC1CC438-9B86-4250-A9D5-0E05FCBDC558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E788469B-CCC2-4B3D-9A6E-167FB79AC5D8}" type="pres">
      <dgm:prSet presAssocID="{C4768116-C526-45DF-B939-09EE47CE4A4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D6176B40-C165-48C9-A5FC-6A70170520A4}" type="pres">
      <dgm:prSet presAssocID="{9066813D-1C14-4204-BEC2-D99F8908EA25}" presName="compNode" presStyleCnt="0"/>
      <dgm:spPr/>
    </dgm:pt>
    <dgm:pt modelId="{52B1E0DB-6A72-48F2-A48E-6A4596089840}" type="pres">
      <dgm:prSet presAssocID="{9066813D-1C14-4204-BEC2-D99F8908EA25}" presName="bkgdShape" presStyleLbl="node1" presStyleIdx="1" presStyleCnt="4"/>
      <dgm:spPr/>
      <dgm:t>
        <a:bodyPr/>
        <a:lstStyle/>
        <a:p>
          <a:endParaRPr lang="cs-CZ"/>
        </a:p>
      </dgm:t>
    </dgm:pt>
    <dgm:pt modelId="{9D6F9112-C0C4-4321-99AB-66186DB43799}" type="pres">
      <dgm:prSet presAssocID="{9066813D-1C14-4204-BEC2-D99F8908EA25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42BD71-1EDD-487F-9C7F-8A0BA64D5B4B}" type="pres">
      <dgm:prSet presAssocID="{9066813D-1C14-4204-BEC2-D99F8908EA25}" presName="invisiNode" presStyleLbl="node1" presStyleIdx="1" presStyleCnt="4"/>
      <dgm:spPr/>
    </dgm:pt>
    <dgm:pt modelId="{715173AE-EE08-4092-B941-9F4EC6F9D411}" type="pres">
      <dgm:prSet presAssocID="{9066813D-1C14-4204-BEC2-D99F8908EA25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875A67F-6E1E-4E25-A1E6-B43253D51152}" type="pres">
      <dgm:prSet presAssocID="{6E7BD4F8-16E5-44B8-8D50-2D3DB3233A44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6F7E9E7-A3AA-4AF1-91C7-EA3716FC95A8}" type="pres">
      <dgm:prSet presAssocID="{4AB5EF7E-0F95-4339-9A1E-CBB26F2DBD39}" presName="compNode" presStyleCnt="0"/>
      <dgm:spPr/>
    </dgm:pt>
    <dgm:pt modelId="{947DA524-95EA-4540-8F95-DBFFFF15552C}" type="pres">
      <dgm:prSet presAssocID="{4AB5EF7E-0F95-4339-9A1E-CBB26F2DBD39}" presName="bkgdShape" presStyleLbl="node1" presStyleIdx="2" presStyleCnt="4"/>
      <dgm:spPr/>
      <dgm:t>
        <a:bodyPr/>
        <a:lstStyle/>
        <a:p>
          <a:endParaRPr lang="cs-CZ"/>
        </a:p>
      </dgm:t>
    </dgm:pt>
    <dgm:pt modelId="{380E7010-FCE0-4639-B9EF-596BFCFFA636}" type="pres">
      <dgm:prSet presAssocID="{4AB5EF7E-0F95-4339-9A1E-CBB26F2DBD39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D994F7-F677-42ED-B857-D022648CF7A2}" type="pres">
      <dgm:prSet presAssocID="{4AB5EF7E-0F95-4339-9A1E-CBB26F2DBD39}" presName="invisiNode" presStyleLbl="node1" presStyleIdx="2" presStyleCnt="4"/>
      <dgm:spPr/>
    </dgm:pt>
    <dgm:pt modelId="{EECA6FA3-1AB1-4D44-BCB6-1B6B73D2A9EE}" type="pres">
      <dgm:prSet presAssocID="{4AB5EF7E-0F95-4339-9A1E-CBB26F2DBD39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42A1F20-D41D-4A37-9D4A-E78576FFDC70}" type="pres">
      <dgm:prSet presAssocID="{90A20BEB-0C95-41E6-B62C-AE56C1322AAC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AC7142A-7108-47A6-80F3-CC7E207268CA}" type="pres">
      <dgm:prSet presAssocID="{21F0720B-BCB8-4C54-B951-D03A1FE788A7}" presName="compNode" presStyleCnt="0"/>
      <dgm:spPr/>
    </dgm:pt>
    <dgm:pt modelId="{32D1D5AB-0D55-480E-86E5-3CDC6505AEED}" type="pres">
      <dgm:prSet presAssocID="{21F0720B-BCB8-4C54-B951-D03A1FE788A7}" presName="bkgdShape" presStyleLbl="node1" presStyleIdx="3" presStyleCnt="4"/>
      <dgm:spPr/>
      <dgm:t>
        <a:bodyPr/>
        <a:lstStyle/>
        <a:p>
          <a:endParaRPr lang="cs-CZ"/>
        </a:p>
      </dgm:t>
    </dgm:pt>
    <dgm:pt modelId="{7EEC2ED3-B937-4C90-9E91-A7C6E92E25C1}" type="pres">
      <dgm:prSet presAssocID="{21F0720B-BCB8-4C54-B951-D03A1FE788A7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4856630-D2B3-49EC-B300-74B37934B9E7}" type="pres">
      <dgm:prSet presAssocID="{21F0720B-BCB8-4C54-B951-D03A1FE788A7}" presName="invisiNode" presStyleLbl="node1" presStyleIdx="3" presStyleCnt="4"/>
      <dgm:spPr/>
    </dgm:pt>
    <dgm:pt modelId="{A77FC13C-0E47-4E8F-9BFC-264EB9A73676}" type="pres">
      <dgm:prSet presAssocID="{21F0720B-BCB8-4C54-B951-D03A1FE788A7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</dgm:spPr>
      <dgm:t>
        <a:bodyPr/>
        <a:lstStyle/>
        <a:p>
          <a:endParaRPr lang="cs-CZ"/>
        </a:p>
      </dgm:t>
    </dgm:pt>
  </dgm:ptLst>
  <dgm:cxnLst>
    <dgm:cxn modelId="{E09E69C1-E1F4-44C9-86BB-AF00FD4605C8}" type="presOf" srcId="{90A20BEB-0C95-41E6-B62C-AE56C1322AAC}" destId="{442A1F20-D41D-4A37-9D4A-E78576FFDC70}" srcOrd="0" destOrd="0" presId="urn:microsoft.com/office/officeart/2005/8/layout/hList7"/>
    <dgm:cxn modelId="{53DDF7C1-E377-4989-920D-6C39FF4CD76A}" type="presOf" srcId="{4AB5EF7E-0F95-4339-9A1E-CBB26F2DBD39}" destId="{947DA524-95EA-4540-8F95-DBFFFF15552C}" srcOrd="0" destOrd="0" presId="urn:microsoft.com/office/officeart/2005/8/layout/hList7"/>
    <dgm:cxn modelId="{3176E8D8-1898-4AC8-80B1-E409148C6D5E}" type="presOf" srcId="{9066813D-1C14-4204-BEC2-D99F8908EA25}" destId="{52B1E0DB-6A72-48F2-A48E-6A4596089840}" srcOrd="0" destOrd="0" presId="urn:microsoft.com/office/officeart/2005/8/layout/hList7"/>
    <dgm:cxn modelId="{20187BC5-B750-405E-A65C-68C169063375}" srcId="{F2309A28-B173-4500-BBFD-F5F1F178CDE5}" destId="{21F0720B-BCB8-4C54-B951-D03A1FE788A7}" srcOrd="3" destOrd="0" parTransId="{B8E04C36-11C9-4CED-98B0-5190EA375B0B}" sibTransId="{6D18EFED-1676-47B9-A7DA-5C6F0B66A533}"/>
    <dgm:cxn modelId="{5E308176-1A15-4478-A6F6-00120BF12A32}" type="presOf" srcId="{4AB5EF7E-0F95-4339-9A1E-CBB26F2DBD39}" destId="{380E7010-FCE0-4639-B9EF-596BFCFFA636}" srcOrd="1" destOrd="0" presId="urn:microsoft.com/office/officeart/2005/8/layout/hList7"/>
    <dgm:cxn modelId="{D3E1AA2D-DA93-465D-BA30-2A18ED622915}" type="presOf" srcId="{21F0720B-BCB8-4C54-B951-D03A1FE788A7}" destId="{7EEC2ED3-B937-4C90-9E91-A7C6E92E25C1}" srcOrd="1" destOrd="0" presId="urn:microsoft.com/office/officeart/2005/8/layout/hList7"/>
    <dgm:cxn modelId="{3E28EB9D-9CEF-4343-915A-04ECAC2D42C4}" type="presOf" srcId="{F2309A28-B173-4500-BBFD-F5F1F178CDE5}" destId="{FA56887E-12FD-46D4-945A-EC49503C75EE}" srcOrd="0" destOrd="0" presId="urn:microsoft.com/office/officeart/2005/8/layout/hList7"/>
    <dgm:cxn modelId="{8C9E63C2-E0AE-4354-A236-B692F5CE3F0A}" type="presOf" srcId="{C4768116-C526-45DF-B939-09EE47CE4A4A}" destId="{E788469B-CCC2-4B3D-9A6E-167FB79AC5D8}" srcOrd="0" destOrd="0" presId="urn:microsoft.com/office/officeart/2005/8/layout/hList7"/>
    <dgm:cxn modelId="{9E9DD541-E3BF-46D7-9AF6-45CD3D1A3A74}" srcId="{F2309A28-B173-4500-BBFD-F5F1F178CDE5}" destId="{9066813D-1C14-4204-BEC2-D99F8908EA25}" srcOrd="1" destOrd="0" parTransId="{7411A4C2-9775-4021-B17A-D2A84A97769A}" sibTransId="{6E7BD4F8-16E5-44B8-8D50-2D3DB3233A44}"/>
    <dgm:cxn modelId="{ABFF1307-5D2F-4109-A2B2-51E67279C531}" srcId="{F2309A28-B173-4500-BBFD-F5F1F178CDE5}" destId="{EC1CC438-9B86-4250-A9D5-0E05FCBDC558}" srcOrd="0" destOrd="0" parTransId="{94BDA2F6-6E20-446A-A8B0-9C441C74E878}" sibTransId="{C4768116-C526-45DF-B939-09EE47CE4A4A}"/>
    <dgm:cxn modelId="{3F1A73B8-C6F9-4D55-88A0-1E684755B76C}" type="presOf" srcId="{6E7BD4F8-16E5-44B8-8D50-2D3DB3233A44}" destId="{1875A67F-6E1E-4E25-A1E6-B43253D51152}" srcOrd="0" destOrd="0" presId="urn:microsoft.com/office/officeart/2005/8/layout/hList7"/>
    <dgm:cxn modelId="{B82EE504-CF16-4B53-9A69-DECF9318DE16}" type="presOf" srcId="{EC1CC438-9B86-4250-A9D5-0E05FCBDC558}" destId="{83D1DD46-EB32-4638-BD6D-39A1653F6B0D}" srcOrd="1" destOrd="0" presId="urn:microsoft.com/office/officeart/2005/8/layout/hList7"/>
    <dgm:cxn modelId="{3E50421F-548E-4582-B1ED-A0C5DFEE048E}" type="presOf" srcId="{21F0720B-BCB8-4C54-B951-D03A1FE788A7}" destId="{32D1D5AB-0D55-480E-86E5-3CDC6505AEED}" srcOrd="0" destOrd="0" presId="urn:microsoft.com/office/officeart/2005/8/layout/hList7"/>
    <dgm:cxn modelId="{40C0880B-00A0-4381-825C-42D72DFB978E}" type="presOf" srcId="{9066813D-1C14-4204-BEC2-D99F8908EA25}" destId="{9D6F9112-C0C4-4321-99AB-66186DB43799}" srcOrd="1" destOrd="0" presId="urn:microsoft.com/office/officeart/2005/8/layout/hList7"/>
    <dgm:cxn modelId="{44BEFA2F-2A3A-4254-B9EA-451B796B307D}" srcId="{F2309A28-B173-4500-BBFD-F5F1F178CDE5}" destId="{4AB5EF7E-0F95-4339-9A1E-CBB26F2DBD39}" srcOrd="2" destOrd="0" parTransId="{3FB51966-1B5B-4807-9285-1557AE188642}" sibTransId="{90A20BEB-0C95-41E6-B62C-AE56C1322AAC}"/>
    <dgm:cxn modelId="{A1E7D535-E2AE-4A48-9AA5-0F902241D776}" type="presOf" srcId="{EC1CC438-9B86-4250-A9D5-0E05FCBDC558}" destId="{1BA11D51-8F1D-4F7F-B7EC-A5F8AAC7C67C}" srcOrd="0" destOrd="0" presId="urn:microsoft.com/office/officeart/2005/8/layout/hList7"/>
    <dgm:cxn modelId="{CB133E45-065B-4368-9321-135BEA9CA2B3}" type="presParOf" srcId="{FA56887E-12FD-46D4-945A-EC49503C75EE}" destId="{70F6A1D7-F7F9-429E-A7EB-829E5AFA9D18}" srcOrd="0" destOrd="0" presId="urn:microsoft.com/office/officeart/2005/8/layout/hList7"/>
    <dgm:cxn modelId="{0C54AD49-2592-4BEF-BCC0-E6213035981C}" type="presParOf" srcId="{FA56887E-12FD-46D4-945A-EC49503C75EE}" destId="{3F31DCE6-FFBB-403E-942C-7DE22B616868}" srcOrd="1" destOrd="0" presId="urn:microsoft.com/office/officeart/2005/8/layout/hList7"/>
    <dgm:cxn modelId="{E25DB088-63D7-495D-BA3F-5B5069B0C90F}" type="presParOf" srcId="{3F31DCE6-FFBB-403E-942C-7DE22B616868}" destId="{888F7A18-2A70-4ACA-9AFF-FAA7CBE15AED}" srcOrd="0" destOrd="0" presId="urn:microsoft.com/office/officeart/2005/8/layout/hList7"/>
    <dgm:cxn modelId="{F6518690-7B25-4619-9B10-AEE2356D90F8}" type="presParOf" srcId="{888F7A18-2A70-4ACA-9AFF-FAA7CBE15AED}" destId="{1BA11D51-8F1D-4F7F-B7EC-A5F8AAC7C67C}" srcOrd="0" destOrd="0" presId="urn:microsoft.com/office/officeart/2005/8/layout/hList7"/>
    <dgm:cxn modelId="{4C059521-EB49-4D12-ABD5-DBE968284A10}" type="presParOf" srcId="{888F7A18-2A70-4ACA-9AFF-FAA7CBE15AED}" destId="{83D1DD46-EB32-4638-BD6D-39A1653F6B0D}" srcOrd="1" destOrd="0" presId="urn:microsoft.com/office/officeart/2005/8/layout/hList7"/>
    <dgm:cxn modelId="{78499914-FB98-44CF-9C7B-BB9FFAD3E5BB}" type="presParOf" srcId="{888F7A18-2A70-4ACA-9AFF-FAA7CBE15AED}" destId="{1B3B3A5F-36F8-426A-8C8C-E8B24B7C913D}" srcOrd="2" destOrd="0" presId="urn:microsoft.com/office/officeart/2005/8/layout/hList7"/>
    <dgm:cxn modelId="{D84B2C3B-2782-409F-BE67-C3BE604E1F8B}" type="presParOf" srcId="{888F7A18-2A70-4ACA-9AFF-FAA7CBE15AED}" destId="{F2FD5DA6-4300-4AB0-8200-E9CC064B2CA3}" srcOrd="3" destOrd="0" presId="urn:microsoft.com/office/officeart/2005/8/layout/hList7"/>
    <dgm:cxn modelId="{C92FEA3C-499F-4570-9A46-16FC474CAB46}" type="presParOf" srcId="{3F31DCE6-FFBB-403E-942C-7DE22B616868}" destId="{E788469B-CCC2-4B3D-9A6E-167FB79AC5D8}" srcOrd="1" destOrd="0" presId="urn:microsoft.com/office/officeart/2005/8/layout/hList7"/>
    <dgm:cxn modelId="{9E2C4903-C176-46D4-A132-66D31F8B2BF4}" type="presParOf" srcId="{3F31DCE6-FFBB-403E-942C-7DE22B616868}" destId="{D6176B40-C165-48C9-A5FC-6A70170520A4}" srcOrd="2" destOrd="0" presId="urn:microsoft.com/office/officeart/2005/8/layout/hList7"/>
    <dgm:cxn modelId="{00E58DDC-2C1F-438B-8115-F53BC9C7972D}" type="presParOf" srcId="{D6176B40-C165-48C9-A5FC-6A70170520A4}" destId="{52B1E0DB-6A72-48F2-A48E-6A4596089840}" srcOrd="0" destOrd="0" presId="urn:microsoft.com/office/officeart/2005/8/layout/hList7"/>
    <dgm:cxn modelId="{2CB7E321-11FB-4DBB-8DF3-8905715D83EB}" type="presParOf" srcId="{D6176B40-C165-48C9-A5FC-6A70170520A4}" destId="{9D6F9112-C0C4-4321-99AB-66186DB43799}" srcOrd="1" destOrd="0" presId="urn:microsoft.com/office/officeart/2005/8/layout/hList7"/>
    <dgm:cxn modelId="{755B019F-FAE9-4A27-B788-D9C73EBED4D4}" type="presParOf" srcId="{D6176B40-C165-48C9-A5FC-6A70170520A4}" destId="{2142BD71-1EDD-487F-9C7F-8A0BA64D5B4B}" srcOrd="2" destOrd="0" presId="urn:microsoft.com/office/officeart/2005/8/layout/hList7"/>
    <dgm:cxn modelId="{803C5E7F-2387-4F70-B897-FEFBEDC7FC5B}" type="presParOf" srcId="{D6176B40-C165-48C9-A5FC-6A70170520A4}" destId="{715173AE-EE08-4092-B941-9F4EC6F9D411}" srcOrd="3" destOrd="0" presId="urn:microsoft.com/office/officeart/2005/8/layout/hList7"/>
    <dgm:cxn modelId="{63EF99BC-CCF8-4D79-9176-8B9C44D37004}" type="presParOf" srcId="{3F31DCE6-FFBB-403E-942C-7DE22B616868}" destId="{1875A67F-6E1E-4E25-A1E6-B43253D51152}" srcOrd="3" destOrd="0" presId="urn:microsoft.com/office/officeart/2005/8/layout/hList7"/>
    <dgm:cxn modelId="{41E9A9BF-A01C-463C-9DA1-EDF1DBBA5BBD}" type="presParOf" srcId="{3F31DCE6-FFBB-403E-942C-7DE22B616868}" destId="{26F7E9E7-A3AA-4AF1-91C7-EA3716FC95A8}" srcOrd="4" destOrd="0" presId="urn:microsoft.com/office/officeart/2005/8/layout/hList7"/>
    <dgm:cxn modelId="{CC79455A-3D37-4B06-9826-AC51CE45D44F}" type="presParOf" srcId="{26F7E9E7-A3AA-4AF1-91C7-EA3716FC95A8}" destId="{947DA524-95EA-4540-8F95-DBFFFF15552C}" srcOrd="0" destOrd="0" presId="urn:microsoft.com/office/officeart/2005/8/layout/hList7"/>
    <dgm:cxn modelId="{E2BD92D5-8002-430E-9732-18F608A3F7A2}" type="presParOf" srcId="{26F7E9E7-A3AA-4AF1-91C7-EA3716FC95A8}" destId="{380E7010-FCE0-4639-B9EF-596BFCFFA636}" srcOrd="1" destOrd="0" presId="urn:microsoft.com/office/officeart/2005/8/layout/hList7"/>
    <dgm:cxn modelId="{A308F719-A18B-4519-87B7-8AD7B212557A}" type="presParOf" srcId="{26F7E9E7-A3AA-4AF1-91C7-EA3716FC95A8}" destId="{72D994F7-F677-42ED-B857-D022648CF7A2}" srcOrd="2" destOrd="0" presId="urn:microsoft.com/office/officeart/2005/8/layout/hList7"/>
    <dgm:cxn modelId="{73C3EC86-16EB-496B-8B17-828FCC2A5825}" type="presParOf" srcId="{26F7E9E7-A3AA-4AF1-91C7-EA3716FC95A8}" destId="{EECA6FA3-1AB1-4D44-BCB6-1B6B73D2A9EE}" srcOrd="3" destOrd="0" presId="urn:microsoft.com/office/officeart/2005/8/layout/hList7"/>
    <dgm:cxn modelId="{11FAADBE-973B-4294-BB02-CF8A9D96FD4E}" type="presParOf" srcId="{3F31DCE6-FFBB-403E-942C-7DE22B616868}" destId="{442A1F20-D41D-4A37-9D4A-E78576FFDC70}" srcOrd="5" destOrd="0" presId="urn:microsoft.com/office/officeart/2005/8/layout/hList7"/>
    <dgm:cxn modelId="{39DC68A8-A8F4-479D-88A7-9247C99E8B89}" type="presParOf" srcId="{3F31DCE6-FFBB-403E-942C-7DE22B616868}" destId="{1AC7142A-7108-47A6-80F3-CC7E207268CA}" srcOrd="6" destOrd="0" presId="urn:microsoft.com/office/officeart/2005/8/layout/hList7"/>
    <dgm:cxn modelId="{7A2DD819-AA25-4225-841F-A4D8B2A25EE8}" type="presParOf" srcId="{1AC7142A-7108-47A6-80F3-CC7E207268CA}" destId="{32D1D5AB-0D55-480E-86E5-3CDC6505AEED}" srcOrd="0" destOrd="0" presId="urn:microsoft.com/office/officeart/2005/8/layout/hList7"/>
    <dgm:cxn modelId="{44B83958-9191-40C8-9DE3-D542801A55BE}" type="presParOf" srcId="{1AC7142A-7108-47A6-80F3-CC7E207268CA}" destId="{7EEC2ED3-B937-4C90-9E91-A7C6E92E25C1}" srcOrd="1" destOrd="0" presId="urn:microsoft.com/office/officeart/2005/8/layout/hList7"/>
    <dgm:cxn modelId="{44074E0E-E9D3-4122-80DD-7E2264B5CE2E}" type="presParOf" srcId="{1AC7142A-7108-47A6-80F3-CC7E207268CA}" destId="{84856630-D2B3-49EC-B300-74B37934B9E7}" srcOrd="2" destOrd="0" presId="urn:microsoft.com/office/officeart/2005/8/layout/hList7"/>
    <dgm:cxn modelId="{4B2F1948-19CE-4FB7-8CA0-B1FD82A0D2F5}" type="presParOf" srcId="{1AC7142A-7108-47A6-80F3-CC7E207268CA}" destId="{A77FC13C-0E47-4E8F-9BFC-264EB9A7367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6C0EA0-D451-4421-98BE-633521FBABA0}" type="doc">
      <dgm:prSet loTypeId="urn:microsoft.com/office/officeart/2005/8/layout/orgChart1" loCatId="hierarchy" qsTypeId="urn:microsoft.com/office/officeart/2005/8/quickstyle/3d9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A65B23FF-D338-4989-98F0-CF5553279ACC}">
      <dgm:prSet/>
      <dgm:spPr/>
      <dgm:t>
        <a:bodyPr/>
        <a:lstStyle/>
        <a:p>
          <a:pPr rtl="0"/>
          <a:r>
            <a:rPr lang="cs-CZ" smtClean="0"/>
            <a:t>podniky ukládají své peníze do banky , pomocí které mohou své peníze zhodnocovat, provádět platby atd.</a:t>
          </a:r>
          <a:endParaRPr lang="cs-CZ"/>
        </a:p>
      </dgm:t>
    </dgm:pt>
    <dgm:pt modelId="{42DF9B0E-6ECE-404E-850C-CA1B82C50DE8}" type="parTrans" cxnId="{618F3401-BA5C-4B59-AF96-BB31245D6AC9}">
      <dgm:prSet/>
      <dgm:spPr/>
      <dgm:t>
        <a:bodyPr/>
        <a:lstStyle/>
        <a:p>
          <a:endParaRPr lang="cs-CZ"/>
        </a:p>
      </dgm:t>
    </dgm:pt>
    <dgm:pt modelId="{5CFEF73B-9116-4CFB-BB92-CA560B8E5548}" type="sibTrans" cxnId="{618F3401-BA5C-4B59-AF96-BB31245D6AC9}">
      <dgm:prSet/>
      <dgm:spPr/>
      <dgm:t>
        <a:bodyPr/>
        <a:lstStyle/>
        <a:p>
          <a:endParaRPr lang="cs-CZ"/>
        </a:p>
      </dgm:t>
    </dgm:pt>
    <dgm:pt modelId="{1AEAAB0D-1307-4D21-80E5-3AA44AE186DD}" type="pres">
      <dgm:prSet presAssocID="{A86C0EA0-D451-4421-98BE-633521FBABA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C1C18145-D3E7-428B-9BEA-37066DA6AC10}" type="pres">
      <dgm:prSet presAssocID="{A65B23FF-D338-4989-98F0-CF5553279ACC}" presName="hierRoot1" presStyleCnt="0">
        <dgm:presLayoutVars>
          <dgm:hierBranch val="init"/>
        </dgm:presLayoutVars>
      </dgm:prSet>
      <dgm:spPr/>
    </dgm:pt>
    <dgm:pt modelId="{EF716E97-F627-4950-BB06-9E2CF6ED4C5E}" type="pres">
      <dgm:prSet presAssocID="{A65B23FF-D338-4989-98F0-CF5553279ACC}" presName="rootComposite1" presStyleCnt="0"/>
      <dgm:spPr/>
    </dgm:pt>
    <dgm:pt modelId="{C90AE6E4-394C-4813-95C6-F37FC3524438}" type="pres">
      <dgm:prSet presAssocID="{A65B23FF-D338-4989-98F0-CF5553279AC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787A704-E204-4A08-BE55-5981F7E96554}" type="pres">
      <dgm:prSet presAssocID="{A65B23FF-D338-4989-98F0-CF5553279ACC}" presName="rootConnector1" presStyleLbl="node1" presStyleIdx="0" presStyleCnt="0"/>
      <dgm:spPr/>
      <dgm:t>
        <a:bodyPr/>
        <a:lstStyle/>
        <a:p>
          <a:endParaRPr lang="cs-CZ"/>
        </a:p>
      </dgm:t>
    </dgm:pt>
    <dgm:pt modelId="{EC89D097-AC4F-4147-A27A-F165837A11C4}" type="pres">
      <dgm:prSet presAssocID="{A65B23FF-D338-4989-98F0-CF5553279ACC}" presName="hierChild2" presStyleCnt="0"/>
      <dgm:spPr/>
    </dgm:pt>
    <dgm:pt modelId="{4C214545-287A-4D74-9385-C6DF35AB65C2}" type="pres">
      <dgm:prSet presAssocID="{A65B23FF-D338-4989-98F0-CF5553279ACC}" presName="hierChild3" presStyleCnt="0"/>
      <dgm:spPr/>
    </dgm:pt>
  </dgm:ptLst>
  <dgm:cxnLst>
    <dgm:cxn modelId="{002914E9-7674-4546-9457-83BAE857E7DB}" type="presOf" srcId="{A86C0EA0-D451-4421-98BE-633521FBABA0}" destId="{1AEAAB0D-1307-4D21-80E5-3AA44AE186DD}" srcOrd="0" destOrd="0" presId="urn:microsoft.com/office/officeart/2005/8/layout/orgChart1"/>
    <dgm:cxn modelId="{618F3401-BA5C-4B59-AF96-BB31245D6AC9}" srcId="{A86C0EA0-D451-4421-98BE-633521FBABA0}" destId="{A65B23FF-D338-4989-98F0-CF5553279ACC}" srcOrd="0" destOrd="0" parTransId="{42DF9B0E-6ECE-404E-850C-CA1B82C50DE8}" sibTransId="{5CFEF73B-9116-4CFB-BB92-CA560B8E5548}"/>
    <dgm:cxn modelId="{04DC6F70-2866-483F-A013-5B5AD4295C5E}" type="presOf" srcId="{A65B23FF-D338-4989-98F0-CF5553279ACC}" destId="{C90AE6E4-394C-4813-95C6-F37FC3524438}" srcOrd="0" destOrd="0" presId="urn:microsoft.com/office/officeart/2005/8/layout/orgChart1"/>
    <dgm:cxn modelId="{54130478-D8C2-4064-8F61-2DAF5B08E2BA}" type="presOf" srcId="{A65B23FF-D338-4989-98F0-CF5553279ACC}" destId="{3787A704-E204-4A08-BE55-5981F7E96554}" srcOrd="1" destOrd="0" presId="urn:microsoft.com/office/officeart/2005/8/layout/orgChart1"/>
    <dgm:cxn modelId="{A0E48100-3BD0-4CFF-B9C1-A8019726AF37}" type="presParOf" srcId="{1AEAAB0D-1307-4D21-80E5-3AA44AE186DD}" destId="{C1C18145-D3E7-428B-9BEA-37066DA6AC10}" srcOrd="0" destOrd="0" presId="urn:microsoft.com/office/officeart/2005/8/layout/orgChart1"/>
    <dgm:cxn modelId="{635BA3E3-E14C-4FAE-BAB2-15FD93312D41}" type="presParOf" srcId="{C1C18145-D3E7-428B-9BEA-37066DA6AC10}" destId="{EF716E97-F627-4950-BB06-9E2CF6ED4C5E}" srcOrd="0" destOrd="0" presId="urn:microsoft.com/office/officeart/2005/8/layout/orgChart1"/>
    <dgm:cxn modelId="{2E6D57FE-C669-4592-9D1B-D49C8DE74E2E}" type="presParOf" srcId="{EF716E97-F627-4950-BB06-9E2CF6ED4C5E}" destId="{C90AE6E4-394C-4813-95C6-F37FC3524438}" srcOrd="0" destOrd="0" presId="urn:microsoft.com/office/officeart/2005/8/layout/orgChart1"/>
    <dgm:cxn modelId="{2A15F015-DC45-4282-A1CC-2CA4CBCD320F}" type="presParOf" srcId="{EF716E97-F627-4950-BB06-9E2CF6ED4C5E}" destId="{3787A704-E204-4A08-BE55-5981F7E96554}" srcOrd="1" destOrd="0" presId="urn:microsoft.com/office/officeart/2005/8/layout/orgChart1"/>
    <dgm:cxn modelId="{C87F1033-345D-456A-BE22-0BC31E79308A}" type="presParOf" srcId="{C1C18145-D3E7-428B-9BEA-37066DA6AC10}" destId="{EC89D097-AC4F-4147-A27A-F165837A11C4}" srcOrd="1" destOrd="0" presId="urn:microsoft.com/office/officeart/2005/8/layout/orgChart1"/>
    <dgm:cxn modelId="{D4944803-2147-4709-9C3B-CF50CCB852F5}" type="presParOf" srcId="{C1C18145-D3E7-428B-9BEA-37066DA6AC10}" destId="{4C214545-287A-4D74-9385-C6DF35AB65C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11D51-8F1D-4F7F-B7EC-A5F8AAC7C67C}">
      <dsp:nvSpPr>
        <dsp:cNvPr id="0" name=""/>
        <dsp:cNvSpPr/>
      </dsp:nvSpPr>
      <dsp:spPr>
        <a:xfrm>
          <a:off x="2241" y="0"/>
          <a:ext cx="2349481" cy="3599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smtClean="0"/>
            <a:t>přírodně technické</a:t>
          </a:r>
          <a:endParaRPr lang="cs-CZ" sz="2200" kern="1200"/>
        </a:p>
      </dsp:txBody>
      <dsp:txXfrm>
        <a:off x="2241" y="1439726"/>
        <a:ext cx="2349481" cy="1439726"/>
      </dsp:txXfrm>
    </dsp:sp>
    <dsp:sp modelId="{F2FD5DA6-4300-4AB0-8200-E9CC064B2CA3}">
      <dsp:nvSpPr>
        <dsp:cNvPr id="0" name=""/>
        <dsp:cNvSpPr/>
      </dsp:nvSpPr>
      <dsp:spPr>
        <a:xfrm>
          <a:off x="577695" y="215958"/>
          <a:ext cx="1198572" cy="119857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B1E0DB-6A72-48F2-A48E-6A4596089840}">
      <dsp:nvSpPr>
        <dsp:cNvPr id="0" name=""/>
        <dsp:cNvSpPr/>
      </dsp:nvSpPr>
      <dsp:spPr>
        <a:xfrm>
          <a:off x="2422207" y="0"/>
          <a:ext cx="2349481" cy="3599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smtClean="0"/>
            <a:t>hospodářské</a:t>
          </a:r>
          <a:endParaRPr lang="cs-CZ" sz="2200" kern="1200"/>
        </a:p>
      </dsp:txBody>
      <dsp:txXfrm>
        <a:off x="2422207" y="1439726"/>
        <a:ext cx="2349481" cy="1439726"/>
      </dsp:txXfrm>
    </dsp:sp>
    <dsp:sp modelId="{715173AE-EE08-4092-B941-9F4EC6F9D411}">
      <dsp:nvSpPr>
        <dsp:cNvPr id="0" name=""/>
        <dsp:cNvSpPr/>
      </dsp:nvSpPr>
      <dsp:spPr>
        <a:xfrm>
          <a:off x="2997661" y="215958"/>
          <a:ext cx="1198572" cy="119857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7DA524-95EA-4540-8F95-DBFFFF15552C}">
      <dsp:nvSpPr>
        <dsp:cNvPr id="0" name=""/>
        <dsp:cNvSpPr/>
      </dsp:nvSpPr>
      <dsp:spPr>
        <a:xfrm>
          <a:off x="4842172" y="0"/>
          <a:ext cx="2349481" cy="3599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sociálně kulturní</a:t>
          </a:r>
          <a:endParaRPr lang="cs-CZ" sz="2200" kern="1200" dirty="0"/>
        </a:p>
      </dsp:txBody>
      <dsp:txXfrm>
        <a:off x="4842172" y="1439726"/>
        <a:ext cx="2349481" cy="1439726"/>
      </dsp:txXfrm>
    </dsp:sp>
    <dsp:sp modelId="{EECA6FA3-1AB1-4D44-BCB6-1B6B73D2A9EE}">
      <dsp:nvSpPr>
        <dsp:cNvPr id="0" name=""/>
        <dsp:cNvSpPr/>
      </dsp:nvSpPr>
      <dsp:spPr>
        <a:xfrm>
          <a:off x="5417627" y="215958"/>
          <a:ext cx="1198572" cy="119857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D1D5AB-0D55-480E-86E5-3CDC6505AEED}">
      <dsp:nvSpPr>
        <dsp:cNvPr id="0" name=""/>
        <dsp:cNvSpPr/>
      </dsp:nvSpPr>
      <dsp:spPr>
        <a:xfrm>
          <a:off x="7262138" y="0"/>
          <a:ext cx="2349481" cy="3599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politickosprávní</a:t>
          </a:r>
          <a:endParaRPr lang="cs-CZ" sz="2200" kern="1200" dirty="0"/>
        </a:p>
      </dsp:txBody>
      <dsp:txXfrm>
        <a:off x="7262138" y="1439726"/>
        <a:ext cx="2349481" cy="1439726"/>
      </dsp:txXfrm>
    </dsp:sp>
    <dsp:sp modelId="{A77FC13C-0E47-4E8F-9BFC-264EB9A73676}">
      <dsp:nvSpPr>
        <dsp:cNvPr id="0" name=""/>
        <dsp:cNvSpPr/>
      </dsp:nvSpPr>
      <dsp:spPr>
        <a:xfrm>
          <a:off x="7837592" y="215958"/>
          <a:ext cx="1198572" cy="1198572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F6A1D7-F7F9-429E-A7EB-829E5AFA9D18}">
      <dsp:nvSpPr>
        <dsp:cNvPr id="0" name=""/>
        <dsp:cNvSpPr/>
      </dsp:nvSpPr>
      <dsp:spPr>
        <a:xfrm>
          <a:off x="384554" y="2879452"/>
          <a:ext cx="8844752" cy="539897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0AE6E4-394C-4813-95C6-F37FC3524438}">
      <dsp:nvSpPr>
        <dsp:cNvPr id="0" name=""/>
        <dsp:cNvSpPr/>
      </dsp:nvSpPr>
      <dsp:spPr>
        <a:xfrm>
          <a:off x="1209947" y="1166"/>
          <a:ext cx="7193965" cy="3596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  <a:sp3d extrusionH="28000" prstMaterial="matte"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100" kern="1200" smtClean="0"/>
            <a:t>podniky ukládají své peníze do banky , pomocí které mohou své peníze zhodnocovat, provádět platby atd.</a:t>
          </a:r>
          <a:endParaRPr lang="cs-CZ" sz="5100" kern="1200"/>
        </a:p>
      </dsp:txBody>
      <dsp:txXfrm>
        <a:off x="1209947" y="1166"/>
        <a:ext cx="7193965" cy="3596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612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996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2576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9172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1868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390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6154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0094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289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8114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048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870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603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8544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0070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659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89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92C0F-62A1-4119-809D-419EFB536E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632EF-5818-46EA-99A7-42E0766FCA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2404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upload.wikimedia.org/wikipedia/commons/f/f1/Astonfield_11.5MW_Solar_Plant_Gujarat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OKOLÍ PODNIKU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(banky, pojišťovny, obce, města, regiony, finanční úřad, úřad práce)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56325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Vztah podniku k bance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433441"/>
              </p:ext>
            </p:extLst>
          </p:nvPr>
        </p:nvGraphicFramePr>
        <p:xfrm>
          <a:off x="680321" y="2336873"/>
          <a:ext cx="9613861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3933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Prostřednickým banky lze provádět platby v hotovosti: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složením hotovosti pokladním dokladem ve prospěch nějakého účtu</a:t>
            </a:r>
          </a:p>
          <a:p>
            <a:pPr lvl="0"/>
            <a:r>
              <a:rPr lang="cs-CZ" dirty="0"/>
              <a:t>pokladním šekem </a:t>
            </a:r>
            <a:r>
              <a:rPr lang="cs-CZ" dirty="0" smtClean="0"/>
              <a:t>vystaveným </a:t>
            </a:r>
            <a:r>
              <a:rPr lang="cs-CZ" dirty="0"/>
              <a:t>k výplatě částky v </a:t>
            </a:r>
            <a:r>
              <a:rPr lang="cs-CZ" dirty="0" smtClean="0"/>
              <a:t>hotovosti (šeky</a:t>
            </a:r>
            <a:r>
              <a:rPr lang="cs-CZ" dirty="0"/>
              <a:t>, šeková knížka)</a:t>
            </a:r>
          </a:p>
          <a:p>
            <a:pPr lvl="0"/>
            <a:r>
              <a:rPr lang="cs-CZ" dirty="0"/>
              <a:t>výběrem hotovosti pokladním dokladem banky</a:t>
            </a:r>
          </a:p>
          <a:p>
            <a:pPr lvl="0"/>
            <a:r>
              <a:rPr lang="cs-CZ" dirty="0"/>
              <a:t>bankovní platební kartou</a:t>
            </a:r>
          </a:p>
          <a:p>
            <a:r>
              <a:rPr lang="cs-CZ" dirty="0" smtClean="0"/>
              <a:t>výhoda - </a:t>
            </a:r>
            <a:r>
              <a:rPr lang="cs-CZ" dirty="0"/>
              <a:t>peníze jsou ihned k dispozici a nepodstupujeme riziko, že nedostaneme zaplaceno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2071047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346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80322" y="0"/>
            <a:ext cx="9613860" cy="3138985"/>
          </a:xfrm>
        </p:spPr>
        <p:txBody>
          <a:bodyPr>
            <a:normAutofit/>
          </a:bodyPr>
          <a:lstStyle/>
          <a:p>
            <a:r>
              <a:rPr lang="cs-CZ" sz="3200" b="1" dirty="0"/>
              <a:t>Placení v hotovosti</a:t>
            </a:r>
            <a:r>
              <a:rPr lang="cs-CZ" sz="3200" dirty="0"/>
              <a:t>: se využívá při placení </a:t>
            </a:r>
            <a:r>
              <a:rPr lang="cs-CZ" sz="3200" dirty="0" smtClean="0"/>
              <a:t> </a:t>
            </a:r>
            <a:br>
              <a:rPr lang="cs-CZ" sz="3200" dirty="0" smtClean="0"/>
            </a:br>
            <a:r>
              <a:rPr lang="cs-CZ" sz="3200" dirty="0" smtClean="0"/>
              <a:t> </a:t>
            </a:r>
            <a:r>
              <a:rPr lang="cs-CZ" sz="3200" dirty="0"/>
              <a:t>při prodeji zboží a </a:t>
            </a:r>
            <a:r>
              <a:rPr lang="cs-CZ" sz="3200" dirty="0" smtClean="0"/>
              <a:t>poskytování </a:t>
            </a:r>
            <a:r>
              <a:rPr lang="cs-CZ" sz="3200" dirty="0"/>
              <a:t>služeb obyvatelstvu. Tyto hotovostní platby se uskutečňují přímým předáním peněz plátcem příjemci s použitím pokladních </a:t>
            </a:r>
            <a:r>
              <a:rPr lang="cs-CZ" sz="3200" dirty="0" smtClean="0"/>
              <a:t>dokladů:</a:t>
            </a:r>
            <a:r>
              <a:rPr lang="cs-CZ" sz="3200" dirty="0"/>
              <a:t/>
            </a:r>
            <a:br>
              <a:rPr lang="cs-CZ" sz="3200" dirty="0"/>
            </a:b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831850" y="4285397"/>
            <a:ext cx="10515600" cy="1804253"/>
          </a:xfrm>
        </p:spPr>
        <p:txBody>
          <a:bodyPr>
            <a:normAutofit/>
          </a:bodyPr>
          <a:lstStyle/>
          <a:p>
            <a:pPr lvl="0"/>
            <a:r>
              <a:rPr lang="cs-C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příjmový a výdajový pokladní doklad</a:t>
            </a:r>
          </a:p>
          <a:p>
            <a:pPr lvl="0"/>
            <a:r>
              <a:rPr lang="cs-C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šeků</a:t>
            </a:r>
          </a:p>
          <a:p>
            <a:pPr lvl="0"/>
            <a:r>
              <a:rPr lang="cs-C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poštovních poukázek</a:t>
            </a:r>
          </a:p>
          <a:p>
            <a:pPr lvl="0"/>
            <a:r>
              <a:rPr lang="cs-C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pokladní složenky</a:t>
            </a:r>
          </a:p>
          <a:p>
            <a:endParaRPr lang="cs-CZ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88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Úhrady a inkasa z běžného účtu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/>
              <a:t>uskutečňuje se bezhotovostním převodem </a:t>
            </a:r>
            <a:r>
              <a:rPr lang="cs-CZ" dirty="0"/>
              <a:t>z účtu kupujícího na účet prodávajícího</a:t>
            </a:r>
          </a:p>
          <a:p>
            <a:pPr lvl="0"/>
            <a:r>
              <a:rPr lang="cs-CZ" b="1" dirty="0"/>
              <a:t>účty vedou banky svým klientům na </a:t>
            </a:r>
            <a:r>
              <a:rPr lang="cs-CZ" dirty="0"/>
              <a:t>základě žádosti o zřízení účtu, při uzavírání smlouvy musí klient prokázat svou právní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faktickou existenci</a:t>
            </a:r>
          </a:p>
          <a:p>
            <a:pPr lvl="0"/>
            <a:r>
              <a:rPr lang="cs-CZ" b="1" dirty="0"/>
              <a:t>Úhrada znamená, že </a:t>
            </a:r>
            <a:r>
              <a:rPr lang="cs-CZ" dirty="0"/>
              <a:t>vlastník účtu dá pokyn své bance, aby převedla z jeho účtu jím určenou částku na jiný účet</a:t>
            </a:r>
          </a:p>
          <a:p>
            <a:pPr lvl="0"/>
            <a:r>
              <a:rPr lang="cs-CZ" b="1" dirty="0"/>
              <a:t>Inkaso –</a:t>
            </a:r>
            <a:r>
              <a:rPr lang="cs-CZ" dirty="0"/>
              <a:t> obecně znamená vybíráni pohledávek z účtu dlužníka. Inkaso provádí věřitel, tedy osoba, která má dostat zaplaceno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3953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Příkaz k úhradě obsahuje: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 dirty="0"/>
              <a:t>Číslo účtu plátce</a:t>
            </a:r>
          </a:p>
          <a:p>
            <a:pPr lvl="0"/>
            <a:r>
              <a:rPr lang="cs-CZ" dirty="0"/>
              <a:t>Číslo účtu příjemce</a:t>
            </a:r>
          </a:p>
          <a:p>
            <a:pPr lvl="0"/>
            <a:r>
              <a:rPr lang="cs-CZ" dirty="0"/>
              <a:t>Variabilní symbol</a:t>
            </a:r>
          </a:p>
          <a:p>
            <a:pPr lvl="0"/>
            <a:r>
              <a:rPr lang="cs-CZ" dirty="0" smtClean="0"/>
              <a:t>Kód </a:t>
            </a:r>
            <a:r>
              <a:rPr lang="cs-CZ" dirty="0"/>
              <a:t>banky</a:t>
            </a:r>
          </a:p>
          <a:p>
            <a:pPr lvl="0"/>
            <a:r>
              <a:rPr lang="cs-CZ" dirty="0"/>
              <a:t>Částku</a:t>
            </a:r>
          </a:p>
          <a:p>
            <a:pPr lvl="0"/>
            <a:r>
              <a:rPr lang="cs-CZ" dirty="0"/>
              <a:t>Datum vystavění</a:t>
            </a:r>
          </a:p>
          <a:p>
            <a:pPr lvl="0"/>
            <a:r>
              <a:rPr lang="cs-CZ" dirty="0" smtClean="0"/>
              <a:t>Datum </a:t>
            </a:r>
            <a:r>
              <a:rPr lang="cs-CZ" dirty="0"/>
              <a:t>splatnosti</a:t>
            </a:r>
          </a:p>
          <a:p>
            <a:pPr lvl="0"/>
            <a:r>
              <a:rPr lang="cs-CZ" dirty="0"/>
              <a:t>Podpis podle podpisového vzoru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2730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Vztah podniku k obci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podnik a obce jsou svázány mnoha </a:t>
            </a:r>
            <a:r>
              <a:rPr lang="cs-CZ" dirty="0" smtClean="0"/>
              <a:t>vztahy, </a:t>
            </a:r>
            <a:r>
              <a:rPr lang="cs-CZ" dirty="0"/>
              <a:t>z nichž nejvýznamnější jsou vztahy v oblasti práce a podnikání, vztahy finanční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ekologické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087" y="3867051"/>
            <a:ext cx="1803197" cy="166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Vztahy v oblasti práce a podnikání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cs-CZ" dirty="0" smtClean="0"/>
              <a:t>Podnik </a:t>
            </a:r>
            <a:r>
              <a:rPr lang="cs-CZ" dirty="0"/>
              <a:t>poskytuje občanům obce pracovní příležitosti, za jejich práci jim vyplácí mzdu, kterou občané vynakládají na nákup zboží a </a:t>
            </a:r>
            <a:r>
              <a:rPr lang="cs-CZ" dirty="0" smtClean="0"/>
              <a:t>služeb, </a:t>
            </a:r>
            <a:r>
              <a:rPr lang="cs-CZ" dirty="0"/>
              <a:t>a tím přispívají k rozvoji obce a celého </a:t>
            </a:r>
            <a:r>
              <a:rPr lang="cs-CZ" dirty="0" smtClean="0"/>
              <a:t>regionu.</a:t>
            </a:r>
            <a:endParaRPr lang="cs-CZ" dirty="0"/>
          </a:p>
          <a:p>
            <a:pPr lvl="0"/>
            <a:r>
              <a:rPr lang="cs-CZ" dirty="0"/>
              <a:t>Orgány obce zajišťují správu obce a vytvářejí podmínky pro poskytování </a:t>
            </a:r>
            <a:r>
              <a:rPr lang="cs-CZ" dirty="0" smtClean="0"/>
              <a:t> služeb.</a:t>
            </a:r>
            <a:endParaRPr lang="cs-CZ" dirty="0"/>
          </a:p>
          <a:p>
            <a:pPr lvl="0"/>
            <a:r>
              <a:rPr lang="cs-CZ" dirty="0"/>
              <a:t>Obecní úřady – vydávají doklady o souhlasu obce s umístěním provozovny, a tím významně ovlivňují rozsah a strukturu </a:t>
            </a:r>
            <a:r>
              <a:rPr lang="cs-CZ" dirty="0" smtClean="0"/>
              <a:t>podnikatelských jednotek.</a:t>
            </a:r>
            <a:endParaRPr lang="cs-CZ" dirty="0"/>
          </a:p>
          <a:p>
            <a:pPr lvl="0"/>
            <a:r>
              <a:rPr lang="cs-CZ" dirty="0"/>
              <a:t>Živnostenské úřady – udělují podnikatelům </a:t>
            </a:r>
            <a:r>
              <a:rPr lang="cs-CZ" dirty="0" smtClean="0"/>
              <a:t>výpisy z živnostenského rejstříku.</a:t>
            </a:r>
            <a:endParaRPr lang="cs-CZ" dirty="0"/>
          </a:p>
          <a:p>
            <a:pPr lvl="0"/>
            <a:r>
              <a:rPr lang="cs-CZ" dirty="0"/>
              <a:t>Úřady práce – pomáhají občanům hledat práci, zprostředkovávají </a:t>
            </a:r>
            <a:r>
              <a:rPr lang="cs-CZ" dirty="0" smtClean="0"/>
              <a:t>rekvalifikace.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9377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Finanční vztahy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obec zajišťuje pro zaměstnance podniků i podnikatele celou řadu služeb: bydlení městskou hromadnou dopravu, čištění ulic, síť škol, zdravotnickou péči</a:t>
            </a:r>
          </a:p>
          <a:p>
            <a:pPr lvl="0"/>
            <a:r>
              <a:rPr lang="cs-CZ" dirty="0"/>
              <a:t>to všechno vyžaduje velké finanční prostředky, v minulosti vše šlo ze státního rozpočtu. Dnes si obce tvoří své vlastní rozpočty, které nejsou součástí státního rozpočtu</a:t>
            </a:r>
          </a:p>
          <a:p>
            <a:r>
              <a:rPr lang="cs-CZ" dirty="0"/>
              <a:t>př. podíl na dani z příjmu F.O. a P.O., výnosy z daní z nemovitostí a z místních daní a poplatků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3944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Ekologické vztahy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ekologické aktivity podniků mají silný vliv na stav životního prostředí v obcích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File:Astonfield 11.5MW Solar Plant Gujarat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4"/>
          <a:stretch/>
        </p:blipFill>
        <p:spPr bwMode="auto">
          <a:xfrm>
            <a:off x="5004667" y="3131128"/>
            <a:ext cx="6023552" cy="337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11135366" y="623037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40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Otázky k procvičování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Dělení okolí podniku</a:t>
            </a:r>
          </a:p>
          <a:p>
            <a:r>
              <a:rPr lang="cs-CZ" b="1" dirty="0"/>
              <a:t>Přírodně technické </a:t>
            </a:r>
            <a:r>
              <a:rPr lang="cs-CZ" b="1" dirty="0" smtClean="0"/>
              <a:t>okolí</a:t>
            </a:r>
          </a:p>
          <a:p>
            <a:r>
              <a:rPr lang="cs-CZ" b="1" dirty="0" smtClean="0"/>
              <a:t>Hospodářské okolí</a:t>
            </a:r>
          </a:p>
          <a:p>
            <a:r>
              <a:rPr lang="cs-CZ" b="1" dirty="0" smtClean="0"/>
              <a:t>Sociálně kult</a:t>
            </a:r>
          </a:p>
          <a:p>
            <a:r>
              <a:rPr lang="cs-CZ" b="1" dirty="0" smtClean="0"/>
              <a:t>Politickosprávní  okolí</a:t>
            </a:r>
          </a:p>
          <a:p>
            <a:r>
              <a:rPr lang="cs-CZ" b="1" dirty="0" smtClean="0"/>
              <a:t>Vztah podniku k bance</a:t>
            </a:r>
          </a:p>
          <a:p>
            <a:r>
              <a:rPr lang="cs-CZ" b="1" dirty="0"/>
              <a:t>Vztah podniku k </a:t>
            </a:r>
            <a:r>
              <a:rPr lang="cs-CZ" b="1" dirty="0" smtClean="0"/>
              <a:t>obci</a:t>
            </a:r>
          </a:p>
          <a:p>
            <a:r>
              <a:rPr lang="cs-CZ" b="1" dirty="0"/>
              <a:t>Vztahy v oblasti práce a </a:t>
            </a:r>
            <a:r>
              <a:rPr lang="cs-CZ" b="1" dirty="0" smtClean="0"/>
              <a:t>podnikání</a:t>
            </a:r>
          </a:p>
          <a:p>
            <a:r>
              <a:rPr lang="cs-CZ" b="1" dirty="0" smtClean="0"/>
              <a:t>Finanční vztahy</a:t>
            </a:r>
          </a:p>
          <a:p>
            <a:r>
              <a:rPr lang="cs-CZ" b="1" smtClean="0"/>
              <a:t>Ekologické vztahy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8849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6357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624109"/>
              </p:ext>
            </p:extLst>
          </p:nvPr>
        </p:nvGraphicFramePr>
        <p:xfrm>
          <a:off x="2567608" y="2481943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VY_32_INOVACE_0906</a:t>
                      </a:r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 Okolí podniku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8.12.2013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Materiál popisuje okolí podniku a jeho vliv na podnik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solidFill>
                            <a:schemeClr val="tx1"/>
                          </a:solidFill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29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LITARATURA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 :</a:t>
            </a:r>
            <a:r>
              <a:rPr lang="cs-CZ" sz="1800" dirty="0"/>
              <a:t>Finanční 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</a:t>
            </a:r>
            <a:r>
              <a:rPr lang="cs-CZ"/>
              <a:t>družstvech </a:t>
            </a:r>
            <a:r>
              <a:rPr lang="cs-CZ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5588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+mj-lt"/>
              <a:buAutoNum type="arabicParenR"/>
            </a:pPr>
            <a:r>
              <a:rPr lang="cs-CZ" dirty="0"/>
              <a:t>CITIZENMJ. </a:t>
            </a:r>
            <a:r>
              <a:rPr lang="cs-CZ" i="1" dirty="0"/>
              <a:t>wikimedia.org</a:t>
            </a:r>
            <a:r>
              <a:rPr lang="cs-CZ" dirty="0"/>
              <a:t> [online]. [cit. 8</a:t>
            </a:r>
            <a:r>
              <a:rPr lang="cs-CZ" dirty="0" smtClean="0"/>
              <a:t>.12.2013]. </a:t>
            </a:r>
            <a:r>
              <a:rPr lang="cs-CZ" dirty="0"/>
              <a:t>Dostupný na WWW: http://commons.wikimedia.org/wiki/File%3AAstonfield_11.5MW_Solar_Plant_Gujarat.jpg </a:t>
            </a:r>
            <a:endParaRPr lang="cs-CZ" dirty="0" smtClean="0"/>
          </a:p>
          <a:p>
            <a:pPr marL="342900" lvl="0" indent="-342900">
              <a:buFont typeface="+mj-lt"/>
              <a:buAutoNum type="arabicParenR"/>
            </a:pPr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183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OKOLÍ PODNIKU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žádný </a:t>
            </a:r>
            <a:r>
              <a:rPr lang="cs-CZ" dirty="0"/>
              <a:t>podnik nemůže plnit své funkce sám o sobě, ale jen ve spolupráci s jinými činiteli vnějšího světa. ( př. podnik nemůže vyrábět výrobky pokud nedostane včas  dodávku materiálu, energii, nenajde-li odběratele)</a:t>
            </a:r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202" y="3760838"/>
            <a:ext cx="1813255" cy="138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83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OKOLÍ PODNIKU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/>
              <a:t>Přímé okolí – </a:t>
            </a:r>
            <a:r>
              <a:rPr lang="cs-CZ" dirty="0"/>
              <a:t>působí přímo na činnost podniku </a:t>
            </a:r>
            <a:r>
              <a:rPr lang="cs-CZ" dirty="0" smtClean="0"/>
              <a:t>(př</a:t>
            </a:r>
            <a:r>
              <a:rPr lang="cs-CZ" dirty="0"/>
              <a:t>. jeho dodavatele, odběratelé)</a:t>
            </a:r>
          </a:p>
          <a:p>
            <a:pPr lvl="0"/>
            <a:r>
              <a:rPr lang="cs-CZ" b="1" dirty="0"/>
              <a:t>Nepřímé okolí</a:t>
            </a:r>
            <a:r>
              <a:rPr lang="cs-CZ" dirty="0"/>
              <a:t> – působí na činnosti podniku zprostředkovaně (př. spotřebitelé nakupující výrobky podniku v obchodě)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6543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05469"/>
            <a:ext cx="10107304" cy="736978"/>
          </a:xfrm>
        </p:spPr>
        <p:txBody>
          <a:bodyPr>
            <a:noAutofit/>
          </a:bodyPr>
          <a:lstStyle/>
          <a:p>
            <a:r>
              <a:rPr lang="cs-CZ" sz="2400" b="1" dirty="0"/>
              <a:t>Rozlišujeme okolí</a:t>
            </a:r>
            <a:r>
              <a:rPr lang="cs-CZ" sz="2400" dirty="0" smtClean="0"/>
              <a:t>:</a:t>
            </a:r>
            <a:br>
              <a:rPr lang="cs-CZ" sz="2400" dirty="0" smtClean="0"/>
            </a:br>
            <a:r>
              <a:rPr lang="cs-CZ" sz="2400" dirty="0"/>
              <a:t>Všechny tyto činitele musíme sledovat a vyhodnocovat, protože vnější činitele působí na trh a jeho prostřednictvím i na podnik</a:t>
            </a:r>
            <a:br>
              <a:rPr lang="cs-CZ" sz="2400" dirty="0"/>
            </a:br>
            <a:r>
              <a:rPr lang="cs-CZ" sz="2400" dirty="0"/>
              <a:t/>
            </a:r>
            <a:br>
              <a:rPr lang="cs-CZ" sz="2400" dirty="0"/>
            </a:br>
            <a:endParaRPr lang="cs-CZ" sz="24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077765"/>
              </p:ext>
            </p:extLst>
          </p:nvPr>
        </p:nvGraphicFramePr>
        <p:xfrm>
          <a:off x="680321" y="2336873"/>
          <a:ext cx="9613861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8211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Přírodně technické </a:t>
            </a:r>
            <a:r>
              <a:rPr lang="cs-CZ" b="1" dirty="0" smtClean="0"/>
              <a:t>okolí</a:t>
            </a:r>
            <a:br>
              <a:rPr lang="cs-CZ" b="1" dirty="0" smtClean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05469"/>
            <a:ext cx="10515600" cy="507149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dirty="0"/>
              <a:t>P</a:t>
            </a:r>
            <a:r>
              <a:rPr lang="cs-CZ" dirty="0" smtClean="0"/>
              <a:t>ři </a:t>
            </a:r>
            <a:r>
              <a:rPr lang="cs-CZ" dirty="0"/>
              <a:t>hodnocení přírodně technických vlivů musíme zvažovat</a:t>
            </a:r>
            <a:r>
              <a:rPr lang="cs-CZ" dirty="0" smtClean="0"/>
              <a:t>:</a:t>
            </a:r>
          </a:p>
          <a:p>
            <a:pPr marL="0" lvl="0" indent="0">
              <a:buNone/>
            </a:pPr>
            <a:endParaRPr lang="cs-CZ" dirty="0"/>
          </a:p>
          <a:p>
            <a:r>
              <a:rPr lang="cs-CZ" dirty="0" smtClean="0"/>
              <a:t>Geografickou </a:t>
            </a:r>
            <a:r>
              <a:rPr lang="cs-CZ" dirty="0"/>
              <a:t>polohu, která ovlivňuje umístění podniku, možnosti exportu</a:t>
            </a:r>
          </a:p>
          <a:p>
            <a:pPr lvl="0"/>
            <a:r>
              <a:rPr lang="cs-CZ" dirty="0"/>
              <a:t>Klima- výrobky je třeba konstruovat a vyrábět tak, </a:t>
            </a:r>
            <a:r>
              <a:rPr lang="cs-CZ" dirty="0" smtClean="0"/>
              <a:t>aby tyto </a:t>
            </a:r>
            <a:r>
              <a:rPr lang="cs-CZ" dirty="0"/>
              <a:t>spolehlivě fungovaly i při extrémních teplotách, vlhkosti..</a:t>
            </a:r>
          </a:p>
          <a:p>
            <a:pPr lvl="0"/>
            <a:r>
              <a:rPr lang="cs-CZ" dirty="0"/>
              <a:t>Nerostné bohatství – vzdálenost surovinových a energetických zdrojů rozhoduje o účinnosti dané výroby</a:t>
            </a:r>
          </a:p>
          <a:p>
            <a:pPr lvl="0"/>
            <a:r>
              <a:rPr lang="cs-CZ" dirty="0"/>
              <a:t>Technický rozvoj – úroveň techniky a technologie</a:t>
            </a:r>
          </a:p>
          <a:p>
            <a:pPr lvl="0"/>
            <a:r>
              <a:rPr lang="cs-CZ" dirty="0"/>
              <a:t>Úroveň infrastruktury – špatný stav silnic, chybějící spoje</a:t>
            </a:r>
          </a:p>
          <a:p>
            <a:pPr lvl="0"/>
            <a:r>
              <a:rPr lang="cs-CZ" dirty="0"/>
              <a:t>Zajištění energie – úroveň zásobování</a:t>
            </a:r>
          </a:p>
          <a:p>
            <a:pPr lvl="0"/>
            <a:r>
              <a:rPr lang="cs-CZ" dirty="0"/>
              <a:t>Ekologická hlediska – ochrana </a:t>
            </a:r>
            <a:r>
              <a:rPr lang="cs-CZ" dirty="0" smtClean="0"/>
              <a:t>životního </a:t>
            </a:r>
            <a:r>
              <a:rPr lang="cs-CZ" dirty="0"/>
              <a:t>prostředí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969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Hospodářské okolí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28299"/>
            <a:ext cx="10515600" cy="494866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cs-CZ" dirty="0" smtClean="0"/>
              <a:t>Je </a:t>
            </a:r>
            <a:r>
              <a:rPr lang="cs-CZ" dirty="0"/>
              <a:t>určeno stavem a vývojem trhu. Trh určuje a ovlivňuje  úroveň hospodářství. Podnik musí při své činnosti zvažovat řadu faktorů</a:t>
            </a:r>
            <a:r>
              <a:rPr lang="cs-CZ" dirty="0" smtClean="0"/>
              <a:t>:</a:t>
            </a:r>
          </a:p>
          <a:p>
            <a:pPr marL="0" lvl="0" indent="0">
              <a:buNone/>
            </a:pPr>
            <a:endParaRPr lang="cs-CZ" dirty="0"/>
          </a:p>
          <a:p>
            <a:pPr lvl="0"/>
            <a:r>
              <a:rPr lang="cs-CZ" dirty="0"/>
              <a:t>situaci na trhu zboží</a:t>
            </a:r>
          </a:p>
          <a:p>
            <a:pPr lvl="0"/>
            <a:r>
              <a:rPr lang="cs-CZ" dirty="0"/>
              <a:t>úroveň a rozsah konkurence</a:t>
            </a:r>
          </a:p>
          <a:p>
            <a:pPr lvl="0"/>
            <a:r>
              <a:rPr lang="cs-CZ" dirty="0"/>
              <a:t>objem průmyslové produkce</a:t>
            </a:r>
          </a:p>
          <a:p>
            <a:pPr lvl="0"/>
            <a:r>
              <a:rPr lang="cs-CZ" dirty="0"/>
              <a:t>strukturu hospodářství</a:t>
            </a:r>
          </a:p>
          <a:p>
            <a:pPr lvl="0"/>
            <a:r>
              <a:rPr lang="cs-CZ" dirty="0"/>
              <a:t>vývoj trhu práce</a:t>
            </a:r>
          </a:p>
          <a:p>
            <a:pPr lvl="0"/>
            <a:r>
              <a:rPr lang="cs-CZ" dirty="0"/>
              <a:t>míru inflace</a:t>
            </a:r>
          </a:p>
          <a:p>
            <a:pPr lvl="0"/>
            <a:r>
              <a:rPr lang="cs-CZ" dirty="0"/>
              <a:t>kvalifikaci pracovníků</a:t>
            </a:r>
          </a:p>
          <a:p>
            <a:pPr lvl="0"/>
            <a:r>
              <a:rPr lang="cs-CZ" dirty="0"/>
              <a:t>úroveň domácností</a:t>
            </a:r>
          </a:p>
          <a:p>
            <a:pPr lvl="0"/>
            <a:r>
              <a:rPr lang="cs-CZ" dirty="0"/>
              <a:t>vývoj cen surovin a energií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583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Sociálně kulturní prostředí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41946"/>
            <a:ext cx="10515600" cy="4935017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cs-CZ" dirty="0" smtClean="0"/>
              <a:t>Je </a:t>
            </a:r>
            <a:r>
              <a:rPr lang="cs-CZ" dirty="0"/>
              <a:t>vymezeno kulturní úrovní dané společnosti a jejími etickými normami, především však</a:t>
            </a:r>
            <a:r>
              <a:rPr lang="cs-CZ" dirty="0" smtClean="0"/>
              <a:t>:</a:t>
            </a:r>
          </a:p>
          <a:p>
            <a:pPr marL="0" lvl="0" indent="0">
              <a:buNone/>
            </a:pP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věkovou strukturou obyvatelstva, strukturou podle pohlaví, povolání, příjmu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úrovní rodiny a jejího vnitřního života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kulturními hodnotami a tradicemi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školskou soustavou a její úrovní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náboženstvím a filozofií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/>
              <a:t>zájmy a </a:t>
            </a:r>
            <a:r>
              <a:rPr lang="cs-CZ" dirty="0" smtClean="0"/>
              <a:t>módou</a:t>
            </a:r>
          </a:p>
          <a:p>
            <a:pPr lvl="0"/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př. vyšší </a:t>
            </a:r>
            <a:r>
              <a:rPr lang="cs-CZ" dirty="0"/>
              <a:t>věkový průměr obyv. klade značné nároky na sociální zabezpečení</a:t>
            </a:r>
          </a:p>
          <a:p>
            <a:pPr lvl="0"/>
            <a:r>
              <a:rPr lang="cs-CZ" dirty="0"/>
              <a:t>rodina preferující větší počet dětí mají odlišnou strukturu potřeb a tedy i spotřeby</a:t>
            </a:r>
          </a:p>
          <a:p>
            <a:pPr lvl="0"/>
            <a:r>
              <a:rPr lang="cs-CZ" dirty="0"/>
              <a:t>některá náboženství nedovolují jíst určité potraviny a pít alkoholické nápoje</a:t>
            </a:r>
          </a:p>
          <a:p>
            <a:pPr lvl="0"/>
            <a:r>
              <a:rPr lang="cs-CZ" dirty="0"/>
              <a:t>při propagaci výrobků musíme zvažovat místní tradice, vkus obyv. a vliv náboženství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8267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Politickosprávní okolí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cs-CZ" dirty="0"/>
              <a:t>F</a:t>
            </a:r>
            <a:r>
              <a:rPr lang="cs-CZ" dirty="0" smtClean="0"/>
              <a:t>ungování </a:t>
            </a:r>
            <a:r>
              <a:rPr lang="cs-CZ" dirty="0"/>
              <a:t>podniku ovlivňuje stát a řada mezinárodních institucí vydáváním zákonů a jiných právních norem. Podnik se musí těmito normami při veškerých svých činnostech řídit.</a:t>
            </a:r>
          </a:p>
          <a:p>
            <a:pPr marL="0" indent="0">
              <a:buNone/>
            </a:pPr>
            <a:r>
              <a:rPr lang="cs-CZ" dirty="0"/>
              <a:t>Př</a:t>
            </a:r>
            <a:r>
              <a:rPr lang="cs-CZ" dirty="0" smtClean="0"/>
              <a:t>.:</a:t>
            </a:r>
            <a:endParaRPr lang="cs-CZ" dirty="0"/>
          </a:p>
          <a:p>
            <a:pPr lvl="0"/>
            <a:r>
              <a:rPr lang="cs-CZ" dirty="0" smtClean="0"/>
              <a:t>Občanský </a:t>
            </a:r>
            <a:r>
              <a:rPr lang="cs-CZ" dirty="0"/>
              <a:t>zákoník – vymezuje podnikání a podnikatele jeho práva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povinnosti</a:t>
            </a:r>
          </a:p>
          <a:p>
            <a:pPr lvl="0"/>
            <a:r>
              <a:rPr lang="cs-CZ" dirty="0" smtClean="0"/>
              <a:t>Daňové zákony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4431887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Berlín</Template>
  <TotalTime>70</TotalTime>
  <Words>793</Words>
  <Application>Microsoft Office PowerPoint</Application>
  <PresentationFormat>Vlastní</PresentationFormat>
  <Paragraphs>139</Paragraphs>
  <Slides>21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2" baseType="lpstr">
      <vt:lpstr>Berlín</vt:lpstr>
      <vt:lpstr>OKOLÍ PODNIKU</vt:lpstr>
      <vt:lpstr>Prezentace aplikace PowerPoint</vt:lpstr>
      <vt:lpstr>OKOLÍ PODNIKU</vt:lpstr>
      <vt:lpstr>DĚLENÍ OKOLÍ PODNIKU</vt:lpstr>
      <vt:lpstr>Rozlišujeme okolí: Všechny tyto činitele musíme sledovat a vyhodnocovat, protože vnější činitele působí na trh a jeho prostřednictvím i na podnik  </vt:lpstr>
      <vt:lpstr>Přírodně technické okolí  </vt:lpstr>
      <vt:lpstr>Hospodářské okolí </vt:lpstr>
      <vt:lpstr>Sociálně kulturní prostředí </vt:lpstr>
      <vt:lpstr>Politickosprávní okolí </vt:lpstr>
      <vt:lpstr>Vztah podniku k bance </vt:lpstr>
      <vt:lpstr>Prostřednickým banky lze provádět platby v hotovosti: </vt:lpstr>
      <vt:lpstr>Placení v hotovosti: se využívá při placení    při prodeji zboží a poskytování služeb obyvatelstvu. Tyto hotovostní platby se uskutečňují přímým předáním peněz plátcem příjemci s použitím pokladních dokladů: </vt:lpstr>
      <vt:lpstr>Úhrady a inkasa z běžného účtu </vt:lpstr>
      <vt:lpstr>Příkaz k úhradě obsahuje:</vt:lpstr>
      <vt:lpstr>Vztah podniku k obci </vt:lpstr>
      <vt:lpstr>Vztahy v oblasti práce a podnikání </vt:lpstr>
      <vt:lpstr>Finanční vztahy </vt:lpstr>
      <vt:lpstr>Ekologické vztahy </vt:lpstr>
      <vt:lpstr>Otázky k procvičování</vt:lpstr>
      <vt:lpstr>LITARATURA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OKOLÍ PODNIKU</dc:title>
  <dc:creator>Jarmila Kabourková</dc:creator>
  <cp:lastModifiedBy>LIVA</cp:lastModifiedBy>
  <cp:revision>19</cp:revision>
  <dcterms:created xsi:type="dcterms:W3CDTF">2013-11-17T12:52:00Z</dcterms:created>
  <dcterms:modified xsi:type="dcterms:W3CDTF">2014-10-23T16:56:02Z</dcterms:modified>
</cp:coreProperties>
</file>