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70"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2" r:id="rId17"/>
    <p:sldId id="271" r:id="rId18"/>
    <p:sldId id="273" r:id="rId19"/>
  </p:sldIdLst>
  <p:sldSz cx="12192000" cy="6858000"/>
  <p:notesSz cx="6858000" cy="9144000"/>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BC89EF96-8CEA-46FF-86C4-4CE0E7609802}" styleName="Světlý styl 3 – zvýraznění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0" d="100"/>
          <a:sy n="80" d="100"/>
        </p:scale>
        <p:origin x="-96" y="-58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_rels/data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9.jpeg"/></Relationships>
</file>

<file path=ppt/diagrams/_rels/drawing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9.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1EC0476-3589-47B8-9A38-C9C753890377}" type="doc">
      <dgm:prSet loTypeId="urn:microsoft.com/office/officeart/2005/8/layout/hList1" loCatId="list" qsTypeId="urn:microsoft.com/office/officeart/2005/8/quickstyle/3d7" qsCatId="3D" csTypeId="urn:microsoft.com/office/officeart/2005/8/colors/accent1_2" csCatId="accent1"/>
      <dgm:spPr/>
      <dgm:t>
        <a:bodyPr/>
        <a:lstStyle/>
        <a:p>
          <a:endParaRPr lang="cs-CZ"/>
        </a:p>
      </dgm:t>
    </dgm:pt>
    <dgm:pt modelId="{4ADCB3EA-6702-4930-84CA-94B69D98D3CC}">
      <dgm:prSet/>
      <dgm:spPr/>
      <dgm:t>
        <a:bodyPr/>
        <a:lstStyle/>
        <a:p>
          <a:pPr rtl="0"/>
          <a:r>
            <a:rPr lang="cs-CZ" b="1" smtClean="0"/>
            <a:t>Úřad pro ochranu hospodářské soutěže se sídlem v Brně a vychází ze zákona o ochraně hospodářské soutěže – tzn. Antimonopolní zákon</a:t>
          </a:r>
          <a:endParaRPr lang="cs-CZ"/>
        </a:p>
      </dgm:t>
    </dgm:pt>
    <dgm:pt modelId="{794CC667-E7FC-42EC-B062-7352E47AF864}" type="parTrans" cxnId="{2D400A87-E72D-47B8-A865-6479F7BF9135}">
      <dgm:prSet/>
      <dgm:spPr/>
      <dgm:t>
        <a:bodyPr/>
        <a:lstStyle/>
        <a:p>
          <a:endParaRPr lang="cs-CZ"/>
        </a:p>
      </dgm:t>
    </dgm:pt>
    <dgm:pt modelId="{ABEF2198-0947-447A-8D46-9DA93456C0EC}" type="sibTrans" cxnId="{2D400A87-E72D-47B8-A865-6479F7BF9135}">
      <dgm:prSet/>
      <dgm:spPr/>
      <dgm:t>
        <a:bodyPr/>
        <a:lstStyle/>
        <a:p>
          <a:endParaRPr lang="cs-CZ"/>
        </a:p>
      </dgm:t>
    </dgm:pt>
    <dgm:pt modelId="{65463AB5-A0EB-46E4-A5A5-00696FE23A3A}" type="pres">
      <dgm:prSet presAssocID="{E1EC0476-3589-47B8-9A38-C9C753890377}" presName="Name0" presStyleCnt="0">
        <dgm:presLayoutVars>
          <dgm:dir/>
          <dgm:animLvl val="lvl"/>
          <dgm:resizeHandles val="exact"/>
        </dgm:presLayoutVars>
      </dgm:prSet>
      <dgm:spPr/>
      <dgm:t>
        <a:bodyPr/>
        <a:lstStyle/>
        <a:p>
          <a:endParaRPr lang="cs-CZ"/>
        </a:p>
      </dgm:t>
    </dgm:pt>
    <dgm:pt modelId="{FA1898D3-4E77-4BED-9244-4BA81880A02C}" type="pres">
      <dgm:prSet presAssocID="{4ADCB3EA-6702-4930-84CA-94B69D98D3CC}" presName="composite" presStyleCnt="0"/>
      <dgm:spPr/>
    </dgm:pt>
    <dgm:pt modelId="{DA466123-3CE7-4BA6-B2C8-DAA3CBD83E8E}" type="pres">
      <dgm:prSet presAssocID="{4ADCB3EA-6702-4930-84CA-94B69D98D3CC}" presName="parTx" presStyleLbl="alignNode1" presStyleIdx="0" presStyleCnt="1">
        <dgm:presLayoutVars>
          <dgm:chMax val="0"/>
          <dgm:chPref val="0"/>
          <dgm:bulletEnabled val="1"/>
        </dgm:presLayoutVars>
      </dgm:prSet>
      <dgm:spPr/>
      <dgm:t>
        <a:bodyPr/>
        <a:lstStyle/>
        <a:p>
          <a:endParaRPr lang="cs-CZ"/>
        </a:p>
      </dgm:t>
    </dgm:pt>
    <dgm:pt modelId="{154C82B4-0755-48FA-9B34-3D440C8AE491}" type="pres">
      <dgm:prSet presAssocID="{4ADCB3EA-6702-4930-84CA-94B69D98D3CC}" presName="desTx" presStyleLbl="alignAccFollowNode1" presStyleIdx="0" presStyleCnt="1">
        <dgm:presLayoutVars>
          <dgm:bulletEnabled val="1"/>
        </dgm:presLayoutVars>
      </dgm:prSet>
      <dgm:spPr/>
    </dgm:pt>
  </dgm:ptLst>
  <dgm:cxnLst>
    <dgm:cxn modelId="{B86B9A7B-086E-4ED3-A2DE-85587F8877CB}" type="presOf" srcId="{4ADCB3EA-6702-4930-84CA-94B69D98D3CC}" destId="{DA466123-3CE7-4BA6-B2C8-DAA3CBD83E8E}" srcOrd="0" destOrd="0" presId="urn:microsoft.com/office/officeart/2005/8/layout/hList1"/>
    <dgm:cxn modelId="{E174BAD9-FDFE-4E92-A992-945A00E43618}" type="presOf" srcId="{E1EC0476-3589-47B8-9A38-C9C753890377}" destId="{65463AB5-A0EB-46E4-A5A5-00696FE23A3A}" srcOrd="0" destOrd="0" presId="urn:microsoft.com/office/officeart/2005/8/layout/hList1"/>
    <dgm:cxn modelId="{2D400A87-E72D-47B8-A865-6479F7BF9135}" srcId="{E1EC0476-3589-47B8-9A38-C9C753890377}" destId="{4ADCB3EA-6702-4930-84CA-94B69D98D3CC}" srcOrd="0" destOrd="0" parTransId="{794CC667-E7FC-42EC-B062-7352E47AF864}" sibTransId="{ABEF2198-0947-447A-8D46-9DA93456C0EC}"/>
    <dgm:cxn modelId="{FC3F371C-6E6D-48D8-8B4C-B61D28BCC8D6}" type="presParOf" srcId="{65463AB5-A0EB-46E4-A5A5-00696FE23A3A}" destId="{FA1898D3-4E77-4BED-9244-4BA81880A02C}" srcOrd="0" destOrd="0" presId="urn:microsoft.com/office/officeart/2005/8/layout/hList1"/>
    <dgm:cxn modelId="{D9F7491B-A93E-434C-A562-00321E94B9E3}" type="presParOf" srcId="{FA1898D3-4E77-4BED-9244-4BA81880A02C}" destId="{DA466123-3CE7-4BA6-B2C8-DAA3CBD83E8E}" srcOrd="0" destOrd="0" presId="urn:microsoft.com/office/officeart/2005/8/layout/hList1"/>
    <dgm:cxn modelId="{95F86D65-2D9C-4010-A906-19B0574A1F59}" type="presParOf" srcId="{FA1898D3-4E77-4BED-9244-4BA81880A02C}" destId="{154C82B4-0755-48FA-9B34-3D440C8AE491}"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F79E9FE-D5EC-481C-9F60-B2E7A64BEDC9}" type="doc">
      <dgm:prSet loTypeId="urn:microsoft.com/office/officeart/2005/8/layout/pyramid2" loCatId="pyramid" qsTypeId="urn:microsoft.com/office/officeart/2009/2/quickstyle/3d8" qsCatId="3D" csTypeId="urn:microsoft.com/office/officeart/2005/8/colors/colorful2" csCatId="colorful" phldr="1"/>
      <dgm:spPr/>
      <dgm:t>
        <a:bodyPr/>
        <a:lstStyle/>
        <a:p>
          <a:endParaRPr lang="cs-CZ"/>
        </a:p>
      </dgm:t>
    </dgm:pt>
    <dgm:pt modelId="{CA75D128-100E-4138-BD38-697609151A78}">
      <dgm:prSet/>
      <dgm:spPr>
        <a:blipFill rotWithShape="0">
          <a:blip xmlns:r="http://schemas.openxmlformats.org/officeDocument/2006/relationships" r:embed="rId1"/>
          <a:tile tx="0" ty="0" sx="100000" sy="100000" flip="none" algn="tl"/>
        </a:blipFill>
      </dgm:spPr>
      <dgm:t>
        <a:bodyPr/>
        <a:lstStyle/>
        <a:p>
          <a:pPr rtl="0"/>
          <a:r>
            <a:rPr lang="cs-CZ" baseline="0" dirty="0" smtClean="0"/>
            <a:t>monopolistickou konkurenci</a:t>
          </a:r>
          <a:endParaRPr lang="cs-CZ" dirty="0"/>
        </a:p>
      </dgm:t>
    </dgm:pt>
    <dgm:pt modelId="{B5D0BF18-BCF4-435D-AB9D-76FA7C690A83}" type="parTrans" cxnId="{26370B93-43F8-4962-896B-19451846508E}">
      <dgm:prSet/>
      <dgm:spPr/>
      <dgm:t>
        <a:bodyPr/>
        <a:lstStyle/>
        <a:p>
          <a:endParaRPr lang="cs-CZ"/>
        </a:p>
      </dgm:t>
    </dgm:pt>
    <dgm:pt modelId="{E23DD0DF-5BB6-4BFB-8815-9B4A903F659D}" type="sibTrans" cxnId="{26370B93-43F8-4962-896B-19451846508E}">
      <dgm:prSet/>
      <dgm:spPr/>
      <dgm:t>
        <a:bodyPr/>
        <a:lstStyle/>
        <a:p>
          <a:endParaRPr lang="cs-CZ"/>
        </a:p>
      </dgm:t>
    </dgm:pt>
    <dgm:pt modelId="{D5C3374B-9401-4B59-91C3-2E23AFBD240D}">
      <dgm:prSet/>
      <dgm:spPr>
        <a:blipFill rotWithShape="0">
          <a:blip xmlns:r="http://schemas.openxmlformats.org/officeDocument/2006/relationships" r:embed="rId2"/>
          <a:tile tx="0" ty="0" sx="100000" sy="100000" flip="none" algn="tl"/>
        </a:blipFill>
      </dgm:spPr>
      <dgm:t>
        <a:bodyPr/>
        <a:lstStyle/>
        <a:p>
          <a:pPr rtl="0"/>
          <a:r>
            <a:rPr lang="cs-CZ" baseline="0" smtClean="0"/>
            <a:t>oligopol</a:t>
          </a:r>
          <a:endParaRPr lang="cs-CZ"/>
        </a:p>
      </dgm:t>
    </dgm:pt>
    <dgm:pt modelId="{FA26F449-DAAF-4193-8159-26B754C2B574}" type="parTrans" cxnId="{E7C1FAC5-30C3-424B-A60D-8BEDDE212D56}">
      <dgm:prSet/>
      <dgm:spPr/>
      <dgm:t>
        <a:bodyPr/>
        <a:lstStyle/>
        <a:p>
          <a:endParaRPr lang="cs-CZ"/>
        </a:p>
      </dgm:t>
    </dgm:pt>
    <dgm:pt modelId="{D0187DA1-B8EC-4753-B420-401794926A2D}" type="sibTrans" cxnId="{E7C1FAC5-30C3-424B-A60D-8BEDDE212D56}">
      <dgm:prSet/>
      <dgm:spPr/>
      <dgm:t>
        <a:bodyPr/>
        <a:lstStyle/>
        <a:p>
          <a:endParaRPr lang="cs-CZ"/>
        </a:p>
      </dgm:t>
    </dgm:pt>
    <dgm:pt modelId="{1F1BAF57-4B1B-4E02-8031-B87AB716DE37}">
      <dgm:prSet/>
      <dgm:spPr>
        <a:blipFill rotWithShape="0">
          <a:blip xmlns:r="http://schemas.openxmlformats.org/officeDocument/2006/relationships" r:embed="rId3"/>
          <a:tile tx="0" ty="0" sx="100000" sy="100000" flip="none" algn="tl"/>
        </a:blipFill>
      </dgm:spPr>
      <dgm:t>
        <a:bodyPr/>
        <a:lstStyle/>
        <a:p>
          <a:pPr rtl="0"/>
          <a:r>
            <a:rPr lang="cs-CZ" baseline="0" smtClean="0"/>
            <a:t>monopol</a:t>
          </a:r>
          <a:endParaRPr lang="cs-CZ"/>
        </a:p>
      </dgm:t>
    </dgm:pt>
    <dgm:pt modelId="{EBCC7C3E-4157-47E5-A096-484862A659E8}" type="parTrans" cxnId="{1BACFE26-B147-4F9F-B68A-45EBDD0C1917}">
      <dgm:prSet/>
      <dgm:spPr/>
      <dgm:t>
        <a:bodyPr/>
        <a:lstStyle/>
        <a:p>
          <a:endParaRPr lang="cs-CZ"/>
        </a:p>
      </dgm:t>
    </dgm:pt>
    <dgm:pt modelId="{B3ED2E19-7117-4C8F-9B6F-4F7F81BD140A}" type="sibTrans" cxnId="{1BACFE26-B147-4F9F-B68A-45EBDD0C1917}">
      <dgm:prSet/>
      <dgm:spPr/>
      <dgm:t>
        <a:bodyPr/>
        <a:lstStyle/>
        <a:p>
          <a:endParaRPr lang="cs-CZ"/>
        </a:p>
      </dgm:t>
    </dgm:pt>
    <dgm:pt modelId="{1E21871B-F744-4B09-8B56-7218119EFBD2}" type="pres">
      <dgm:prSet presAssocID="{9F79E9FE-D5EC-481C-9F60-B2E7A64BEDC9}" presName="compositeShape" presStyleCnt="0">
        <dgm:presLayoutVars>
          <dgm:dir/>
          <dgm:resizeHandles/>
        </dgm:presLayoutVars>
      </dgm:prSet>
      <dgm:spPr/>
      <dgm:t>
        <a:bodyPr/>
        <a:lstStyle/>
        <a:p>
          <a:endParaRPr lang="cs-CZ"/>
        </a:p>
      </dgm:t>
    </dgm:pt>
    <dgm:pt modelId="{AC0230C4-E80B-45AD-9FC8-871D6C1D3DE2}" type="pres">
      <dgm:prSet presAssocID="{9F79E9FE-D5EC-481C-9F60-B2E7A64BEDC9}" presName="pyramid" presStyleLbl="node1" presStyleIdx="0" presStyleCnt="1"/>
      <dgm:spPr/>
    </dgm:pt>
    <dgm:pt modelId="{006F37CA-4DA2-4598-8A0B-A2C2CC199052}" type="pres">
      <dgm:prSet presAssocID="{9F79E9FE-D5EC-481C-9F60-B2E7A64BEDC9}" presName="theList" presStyleCnt="0"/>
      <dgm:spPr/>
    </dgm:pt>
    <dgm:pt modelId="{4F3CEB72-3742-4F6E-A636-731DBAD7FB05}" type="pres">
      <dgm:prSet presAssocID="{CA75D128-100E-4138-BD38-697609151A78}" presName="aNode" presStyleLbl="fgAcc1" presStyleIdx="0" presStyleCnt="3" custLinFactNeighborX="-1067" custLinFactNeighborY="93714">
        <dgm:presLayoutVars>
          <dgm:bulletEnabled val="1"/>
        </dgm:presLayoutVars>
      </dgm:prSet>
      <dgm:spPr/>
      <dgm:t>
        <a:bodyPr/>
        <a:lstStyle/>
        <a:p>
          <a:endParaRPr lang="cs-CZ"/>
        </a:p>
      </dgm:t>
    </dgm:pt>
    <dgm:pt modelId="{39A3C7E8-B48D-4212-8FF1-5F4A937F463C}" type="pres">
      <dgm:prSet presAssocID="{CA75D128-100E-4138-BD38-697609151A78}" presName="aSpace" presStyleCnt="0"/>
      <dgm:spPr/>
    </dgm:pt>
    <dgm:pt modelId="{E27BC17B-29E1-4B0A-90C9-B32B6A8FA742}" type="pres">
      <dgm:prSet presAssocID="{D5C3374B-9401-4B59-91C3-2E23AFBD240D}" presName="aNode" presStyleLbl="fgAcc1" presStyleIdx="1" presStyleCnt="3">
        <dgm:presLayoutVars>
          <dgm:bulletEnabled val="1"/>
        </dgm:presLayoutVars>
      </dgm:prSet>
      <dgm:spPr/>
      <dgm:t>
        <a:bodyPr/>
        <a:lstStyle/>
        <a:p>
          <a:endParaRPr lang="cs-CZ"/>
        </a:p>
      </dgm:t>
    </dgm:pt>
    <dgm:pt modelId="{24B79B69-1A95-4DC5-B6E5-F879637D019F}" type="pres">
      <dgm:prSet presAssocID="{D5C3374B-9401-4B59-91C3-2E23AFBD240D}" presName="aSpace" presStyleCnt="0"/>
      <dgm:spPr/>
    </dgm:pt>
    <dgm:pt modelId="{291FDD22-EC8C-497E-8744-B4F037976D74}" type="pres">
      <dgm:prSet presAssocID="{1F1BAF57-4B1B-4E02-8031-B87AB716DE37}" presName="aNode" presStyleLbl="fgAcc1" presStyleIdx="2" presStyleCnt="3">
        <dgm:presLayoutVars>
          <dgm:bulletEnabled val="1"/>
        </dgm:presLayoutVars>
      </dgm:prSet>
      <dgm:spPr/>
      <dgm:t>
        <a:bodyPr/>
        <a:lstStyle/>
        <a:p>
          <a:endParaRPr lang="cs-CZ"/>
        </a:p>
      </dgm:t>
    </dgm:pt>
    <dgm:pt modelId="{2CC1F61D-7DE0-406B-9FBB-56FAC786C6E0}" type="pres">
      <dgm:prSet presAssocID="{1F1BAF57-4B1B-4E02-8031-B87AB716DE37}" presName="aSpace" presStyleCnt="0"/>
      <dgm:spPr/>
    </dgm:pt>
  </dgm:ptLst>
  <dgm:cxnLst>
    <dgm:cxn modelId="{1BACFE26-B147-4F9F-B68A-45EBDD0C1917}" srcId="{9F79E9FE-D5EC-481C-9F60-B2E7A64BEDC9}" destId="{1F1BAF57-4B1B-4E02-8031-B87AB716DE37}" srcOrd="2" destOrd="0" parTransId="{EBCC7C3E-4157-47E5-A096-484862A659E8}" sibTransId="{B3ED2E19-7117-4C8F-9B6F-4F7F81BD140A}"/>
    <dgm:cxn modelId="{A0331B66-AEE2-412B-80B3-ED6BFFD2BFEF}" type="presOf" srcId="{CA75D128-100E-4138-BD38-697609151A78}" destId="{4F3CEB72-3742-4F6E-A636-731DBAD7FB05}" srcOrd="0" destOrd="0" presId="urn:microsoft.com/office/officeart/2005/8/layout/pyramid2"/>
    <dgm:cxn modelId="{6D117979-EFC3-43BA-97BC-5664A8ED6DA7}" type="presOf" srcId="{9F79E9FE-D5EC-481C-9F60-B2E7A64BEDC9}" destId="{1E21871B-F744-4B09-8B56-7218119EFBD2}" srcOrd="0" destOrd="0" presId="urn:microsoft.com/office/officeart/2005/8/layout/pyramid2"/>
    <dgm:cxn modelId="{AB1496C7-62B7-4373-8C44-2B99DDFB11A6}" type="presOf" srcId="{1F1BAF57-4B1B-4E02-8031-B87AB716DE37}" destId="{291FDD22-EC8C-497E-8744-B4F037976D74}" srcOrd="0" destOrd="0" presId="urn:microsoft.com/office/officeart/2005/8/layout/pyramid2"/>
    <dgm:cxn modelId="{1A671B3D-E20B-489D-ADF6-B236C03995C4}" type="presOf" srcId="{D5C3374B-9401-4B59-91C3-2E23AFBD240D}" destId="{E27BC17B-29E1-4B0A-90C9-B32B6A8FA742}" srcOrd="0" destOrd="0" presId="urn:microsoft.com/office/officeart/2005/8/layout/pyramid2"/>
    <dgm:cxn modelId="{E7C1FAC5-30C3-424B-A60D-8BEDDE212D56}" srcId="{9F79E9FE-D5EC-481C-9F60-B2E7A64BEDC9}" destId="{D5C3374B-9401-4B59-91C3-2E23AFBD240D}" srcOrd="1" destOrd="0" parTransId="{FA26F449-DAAF-4193-8159-26B754C2B574}" sibTransId="{D0187DA1-B8EC-4753-B420-401794926A2D}"/>
    <dgm:cxn modelId="{26370B93-43F8-4962-896B-19451846508E}" srcId="{9F79E9FE-D5EC-481C-9F60-B2E7A64BEDC9}" destId="{CA75D128-100E-4138-BD38-697609151A78}" srcOrd="0" destOrd="0" parTransId="{B5D0BF18-BCF4-435D-AB9D-76FA7C690A83}" sibTransId="{E23DD0DF-5BB6-4BFB-8815-9B4A903F659D}"/>
    <dgm:cxn modelId="{43D6B935-7F19-420F-8205-C8BBB36033BD}" type="presParOf" srcId="{1E21871B-F744-4B09-8B56-7218119EFBD2}" destId="{AC0230C4-E80B-45AD-9FC8-871D6C1D3DE2}" srcOrd="0" destOrd="0" presId="urn:microsoft.com/office/officeart/2005/8/layout/pyramid2"/>
    <dgm:cxn modelId="{583FA08F-4BB4-4F77-BA84-14A79BDDAD21}" type="presParOf" srcId="{1E21871B-F744-4B09-8B56-7218119EFBD2}" destId="{006F37CA-4DA2-4598-8A0B-A2C2CC199052}" srcOrd="1" destOrd="0" presId="urn:microsoft.com/office/officeart/2005/8/layout/pyramid2"/>
    <dgm:cxn modelId="{177E459C-0FEC-4965-9680-D9CAA41B6311}" type="presParOf" srcId="{006F37CA-4DA2-4598-8A0B-A2C2CC199052}" destId="{4F3CEB72-3742-4F6E-A636-731DBAD7FB05}" srcOrd="0" destOrd="0" presId="urn:microsoft.com/office/officeart/2005/8/layout/pyramid2"/>
    <dgm:cxn modelId="{3556FB93-0B68-44AF-9614-E4B0E29F5BCF}" type="presParOf" srcId="{006F37CA-4DA2-4598-8A0B-A2C2CC199052}" destId="{39A3C7E8-B48D-4212-8FF1-5F4A937F463C}" srcOrd="1" destOrd="0" presId="urn:microsoft.com/office/officeart/2005/8/layout/pyramid2"/>
    <dgm:cxn modelId="{8AA89F18-C0FE-4628-BD0F-862BEA6B3EDE}" type="presParOf" srcId="{006F37CA-4DA2-4598-8A0B-A2C2CC199052}" destId="{E27BC17B-29E1-4B0A-90C9-B32B6A8FA742}" srcOrd="2" destOrd="0" presId="urn:microsoft.com/office/officeart/2005/8/layout/pyramid2"/>
    <dgm:cxn modelId="{93D38C08-9855-4809-8A53-E8D46C22D489}" type="presParOf" srcId="{006F37CA-4DA2-4598-8A0B-A2C2CC199052}" destId="{24B79B69-1A95-4DC5-B6E5-F879637D019F}" srcOrd="3" destOrd="0" presId="urn:microsoft.com/office/officeart/2005/8/layout/pyramid2"/>
    <dgm:cxn modelId="{041E656A-DE31-4151-B365-06ABC978CAA4}" type="presParOf" srcId="{006F37CA-4DA2-4598-8A0B-A2C2CC199052}" destId="{291FDD22-EC8C-497E-8744-B4F037976D74}" srcOrd="4" destOrd="0" presId="urn:microsoft.com/office/officeart/2005/8/layout/pyramid2"/>
    <dgm:cxn modelId="{DF4E834B-6C43-4D08-938E-5E3F9CE5C5E4}" type="presParOf" srcId="{006F37CA-4DA2-4598-8A0B-A2C2CC199052}" destId="{2CC1F61D-7DE0-406B-9FBB-56FAC786C6E0}" srcOrd="5"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466123-3CE7-4BA6-B2C8-DAA3CBD83E8E}">
      <dsp:nvSpPr>
        <dsp:cNvPr id="0" name=""/>
        <dsp:cNvSpPr/>
      </dsp:nvSpPr>
      <dsp:spPr>
        <a:xfrm>
          <a:off x="0" y="109745"/>
          <a:ext cx="9601200" cy="1605104"/>
        </a:xfrm>
        <a:prstGeom prst="rect">
          <a:avLst/>
        </a:prstGeom>
        <a:solidFill>
          <a:schemeClr val="accent1">
            <a:hueOff val="0"/>
            <a:satOff val="0"/>
            <a:lumOff val="0"/>
            <a:alphaOff val="0"/>
          </a:schemeClr>
        </a:solidFill>
        <a:ln w="9525" cap="flat" cmpd="sng" algn="ctr">
          <a:solidFill>
            <a:schemeClr val="accent1">
              <a:hueOff val="0"/>
              <a:satOff val="0"/>
              <a:lumOff val="0"/>
              <a:alphaOff val="0"/>
            </a:schemeClr>
          </a:solidFill>
          <a:prstDash val="solid"/>
        </a:ln>
        <a:effectLst/>
        <a:sp3d extrusionH="50600" prstMaterial="metal">
          <a:bevelT w="101600" h="80600" prst="relaxedInset"/>
          <a:bevelB w="80600" h="80600" prst="relaxedInset"/>
        </a:sp3d>
      </dsp:spPr>
      <dsp:style>
        <a:lnRef idx="1">
          <a:scrgbClr r="0" g="0" b="0"/>
        </a:lnRef>
        <a:fillRef idx="1">
          <a:scrgbClr r="0" g="0" b="0"/>
        </a:fillRef>
        <a:effectRef idx="1">
          <a:scrgbClr r="0" g="0" b="0"/>
        </a:effectRef>
        <a:fontRef idx="minor">
          <a:schemeClr val="dk1"/>
        </a:fontRef>
      </dsp:style>
      <dsp:txBody>
        <a:bodyPr spcFirstLastPara="0" vert="horz" wrap="square" lIns="241808" tIns="138176" rIns="241808" bIns="138176" numCol="1" spcCol="1270" anchor="ctr" anchorCtr="0">
          <a:noAutofit/>
        </a:bodyPr>
        <a:lstStyle/>
        <a:p>
          <a:pPr lvl="0" algn="ctr" defTabSz="1511300" rtl="0">
            <a:lnSpc>
              <a:spcPct val="90000"/>
            </a:lnSpc>
            <a:spcBef>
              <a:spcPct val="0"/>
            </a:spcBef>
            <a:spcAft>
              <a:spcPct val="35000"/>
            </a:spcAft>
          </a:pPr>
          <a:r>
            <a:rPr lang="cs-CZ" sz="3400" b="1" kern="1200" smtClean="0"/>
            <a:t>Úřad pro ochranu hospodářské soutěže se sídlem v Brně a vychází ze zákona o ochraně hospodářské soutěže – tzn. Antimonopolní zákon</a:t>
          </a:r>
          <a:endParaRPr lang="cs-CZ" sz="3400" kern="1200"/>
        </a:p>
      </dsp:txBody>
      <dsp:txXfrm>
        <a:off x="0" y="109745"/>
        <a:ext cx="9601200" cy="1605104"/>
      </dsp:txXfrm>
    </dsp:sp>
    <dsp:sp modelId="{154C82B4-0755-48FA-9B34-3D440C8AE491}">
      <dsp:nvSpPr>
        <dsp:cNvPr id="0" name=""/>
        <dsp:cNvSpPr/>
      </dsp:nvSpPr>
      <dsp:spPr>
        <a:xfrm>
          <a:off x="0" y="1714849"/>
          <a:ext cx="9601200" cy="1493279"/>
        </a:xfrm>
        <a:prstGeom prst="rect">
          <a:avLst/>
        </a:prstGeom>
        <a:solidFill>
          <a:schemeClr val="accent1">
            <a:alpha val="90000"/>
            <a:tint val="40000"/>
            <a:hueOff val="0"/>
            <a:satOff val="0"/>
            <a:lumOff val="0"/>
            <a:alphaOff val="0"/>
          </a:schemeClr>
        </a:solidFill>
        <a:ln>
          <a:noFill/>
        </a:ln>
        <a:effectLst/>
        <a:sp3d extrusionH="50600" contourW="3000">
          <a:bevelT w="101600" h="80600" prst="relaxedInset"/>
          <a:bevelB w="80600" h="80600" prst="relaxedInset"/>
        </a:sp3d>
      </dsp:spPr>
      <dsp:style>
        <a:lnRef idx="0">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0230C4-E80B-45AD-9FC8-871D6C1D3DE2}">
      <dsp:nvSpPr>
        <dsp:cNvPr id="0" name=""/>
        <dsp:cNvSpPr/>
      </dsp:nvSpPr>
      <dsp:spPr>
        <a:xfrm>
          <a:off x="3004056" y="0"/>
          <a:ext cx="3937356" cy="3937356"/>
        </a:xfrm>
        <a:prstGeom prst="triangle">
          <a:avLst/>
        </a:prstGeom>
        <a:solidFill>
          <a:schemeClr val="accent2">
            <a:hueOff val="0"/>
            <a:satOff val="0"/>
            <a:lumOff val="0"/>
            <a:alphaOff val="0"/>
          </a:schemeClr>
        </a:solidFill>
        <a:ln>
          <a:noFill/>
        </a:ln>
        <a:effectLst>
          <a:innerShdw blurRad="25400" dist="12700" dir="13500000">
            <a:srgbClr val="000000">
              <a:alpha val="45000"/>
            </a:srgbClr>
          </a:innerShdw>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4F3CEB72-3742-4F6E-A636-731DBAD7FB05}">
      <dsp:nvSpPr>
        <dsp:cNvPr id="0" name=""/>
        <dsp:cNvSpPr/>
      </dsp:nvSpPr>
      <dsp:spPr>
        <a:xfrm>
          <a:off x="4945426" y="505032"/>
          <a:ext cx="2559281" cy="932045"/>
        </a:xfrm>
        <a:prstGeom prst="roundRect">
          <a:avLst/>
        </a:prstGeom>
        <a:blipFill rotWithShape="0">
          <a:blip xmlns:r="http://schemas.openxmlformats.org/officeDocument/2006/relationships" r:embed="rId1"/>
          <a:tile tx="0" ty="0" sx="100000" sy="100000" flip="none" algn="tl"/>
        </a:blipFill>
        <a:ln>
          <a:noFill/>
        </a:ln>
        <a:effectLst>
          <a:innerShdw blurRad="25400" dist="12700" dir="13500000">
            <a:srgbClr val="000000">
              <a:alpha val="45000"/>
            </a:srgbClr>
          </a:innerShdw>
        </a:effectLst>
        <a:sp3d z="152400" extrusionH="63500" prstMaterial="matte">
          <a:bevelT w="50800" h="19050" prst="relaxedInset"/>
          <a:contourClr>
            <a:schemeClr val="bg1"/>
          </a:contourClr>
        </a:sp3d>
      </dsp:spPr>
      <dsp:style>
        <a:lnRef idx="0">
          <a:scrgbClr r="0" g="0" b="0"/>
        </a:lnRef>
        <a:fillRef idx="1">
          <a:scrgbClr r="0" g="0" b="0"/>
        </a:fillRef>
        <a:effectRef idx="2">
          <a:scrgbClr r="0" g="0" b="0"/>
        </a:effectRef>
        <a:fontRef idx="minor"/>
      </dsp:style>
      <dsp:txBody>
        <a:bodyPr spcFirstLastPara="0" vert="horz" wrap="square" lIns="95250" tIns="95250" rIns="95250" bIns="95250" numCol="1" spcCol="1270" anchor="ctr" anchorCtr="0">
          <a:noAutofit/>
        </a:bodyPr>
        <a:lstStyle/>
        <a:p>
          <a:pPr lvl="0" algn="ctr" defTabSz="1111250" rtl="0">
            <a:lnSpc>
              <a:spcPct val="90000"/>
            </a:lnSpc>
            <a:spcBef>
              <a:spcPct val="0"/>
            </a:spcBef>
            <a:spcAft>
              <a:spcPct val="35000"/>
            </a:spcAft>
          </a:pPr>
          <a:r>
            <a:rPr lang="cs-CZ" sz="2500" kern="1200" baseline="0" dirty="0" smtClean="0"/>
            <a:t>monopolistickou konkurenci</a:t>
          </a:r>
          <a:endParaRPr lang="cs-CZ" sz="2500" kern="1200" dirty="0"/>
        </a:p>
      </dsp:txBody>
      <dsp:txXfrm>
        <a:off x="4990925" y="550531"/>
        <a:ext cx="2468283" cy="841047"/>
      </dsp:txXfrm>
    </dsp:sp>
    <dsp:sp modelId="{E27BC17B-29E1-4B0A-90C9-B32B6A8FA742}">
      <dsp:nvSpPr>
        <dsp:cNvPr id="0" name=""/>
        <dsp:cNvSpPr/>
      </dsp:nvSpPr>
      <dsp:spPr>
        <a:xfrm>
          <a:off x="4972734" y="1444402"/>
          <a:ext cx="2559281" cy="932045"/>
        </a:xfrm>
        <a:prstGeom prst="roundRect">
          <a:avLst/>
        </a:prstGeom>
        <a:blipFill rotWithShape="0">
          <a:blip xmlns:r="http://schemas.openxmlformats.org/officeDocument/2006/relationships" r:embed="rId2"/>
          <a:tile tx="0" ty="0" sx="100000" sy="100000" flip="none" algn="tl"/>
        </a:blipFill>
        <a:ln>
          <a:noFill/>
        </a:ln>
        <a:effectLst>
          <a:innerShdw blurRad="25400" dist="12700" dir="13500000">
            <a:srgbClr val="000000">
              <a:alpha val="45000"/>
            </a:srgbClr>
          </a:innerShdw>
        </a:effectLst>
        <a:sp3d z="152400" extrusionH="63500" prstMaterial="matte">
          <a:bevelT w="50800" h="19050" prst="relaxedInset"/>
          <a:contourClr>
            <a:schemeClr val="bg1"/>
          </a:contourClr>
        </a:sp3d>
      </dsp:spPr>
      <dsp:style>
        <a:lnRef idx="0">
          <a:scrgbClr r="0" g="0" b="0"/>
        </a:lnRef>
        <a:fillRef idx="1">
          <a:scrgbClr r="0" g="0" b="0"/>
        </a:fillRef>
        <a:effectRef idx="2">
          <a:scrgbClr r="0" g="0" b="0"/>
        </a:effectRef>
        <a:fontRef idx="minor"/>
      </dsp:style>
      <dsp:txBody>
        <a:bodyPr spcFirstLastPara="0" vert="horz" wrap="square" lIns="95250" tIns="95250" rIns="95250" bIns="95250" numCol="1" spcCol="1270" anchor="ctr" anchorCtr="0">
          <a:noAutofit/>
        </a:bodyPr>
        <a:lstStyle/>
        <a:p>
          <a:pPr lvl="0" algn="ctr" defTabSz="1111250" rtl="0">
            <a:lnSpc>
              <a:spcPct val="90000"/>
            </a:lnSpc>
            <a:spcBef>
              <a:spcPct val="0"/>
            </a:spcBef>
            <a:spcAft>
              <a:spcPct val="35000"/>
            </a:spcAft>
          </a:pPr>
          <a:r>
            <a:rPr lang="cs-CZ" sz="2500" kern="1200" baseline="0" smtClean="0"/>
            <a:t>oligopol</a:t>
          </a:r>
          <a:endParaRPr lang="cs-CZ" sz="2500" kern="1200"/>
        </a:p>
      </dsp:txBody>
      <dsp:txXfrm>
        <a:off x="5018233" y="1489901"/>
        <a:ext cx="2468283" cy="841047"/>
      </dsp:txXfrm>
    </dsp:sp>
    <dsp:sp modelId="{291FDD22-EC8C-497E-8744-B4F037976D74}">
      <dsp:nvSpPr>
        <dsp:cNvPr id="0" name=""/>
        <dsp:cNvSpPr/>
      </dsp:nvSpPr>
      <dsp:spPr>
        <a:xfrm>
          <a:off x="4972734" y="2492953"/>
          <a:ext cx="2559281" cy="932045"/>
        </a:xfrm>
        <a:prstGeom prst="roundRect">
          <a:avLst/>
        </a:prstGeom>
        <a:blipFill rotWithShape="0">
          <a:blip xmlns:r="http://schemas.openxmlformats.org/officeDocument/2006/relationships" r:embed="rId3"/>
          <a:tile tx="0" ty="0" sx="100000" sy="100000" flip="none" algn="tl"/>
        </a:blipFill>
        <a:ln>
          <a:noFill/>
        </a:ln>
        <a:effectLst>
          <a:innerShdw blurRad="25400" dist="12700" dir="13500000">
            <a:srgbClr val="000000">
              <a:alpha val="45000"/>
            </a:srgbClr>
          </a:innerShdw>
        </a:effectLst>
        <a:sp3d z="152400" extrusionH="63500" prstMaterial="matte">
          <a:bevelT w="50800" h="19050" prst="relaxedInset"/>
          <a:contourClr>
            <a:schemeClr val="bg1"/>
          </a:contourClr>
        </a:sp3d>
      </dsp:spPr>
      <dsp:style>
        <a:lnRef idx="0">
          <a:scrgbClr r="0" g="0" b="0"/>
        </a:lnRef>
        <a:fillRef idx="1">
          <a:scrgbClr r="0" g="0" b="0"/>
        </a:fillRef>
        <a:effectRef idx="2">
          <a:scrgbClr r="0" g="0" b="0"/>
        </a:effectRef>
        <a:fontRef idx="minor"/>
      </dsp:style>
      <dsp:txBody>
        <a:bodyPr spcFirstLastPara="0" vert="horz" wrap="square" lIns="95250" tIns="95250" rIns="95250" bIns="95250" numCol="1" spcCol="1270" anchor="ctr" anchorCtr="0">
          <a:noAutofit/>
        </a:bodyPr>
        <a:lstStyle/>
        <a:p>
          <a:pPr lvl="0" algn="ctr" defTabSz="1111250" rtl="0">
            <a:lnSpc>
              <a:spcPct val="90000"/>
            </a:lnSpc>
            <a:spcBef>
              <a:spcPct val="0"/>
            </a:spcBef>
            <a:spcAft>
              <a:spcPct val="35000"/>
            </a:spcAft>
          </a:pPr>
          <a:r>
            <a:rPr lang="cs-CZ" sz="2500" kern="1200" baseline="0" smtClean="0"/>
            <a:t>monopol</a:t>
          </a:r>
          <a:endParaRPr lang="cs-CZ" sz="2500" kern="1200"/>
        </a:p>
      </dsp:txBody>
      <dsp:txXfrm>
        <a:off x="5018233" y="2538452"/>
        <a:ext cx="2468283" cy="841047"/>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9/2/quickstyle/3d8">
  <dgm:title val=""/>
  <dgm:desc val=""/>
  <dgm:catLst>
    <dgm:cat type="3D" pri="11800"/>
  </dgm:catLst>
  <dgm:scene3d>
    <a:camera prst="perspectiveHeroicExtremeRightFacing" zoom="82000">
      <a:rot lat="21300000" lon="20400000" rev="180000"/>
    </a:camera>
    <a:lightRig rig="morning" dir="t">
      <a:rot lat="0" lon="0" rev="20400000"/>
    </a:lightRig>
  </dgm:scene3d>
  <dgm:styleLbl name="node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0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60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635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152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conF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90500" prstMaterial="matte">
      <a:bevelT w="120650" h="38100"/>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solid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Úvodní snímek">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cs-CZ" smtClean="0"/>
              <a:t>Kliknutím lze upravit styl.</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cs-CZ" smtClean="0"/>
              <a:t>Kliknutím lze upravit styl předlohy.</a:t>
            </a:r>
            <a:endParaRPr lang="en-US" dirty="0"/>
          </a:p>
        </p:txBody>
      </p:sp>
      <p:sp>
        <p:nvSpPr>
          <p:cNvPr id="4" name="Date Placeholder 3"/>
          <p:cNvSpPr>
            <a:spLocks noGrp="1"/>
          </p:cNvSpPr>
          <p:nvPr>
            <p:ph type="dt" sz="half" idx="10"/>
          </p:nvPr>
        </p:nvSpPr>
        <p:spPr>
          <a:xfrm>
            <a:off x="7983232" y="5037663"/>
            <a:ext cx="897467" cy="279400"/>
          </a:xfrm>
        </p:spPr>
        <p:txBody>
          <a:bodyPr/>
          <a:lstStyle/>
          <a:p>
            <a:fld id="{5AF74109-678E-4802-B46C-76B69AFFBF50}" type="datetimeFigureOut">
              <a:rPr lang="cs-CZ" smtClean="0"/>
              <a:t>23.10.2014</a:t>
            </a:fld>
            <a:endParaRPr lang="cs-CZ"/>
          </a:p>
        </p:txBody>
      </p:sp>
      <p:sp>
        <p:nvSpPr>
          <p:cNvPr id="5" name="Footer Placeholder 4"/>
          <p:cNvSpPr>
            <a:spLocks noGrp="1"/>
          </p:cNvSpPr>
          <p:nvPr>
            <p:ph type="ftr" sz="quarter" idx="11"/>
          </p:nvPr>
        </p:nvSpPr>
        <p:spPr>
          <a:xfrm>
            <a:off x="2692397" y="5037663"/>
            <a:ext cx="5214635" cy="279400"/>
          </a:xfrm>
        </p:spPr>
        <p:txBody>
          <a:bodyPr/>
          <a:lstStyle/>
          <a:p>
            <a:endParaRPr lang="cs-CZ"/>
          </a:p>
        </p:txBody>
      </p:sp>
      <p:sp>
        <p:nvSpPr>
          <p:cNvPr id="6" name="Slide Number Placeholder 5"/>
          <p:cNvSpPr>
            <a:spLocks noGrp="1"/>
          </p:cNvSpPr>
          <p:nvPr>
            <p:ph type="sldNum" sz="quarter" idx="12"/>
          </p:nvPr>
        </p:nvSpPr>
        <p:spPr>
          <a:xfrm>
            <a:off x="8956900" y="5037663"/>
            <a:ext cx="551167" cy="279400"/>
          </a:xfrm>
        </p:spPr>
        <p:txBody>
          <a:bodyPr/>
          <a:lstStyle/>
          <a:p>
            <a:fld id="{1BF694B1-8198-4D84-B8E9-C254E8C20FAA}" type="slidenum">
              <a:rPr lang="cs-CZ" smtClean="0"/>
              <a:t>‹#›</a:t>
            </a:fld>
            <a:endParaRPr lang="cs-CZ"/>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145170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atický obrázek s popiskem">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cs-CZ" smtClean="0"/>
              <a:t>Kliknutím lze upravit styl.</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cs-CZ" smtClean="0"/>
              <a:t>Kliknutím na ikonu přidáte obrázek.</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Kliknutím lze upravit styly předlohy textu.</a:t>
            </a:r>
          </a:p>
        </p:txBody>
      </p:sp>
      <p:sp>
        <p:nvSpPr>
          <p:cNvPr id="5" name="Date Placeholder 4"/>
          <p:cNvSpPr>
            <a:spLocks noGrp="1"/>
          </p:cNvSpPr>
          <p:nvPr>
            <p:ph type="dt" sz="half" idx="10"/>
          </p:nvPr>
        </p:nvSpPr>
        <p:spPr/>
        <p:txBody>
          <a:bodyPr/>
          <a:lstStyle/>
          <a:p>
            <a:fld id="{5AF74109-678E-4802-B46C-76B69AFFBF50}" type="datetimeFigureOut">
              <a:rPr lang="cs-CZ" smtClean="0"/>
              <a:t>23.10.2014</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1BF694B1-8198-4D84-B8E9-C254E8C20FAA}" type="slidenum">
              <a:rPr lang="cs-CZ" smtClean="0"/>
              <a:t>‹#›</a:t>
            </a:fld>
            <a:endParaRPr lang="cs-CZ"/>
          </a:p>
        </p:txBody>
      </p:sp>
    </p:spTree>
    <p:extLst>
      <p:ext uri="{BB962C8B-B14F-4D97-AF65-F5344CB8AC3E}">
        <p14:creationId xmlns:p14="http://schemas.microsoft.com/office/powerpoint/2010/main" val="41643168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Název a popisek">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cs-CZ" smtClean="0"/>
              <a:t>Kliknutím lze upravit styl.</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cs-CZ" smtClean="0"/>
              <a:t>Kliknutím lze upravit styly předlohy textu.</a:t>
            </a:r>
          </a:p>
        </p:txBody>
      </p:sp>
      <p:sp>
        <p:nvSpPr>
          <p:cNvPr id="4" name="Date Placeholder 3"/>
          <p:cNvSpPr>
            <a:spLocks noGrp="1"/>
          </p:cNvSpPr>
          <p:nvPr>
            <p:ph type="dt" sz="half" idx="10"/>
          </p:nvPr>
        </p:nvSpPr>
        <p:spPr/>
        <p:txBody>
          <a:bodyPr/>
          <a:lstStyle/>
          <a:p>
            <a:fld id="{5AF74109-678E-4802-B46C-76B69AFFBF50}" type="datetimeFigureOut">
              <a:rPr lang="cs-CZ" smtClean="0"/>
              <a:t>23.10.2014</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1BF694B1-8198-4D84-B8E9-C254E8C20FAA}" type="slidenum">
              <a:rPr lang="cs-CZ" smtClean="0"/>
              <a:t>‹#›</a:t>
            </a:fld>
            <a:endParaRPr lang="cs-CZ"/>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269592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ce s popiskem">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cs-CZ" smtClean="0"/>
              <a:t>Kliknutím lze upravit styl.</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cs-CZ" smtClean="0"/>
              <a:t>Kliknutím lze upravit styly předlohy textu.</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cs-CZ" smtClean="0"/>
              <a:t>Kliknutím lze upravit styly předlohy textu.</a:t>
            </a:r>
          </a:p>
        </p:txBody>
      </p:sp>
      <p:sp>
        <p:nvSpPr>
          <p:cNvPr id="4" name="Date Placeholder 3"/>
          <p:cNvSpPr>
            <a:spLocks noGrp="1"/>
          </p:cNvSpPr>
          <p:nvPr>
            <p:ph type="dt" sz="half" idx="10"/>
          </p:nvPr>
        </p:nvSpPr>
        <p:spPr/>
        <p:txBody>
          <a:bodyPr/>
          <a:lstStyle/>
          <a:p>
            <a:fld id="{5AF74109-678E-4802-B46C-76B69AFFBF50}" type="datetimeFigureOut">
              <a:rPr lang="cs-CZ" smtClean="0"/>
              <a:t>23.10.2014</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1BF694B1-8198-4D84-B8E9-C254E8C20FAA}" type="slidenum">
              <a:rPr lang="cs-CZ" smtClean="0"/>
              <a:t>‹#›</a:t>
            </a:fld>
            <a:endParaRPr lang="cs-CZ"/>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727749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Jmenovka">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cs-CZ" smtClean="0"/>
              <a:t>Kliknutím lze upravit styl.</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cs-CZ" smtClean="0"/>
              <a:t>Kliknutím lze upravit styly předlohy textu.</a:t>
            </a:r>
          </a:p>
        </p:txBody>
      </p:sp>
      <p:sp>
        <p:nvSpPr>
          <p:cNvPr id="4" name="Date Placeholder 3"/>
          <p:cNvSpPr>
            <a:spLocks noGrp="1"/>
          </p:cNvSpPr>
          <p:nvPr>
            <p:ph type="dt" sz="half" idx="10"/>
          </p:nvPr>
        </p:nvSpPr>
        <p:spPr/>
        <p:txBody>
          <a:bodyPr/>
          <a:lstStyle/>
          <a:p>
            <a:fld id="{5AF74109-678E-4802-B46C-76B69AFFBF50}" type="datetimeFigureOut">
              <a:rPr lang="cs-CZ" smtClean="0"/>
              <a:t>23.10.2014</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1BF694B1-8198-4D84-B8E9-C254E8C20FAA}" type="slidenum">
              <a:rPr lang="cs-CZ" smtClean="0"/>
              <a:t>‹#›</a:t>
            </a:fld>
            <a:endParaRPr lang="cs-CZ"/>
          </a:p>
        </p:txBody>
      </p:sp>
    </p:spTree>
    <p:extLst>
      <p:ext uri="{BB962C8B-B14F-4D97-AF65-F5344CB8AC3E}">
        <p14:creationId xmlns:p14="http://schemas.microsoft.com/office/powerpoint/2010/main" val="40010662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Jmenovka s citací">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cs-CZ" smtClean="0"/>
              <a:t>Kliknutím lze upravit styl.</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cs-CZ" smtClean="0"/>
              <a:t>Kliknutím lze upravit styly předlohy textu.</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cs-CZ" smtClean="0"/>
              <a:t>Kliknutím lze upravit styly předlohy textu.</a:t>
            </a:r>
          </a:p>
        </p:txBody>
      </p:sp>
      <p:sp>
        <p:nvSpPr>
          <p:cNvPr id="4" name="Date Placeholder 3"/>
          <p:cNvSpPr>
            <a:spLocks noGrp="1"/>
          </p:cNvSpPr>
          <p:nvPr>
            <p:ph type="dt" sz="half" idx="10"/>
          </p:nvPr>
        </p:nvSpPr>
        <p:spPr/>
        <p:txBody>
          <a:bodyPr/>
          <a:lstStyle/>
          <a:p>
            <a:fld id="{5AF74109-678E-4802-B46C-76B69AFFBF50}" type="datetimeFigureOut">
              <a:rPr lang="cs-CZ" smtClean="0"/>
              <a:t>23.10.2014</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1BF694B1-8198-4D84-B8E9-C254E8C20FAA}" type="slidenum">
              <a:rPr lang="cs-CZ" smtClean="0"/>
              <a:t>‹#›</a:t>
            </a:fld>
            <a:endParaRPr lang="cs-CZ"/>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849297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Pravda nebo nepravda">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cs-CZ" smtClean="0"/>
              <a:t>Kliknutím lze upravit styl.</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cs-CZ" smtClean="0"/>
              <a:t>Kliknutím lze upravit styly předlohy textu.</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cs-CZ" smtClean="0"/>
              <a:t>Kliknutím lze upravit styly předlohy textu.</a:t>
            </a:r>
          </a:p>
        </p:txBody>
      </p:sp>
      <p:sp>
        <p:nvSpPr>
          <p:cNvPr id="4" name="Date Placeholder 3"/>
          <p:cNvSpPr>
            <a:spLocks noGrp="1"/>
          </p:cNvSpPr>
          <p:nvPr>
            <p:ph type="dt" sz="half" idx="10"/>
          </p:nvPr>
        </p:nvSpPr>
        <p:spPr/>
        <p:txBody>
          <a:bodyPr/>
          <a:lstStyle/>
          <a:p>
            <a:fld id="{5AF74109-678E-4802-B46C-76B69AFFBF50}" type="datetimeFigureOut">
              <a:rPr lang="cs-CZ" smtClean="0"/>
              <a:t>23.10.2014</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1BF694B1-8198-4D84-B8E9-C254E8C20FAA}" type="slidenum">
              <a:rPr lang="cs-CZ" smtClean="0"/>
              <a:t>‹#›</a:t>
            </a:fld>
            <a:endParaRPr lang="cs-CZ"/>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923143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cs-CZ" smtClean="0"/>
              <a:t>Kliknutím lze upravit styl.</a:t>
            </a:r>
            <a:endParaRPr lang="en-US" dirty="0"/>
          </a:p>
        </p:txBody>
      </p:sp>
      <p:sp>
        <p:nvSpPr>
          <p:cNvPr id="3" name="Vertical Text Placeholder 2"/>
          <p:cNvSpPr>
            <a:spLocks noGrp="1"/>
          </p:cNvSpPr>
          <p:nvPr>
            <p:ph type="body" orient="vert" idx="1"/>
          </p:nvPr>
        </p:nvSpPr>
        <p:spPr/>
        <p:txBody>
          <a:bodyPr vert="eaVert" anchor="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4" name="Date Placeholder 3"/>
          <p:cNvSpPr>
            <a:spLocks noGrp="1"/>
          </p:cNvSpPr>
          <p:nvPr>
            <p:ph type="dt" sz="half" idx="10"/>
          </p:nvPr>
        </p:nvSpPr>
        <p:spPr/>
        <p:txBody>
          <a:bodyPr/>
          <a:lstStyle/>
          <a:p>
            <a:fld id="{5AF74109-678E-4802-B46C-76B69AFFBF50}" type="datetimeFigureOut">
              <a:rPr lang="cs-CZ" smtClean="0"/>
              <a:t>23.10.2014</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1BF694B1-8198-4D84-B8E9-C254E8C20FAA}" type="slidenum">
              <a:rPr lang="cs-CZ" smtClean="0"/>
              <a:t>‹#›</a:t>
            </a:fld>
            <a:endParaRPr lang="cs-CZ"/>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245635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cs-CZ" smtClean="0"/>
              <a:t>Kliknutím lze upravit styl.</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4" name="Date Placeholder 3"/>
          <p:cNvSpPr>
            <a:spLocks noGrp="1"/>
          </p:cNvSpPr>
          <p:nvPr>
            <p:ph type="dt" sz="half" idx="10"/>
          </p:nvPr>
        </p:nvSpPr>
        <p:spPr/>
        <p:txBody>
          <a:bodyPr/>
          <a:lstStyle/>
          <a:p>
            <a:fld id="{5AF74109-678E-4802-B46C-76B69AFFBF50}" type="datetimeFigureOut">
              <a:rPr lang="cs-CZ" smtClean="0"/>
              <a:t>23.10.2014</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1BF694B1-8198-4D84-B8E9-C254E8C20FAA}" type="slidenum">
              <a:rPr lang="cs-CZ" smtClean="0"/>
              <a:t>‹#›</a:t>
            </a:fld>
            <a:endParaRPr lang="cs-CZ"/>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451612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cs-CZ" smtClean="0"/>
              <a:t>Kliknutím lze upravit styl.</a:t>
            </a:r>
            <a:endParaRPr lang="en-US" dirty="0"/>
          </a:p>
        </p:txBody>
      </p:sp>
      <p:sp>
        <p:nvSpPr>
          <p:cNvPr id="3" name="Content Placeholder 2"/>
          <p:cNvSpPr>
            <a:spLocks noGrp="1"/>
          </p:cNvSpPr>
          <p:nvPr>
            <p:ph idx="1"/>
          </p:nvPr>
        </p:nvSpPr>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4" name="Date Placeholder 3"/>
          <p:cNvSpPr>
            <a:spLocks noGrp="1"/>
          </p:cNvSpPr>
          <p:nvPr>
            <p:ph type="dt" sz="half" idx="10"/>
          </p:nvPr>
        </p:nvSpPr>
        <p:spPr/>
        <p:txBody>
          <a:bodyPr/>
          <a:lstStyle/>
          <a:p>
            <a:fld id="{5AF74109-678E-4802-B46C-76B69AFFBF50}" type="datetimeFigureOut">
              <a:rPr lang="cs-CZ" smtClean="0"/>
              <a:t>23.10.2014</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1BF694B1-8198-4D84-B8E9-C254E8C20FAA}" type="slidenum">
              <a:rPr lang="cs-CZ" smtClean="0"/>
              <a:t>‹#›</a:t>
            </a:fld>
            <a:endParaRPr lang="cs-CZ"/>
          </a:p>
        </p:txBody>
      </p:sp>
    </p:spTree>
    <p:extLst>
      <p:ext uri="{BB962C8B-B14F-4D97-AF65-F5344CB8AC3E}">
        <p14:creationId xmlns:p14="http://schemas.microsoft.com/office/powerpoint/2010/main" val="18094645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části">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cs-CZ" smtClean="0"/>
              <a:t>Kliknutím lze upravit styl.</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cs-CZ" smtClean="0"/>
              <a:t>Kliknutím lze upravit styly předlohy textu.</a:t>
            </a:r>
          </a:p>
        </p:txBody>
      </p:sp>
      <p:sp>
        <p:nvSpPr>
          <p:cNvPr id="4" name="Date Placeholder 3"/>
          <p:cNvSpPr>
            <a:spLocks noGrp="1"/>
          </p:cNvSpPr>
          <p:nvPr>
            <p:ph type="dt" sz="half" idx="10"/>
          </p:nvPr>
        </p:nvSpPr>
        <p:spPr/>
        <p:txBody>
          <a:bodyPr/>
          <a:lstStyle/>
          <a:p>
            <a:fld id="{5AF74109-678E-4802-B46C-76B69AFFBF50}" type="datetimeFigureOut">
              <a:rPr lang="cs-CZ" smtClean="0"/>
              <a:t>23.10.2014</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1BF694B1-8198-4D84-B8E9-C254E8C20FAA}" type="slidenum">
              <a:rPr lang="cs-CZ" smtClean="0"/>
              <a:t>‹#›</a:t>
            </a:fld>
            <a:endParaRPr lang="cs-CZ"/>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73857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cs-CZ" smtClean="0"/>
              <a:t>Kliknutím lze upravit styl.</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5" name="Date Placeholder 4"/>
          <p:cNvSpPr>
            <a:spLocks noGrp="1"/>
          </p:cNvSpPr>
          <p:nvPr>
            <p:ph type="dt" sz="half" idx="10"/>
          </p:nvPr>
        </p:nvSpPr>
        <p:spPr/>
        <p:txBody>
          <a:bodyPr/>
          <a:lstStyle/>
          <a:p>
            <a:fld id="{5AF74109-678E-4802-B46C-76B69AFFBF50}" type="datetimeFigureOut">
              <a:rPr lang="cs-CZ" smtClean="0"/>
              <a:t>23.10.2014</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1BF694B1-8198-4D84-B8E9-C254E8C20FAA}" type="slidenum">
              <a:rPr lang="cs-CZ" smtClean="0"/>
              <a:t>‹#›</a:t>
            </a:fld>
            <a:endParaRPr lang="cs-CZ"/>
          </a:p>
        </p:txBody>
      </p:sp>
    </p:spTree>
    <p:extLst>
      <p:ext uri="{BB962C8B-B14F-4D97-AF65-F5344CB8AC3E}">
        <p14:creationId xmlns:p14="http://schemas.microsoft.com/office/powerpoint/2010/main" val="17451796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cs-CZ" smtClean="0"/>
              <a:t>Kliknutím lze upravit styl.</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Kliknutím lze upravit styly předlohy textu.</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Kliknutím lze upravit styly předlohy textu.</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7" name="Date Placeholder 6"/>
          <p:cNvSpPr>
            <a:spLocks noGrp="1"/>
          </p:cNvSpPr>
          <p:nvPr>
            <p:ph type="dt" sz="half" idx="10"/>
          </p:nvPr>
        </p:nvSpPr>
        <p:spPr/>
        <p:txBody>
          <a:bodyPr/>
          <a:lstStyle/>
          <a:p>
            <a:fld id="{5AF74109-678E-4802-B46C-76B69AFFBF50}" type="datetimeFigureOut">
              <a:rPr lang="cs-CZ" smtClean="0"/>
              <a:t>23.10.2014</a:t>
            </a:fld>
            <a:endParaRPr lang="cs-CZ"/>
          </a:p>
        </p:txBody>
      </p:sp>
      <p:sp>
        <p:nvSpPr>
          <p:cNvPr id="8" name="Footer Placeholder 7"/>
          <p:cNvSpPr>
            <a:spLocks noGrp="1"/>
          </p:cNvSpPr>
          <p:nvPr>
            <p:ph type="ftr" sz="quarter" idx="11"/>
          </p:nvPr>
        </p:nvSpPr>
        <p:spPr/>
        <p:txBody>
          <a:bodyPr/>
          <a:lstStyle/>
          <a:p>
            <a:endParaRPr lang="cs-CZ"/>
          </a:p>
        </p:txBody>
      </p:sp>
      <p:sp>
        <p:nvSpPr>
          <p:cNvPr id="9" name="Slide Number Placeholder 8"/>
          <p:cNvSpPr>
            <a:spLocks noGrp="1"/>
          </p:cNvSpPr>
          <p:nvPr>
            <p:ph type="sldNum" sz="quarter" idx="12"/>
          </p:nvPr>
        </p:nvSpPr>
        <p:spPr/>
        <p:txBody>
          <a:bodyPr/>
          <a:lstStyle/>
          <a:p>
            <a:fld id="{1BF694B1-8198-4D84-B8E9-C254E8C20FAA}" type="slidenum">
              <a:rPr lang="cs-CZ" smtClean="0"/>
              <a:t>‹#›</a:t>
            </a:fld>
            <a:endParaRPr lang="cs-CZ"/>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267611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smtClean="0"/>
              <a:t>Kliknutím lze upravit styl.</a:t>
            </a:r>
            <a:endParaRPr lang="en-US" dirty="0"/>
          </a:p>
        </p:txBody>
      </p:sp>
      <p:sp>
        <p:nvSpPr>
          <p:cNvPr id="3" name="Date Placeholder 2"/>
          <p:cNvSpPr>
            <a:spLocks noGrp="1"/>
          </p:cNvSpPr>
          <p:nvPr>
            <p:ph type="dt" sz="half" idx="10"/>
          </p:nvPr>
        </p:nvSpPr>
        <p:spPr/>
        <p:txBody>
          <a:bodyPr/>
          <a:lstStyle/>
          <a:p>
            <a:fld id="{5AF74109-678E-4802-B46C-76B69AFFBF50}" type="datetimeFigureOut">
              <a:rPr lang="cs-CZ" smtClean="0"/>
              <a:t>23.10.2014</a:t>
            </a:fld>
            <a:endParaRPr lang="cs-CZ"/>
          </a:p>
        </p:txBody>
      </p:sp>
      <p:sp>
        <p:nvSpPr>
          <p:cNvPr id="4" name="Footer Placeholder 3"/>
          <p:cNvSpPr>
            <a:spLocks noGrp="1"/>
          </p:cNvSpPr>
          <p:nvPr>
            <p:ph type="ftr" sz="quarter" idx="11"/>
          </p:nvPr>
        </p:nvSpPr>
        <p:spPr/>
        <p:txBody>
          <a:bodyPr/>
          <a:lstStyle/>
          <a:p>
            <a:endParaRPr lang="cs-CZ"/>
          </a:p>
        </p:txBody>
      </p:sp>
      <p:sp>
        <p:nvSpPr>
          <p:cNvPr id="5" name="Slide Number Placeholder 4"/>
          <p:cNvSpPr>
            <a:spLocks noGrp="1"/>
          </p:cNvSpPr>
          <p:nvPr>
            <p:ph type="sldNum" sz="quarter" idx="12"/>
          </p:nvPr>
        </p:nvSpPr>
        <p:spPr/>
        <p:txBody>
          <a:bodyPr/>
          <a:lstStyle/>
          <a:p>
            <a:fld id="{1BF694B1-8198-4D84-B8E9-C254E8C20FAA}" type="slidenum">
              <a:rPr lang="cs-CZ" smtClean="0"/>
              <a:t>‹#›</a:t>
            </a:fld>
            <a:endParaRPr lang="cs-CZ"/>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819894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AF74109-678E-4802-B46C-76B69AFFBF50}" type="datetimeFigureOut">
              <a:rPr lang="cs-CZ" smtClean="0"/>
              <a:t>23.10.2014</a:t>
            </a:fld>
            <a:endParaRPr lang="cs-CZ"/>
          </a:p>
        </p:txBody>
      </p:sp>
      <p:sp>
        <p:nvSpPr>
          <p:cNvPr id="3" name="Footer Placeholder 2"/>
          <p:cNvSpPr>
            <a:spLocks noGrp="1"/>
          </p:cNvSpPr>
          <p:nvPr>
            <p:ph type="ftr" sz="quarter" idx="11"/>
          </p:nvPr>
        </p:nvSpPr>
        <p:spPr/>
        <p:txBody>
          <a:bodyPr/>
          <a:lstStyle/>
          <a:p>
            <a:endParaRPr lang="cs-CZ"/>
          </a:p>
        </p:txBody>
      </p:sp>
      <p:sp>
        <p:nvSpPr>
          <p:cNvPr id="4" name="Slide Number Placeholder 3"/>
          <p:cNvSpPr>
            <a:spLocks noGrp="1"/>
          </p:cNvSpPr>
          <p:nvPr>
            <p:ph type="sldNum" sz="quarter" idx="12"/>
          </p:nvPr>
        </p:nvSpPr>
        <p:spPr/>
        <p:txBody>
          <a:bodyPr/>
          <a:lstStyle/>
          <a:p>
            <a:fld id="{1BF694B1-8198-4D84-B8E9-C254E8C20FAA}" type="slidenum">
              <a:rPr lang="cs-CZ" smtClean="0"/>
              <a:t>‹#›</a:t>
            </a:fld>
            <a:endParaRPr lang="cs-CZ"/>
          </a:p>
        </p:txBody>
      </p:sp>
    </p:spTree>
    <p:extLst>
      <p:ext uri="{BB962C8B-B14F-4D97-AF65-F5344CB8AC3E}">
        <p14:creationId xmlns:p14="http://schemas.microsoft.com/office/powerpoint/2010/main" val="42495423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cs-CZ" smtClean="0"/>
              <a:t>Kliknutím lze upravit styl.</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Kliknutím lze upravit styly předlohy textu.</a:t>
            </a:r>
          </a:p>
        </p:txBody>
      </p:sp>
      <p:sp>
        <p:nvSpPr>
          <p:cNvPr id="5" name="Date Placeholder 4"/>
          <p:cNvSpPr>
            <a:spLocks noGrp="1"/>
          </p:cNvSpPr>
          <p:nvPr>
            <p:ph type="dt" sz="half" idx="10"/>
          </p:nvPr>
        </p:nvSpPr>
        <p:spPr/>
        <p:txBody>
          <a:bodyPr/>
          <a:lstStyle/>
          <a:p>
            <a:fld id="{5AF74109-678E-4802-B46C-76B69AFFBF50}" type="datetimeFigureOut">
              <a:rPr lang="cs-CZ" smtClean="0"/>
              <a:t>23.10.2014</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1BF694B1-8198-4D84-B8E9-C254E8C20FAA}" type="slidenum">
              <a:rPr lang="cs-CZ" smtClean="0"/>
              <a:t>‹#›</a:t>
            </a:fld>
            <a:endParaRPr lang="cs-CZ"/>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072867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cs-CZ" smtClean="0"/>
              <a:t>Kliknutím lze upravit styl.</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cs-CZ" smtClean="0"/>
              <a:t>Kliknutím na ikonu přidáte obrázek.</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Kliknutím lze upravit styly předlohy textu.</a:t>
            </a:r>
          </a:p>
        </p:txBody>
      </p:sp>
      <p:sp>
        <p:nvSpPr>
          <p:cNvPr id="5" name="Date Placeholder 4"/>
          <p:cNvSpPr>
            <a:spLocks noGrp="1"/>
          </p:cNvSpPr>
          <p:nvPr>
            <p:ph type="dt" sz="half" idx="10"/>
          </p:nvPr>
        </p:nvSpPr>
        <p:spPr/>
        <p:txBody>
          <a:bodyPr/>
          <a:lstStyle/>
          <a:p>
            <a:fld id="{5AF74109-678E-4802-B46C-76B69AFFBF50}" type="datetimeFigureOut">
              <a:rPr lang="cs-CZ" smtClean="0"/>
              <a:t>23.10.2014</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1BF694B1-8198-4D84-B8E9-C254E8C20FAA}" type="slidenum">
              <a:rPr lang="cs-CZ" smtClean="0"/>
              <a:t>‹#›</a:t>
            </a:fld>
            <a:endParaRPr lang="cs-CZ"/>
          </a:p>
        </p:txBody>
      </p:sp>
    </p:spTree>
    <p:extLst>
      <p:ext uri="{BB962C8B-B14F-4D97-AF65-F5344CB8AC3E}">
        <p14:creationId xmlns:p14="http://schemas.microsoft.com/office/powerpoint/2010/main" val="24564183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cs-CZ" smtClean="0"/>
              <a:t>Kliknutím lze upravit styl.</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5AF74109-678E-4802-B46C-76B69AFFBF50}" type="datetimeFigureOut">
              <a:rPr lang="cs-CZ" smtClean="0"/>
              <a:t>23.10.2014</a:t>
            </a:fld>
            <a:endParaRPr lang="cs-CZ"/>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cs-CZ"/>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1BF694B1-8198-4D84-B8E9-C254E8C20FAA}" type="slidenum">
              <a:rPr lang="cs-CZ" smtClean="0"/>
              <a:t>‹#›</a:t>
            </a:fld>
            <a:endParaRPr lang="cs-CZ"/>
          </a:p>
        </p:txBody>
      </p:sp>
    </p:spTree>
    <p:extLst>
      <p:ext uri="{BB962C8B-B14F-4D97-AF65-F5344CB8AC3E}">
        <p14:creationId xmlns:p14="http://schemas.microsoft.com/office/powerpoint/2010/main" val="147385385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image" Target="../media/image16.WMF"/><Relationship Id="rId1" Type="http://schemas.openxmlformats.org/officeDocument/2006/relationships/slideLayout" Target="../slideLayouts/slideLayout2.xml"/><Relationship Id="rId4" Type="http://schemas.openxmlformats.org/officeDocument/2006/relationships/image" Target="../media/image18.WMF"/></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3.x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p:txBody>
          <a:bodyPr/>
          <a:lstStyle/>
          <a:p>
            <a:r>
              <a:rPr lang="cs-CZ" dirty="0" smtClean="0"/>
              <a:t>KONKURENCE</a:t>
            </a:r>
            <a:endParaRPr lang="cs-CZ" dirty="0"/>
          </a:p>
        </p:txBody>
      </p:sp>
      <p:pic>
        <p:nvPicPr>
          <p:cNvPr id="4" name="Obrázek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49588" y="3643951"/>
            <a:ext cx="1828800" cy="1064527"/>
          </a:xfrm>
          <a:prstGeom prst="rect">
            <a:avLst/>
          </a:prstGeom>
        </p:spPr>
      </p:pic>
    </p:spTree>
    <p:extLst>
      <p:ext uri="{BB962C8B-B14F-4D97-AF65-F5344CB8AC3E}">
        <p14:creationId xmlns:p14="http://schemas.microsoft.com/office/powerpoint/2010/main" val="31167716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fontScale="90000"/>
          </a:bodyPr>
          <a:lstStyle/>
          <a:p>
            <a:r>
              <a:rPr lang="cs-CZ" b="1" u="sng" dirty="0" smtClean="0"/>
              <a:t>Konkurence  dokonalá</a:t>
            </a:r>
            <a:r>
              <a:rPr lang="cs-CZ" dirty="0" smtClean="0"/>
              <a:t/>
            </a:r>
            <a:br>
              <a:rPr lang="cs-CZ" dirty="0" smtClean="0"/>
            </a:br>
            <a:endParaRPr lang="cs-CZ" dirty="0"/>
          </a:p>
        </p:txBody>
      </p:sp>
      <p:sp>
        <p:nvSpPr>
          <p:cNvPr id="3" name="Zástupný symbol pro obsah 2"/>
          <p:cNvSpPr>
            <a:spLocks noGrp="1"/>
          </p:cNvSpPr>
          <p:nvPr>
            <p:ph idx="1"/>
          </p:nvPr>
        </p:nvSpPr>
        <p:spPr/>
        <p:txBody>
          <a:bodyPr>
            <a:normAutofit fontScale="92500" lnSpcReduction="20000"/>
          </a:bodyPr>
          <a:lstStyle/>
          <a:p>
            <a:pPr marL="0" indent="0" hangingPunct="0">
              <a:buNone/>
            </a:pPr>
            <a:endParaRPr lang="cs-CZ" dirty="0" smtClean="0"/>
          </a:p>
          <a:p>
            <a:pPr hangingPunct="0"/>
            <a:r>
              <a:rPr lang="cs-CZ" dirty="0" smtClean="0"/>
              <a:t>Základním předpokladem dokonalé konkurence jsou </a:t>
            </a:r>
            <a:r>
              <a:rPr lang="cs-CZ" b="1" i="1" dirty="0" smtClean="0"/>
              <a:t>naprosto rovné podmínky pro všechny její účastníky.</a:t>
            </a:r>
            <a:r>
              <a:rPr lang="cs-CZ" dirty="0" smtClean="0"/>
              <a:t> Prvním předpokladem je volný vstup do odvětví, tedy stejná možnost vyrábět kterýkoli výrobek pro všechny vlastníky odpovídajících výrobních faktorů. Dalším předpokladem je stejná míra informovanosti všech ekonomických subjektů na daném trhu. Mnoho výrobců na trhu jednoho výrobku, vyrábí zcela stejný produkt. </a:t>
            </a:r>
            <a:r>
              <a:rPr lang="cs-CZ" b="1" i="1" dirty="0" smtClean="0"/>
              <a:t>Výrobek všech výrobců na trhu je naprosto stejný </a:t>
            </a:r>
            <a:br>
              <a:rPr lang="cs-CZ" b="1" i="1" dirty="0" smtClean="0"/>
            </a:br>
            <a:r>
              <a:rPr lang="cs-CZ" b="1" i="1" dirty="0" smtClean="0"/>
              <a:t>a </a:t>
            </a:r>
            <a:r>
              <a:rPr lang="cs-CZ" dirty="0" smtClean="0"/>
              <a:t>v důsledku toho se </a:t>
            </a:r>
            <a:r>
              <a:rPr lang="cs-CZ" b="1" i="1" dirty="0" smtClean="0"/>
              <a:t>na trhu formuje pouze jedna cena.</a:t>
            </a:r>
            <a:r>
              <a:rPr lang="cs-CZ" dirty="0" smtClean="0"/>
              <a:t> V tom případě spotřebitele nezajímá, který z výrobců vyrobil konkrétní výrobek, který si kupuje. Výrobce vystupuje na trhu anonymně a nemůže proto žádným způsobem ovlivnit  poptávku po svých výrobcích a ani cenu.</a:t>
            </a:r>
          </a:p>
          <a:p>
            <a:pPr marL="0" indent="0" hangingPunct="0">
              <a:buNone/>
            </a:pPr>
            <a:endParaRPr lang="cs-CZ" dirty="0" smtClean="0"/>
          </a:p>
          <a:p>
            <a:endParaRPr lang="cs-CZ" dirty="0" smtClean="0"/>
          </a:p>
          <a:p>
            <a:endParaRPr lang="cs-CZ" dirty="0"/>
          </a:p>
        </p:txBody>
      </p:sp>
      <p:pic>
        <p:nvPicPr>
          <p:cNvPr id="4" name="Obrázek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76669" y="773786"/>
            <a:ext cx="1104595" cy="1570939"/>
          </a:xfrm>
          <a:prstGeom prst="rect">
            <a:avLst/>
          </a:prstGeom>
        </p:spPr>
      </p:pic>
    </p:spTree>
    <p:extLst>
      <p:ext uri="{BB962C8B-B14F-4D97-AF65-F5344CB8AC3E}">
        <p14:creationId xmlns:p14="http://schemas.microsoft.com/office/powerpoint/2010/main" val="41531717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b="1" u="sng" dirty="0" smtClean="0"/>
              <a:t>Konkurence  nedokonalá</a:t>
            </a:r>
            <a:endParaRPr lang="cs-CZ" dirty="0"/>
          </a:p>
        </p:txBody>
      </p:sp>
      <p:sp>
        <p:nvSpPr>
          <p:cNvPr id="3" name="Zástupný symbol pro obsah 2"/>
          <p:cNvSpPr>
            <a:spLocks noGrp="1"/>
          </p:cNvSpPr>
          <p:nvPr>
            <p:ph idx="1"/>
          </p:nvPr>
        </p:nvSpPr>
        <p:spPr/>
        <p:txBody>
          <a:bodyPr/>
          <a:lstStyle/>
          <a:p>
            <a:r>
              <a:rPr lang="cs-CZ" dirty="0" smtClean="0"/>
              <a:t>V reálném ekonomickém světě se můžeme setkat s různými formami nedokonalé konkurence.  Vzniká ze situace, kdy na trh vstupují výrobky různé kvality, různého množství, s různými cenami, neboť někteří výrobci mají díky určitým výhodám nižší náklady atd. což vede ke vzniku např. monopolu.</a:t>
            </a:r>
          </a:p>
          <a:p>
            <a:pPr marL="0" indent="0">
              <a:buNone/>
            </a:pPr>
            <a:endParaRPr lang="cs-CZ" dirty="0" smtClean="0"/>
          </a:p>
        </p:txBody>
      </p:sp>
      <p:pic>
        <p:nvPicPr>
          <p:cNvPr id="4" name="Obrázek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27063" y="4242584"/>
            <a:ext cx="2117002" cy="1839362"/>
          </a:xfrm>
          <a:prstGeom prst="rect">
            <a:avLst/>
          </a:prstGeom>
        </p:spPr>
      </p:pic>
      <p:pic>
        <p:nvPicPr>
          <p:cNvPr id="5" name="Obrázek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59389" y="4176194"/>
            <a:ext cx="1662379" cy="1562710"/>
          </a:xfrm>
          <a:prstGeom prst="rect">
            <a:avLst/>
          </a:prstGeom>
        </p:spPr>
      </p:pic>
      <p:pic>
        <p:nvPicPr>
          <p:cNvPr id="6" name="Obrázek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56278" y="3999166"/>
            <a:ext cx="1273521" cy="2435382"/>
          </a:xfrm>
          <a:prstGeom prst="rect">
            <a:avLst/>
          </a:prstGeom>
        </p:spPr>
      </p:pic>
    </p:spTree>
    <p:extLst>
      <p:ext uri="{BB962C8B-B14F-4D97-AF65-F5344CB8AC3E}">
        <p14:creationId xmlns:p14="http://schemas.microsoft.com/office/powerpoint/2010/main" val="21184114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fontScale="90000"/>
          </a:bodyPr>
          <a:lstStyle/>
          <a:p>
            <a:r>
              <a:rPr lang="cs-CZ" u="sng" dirty="0" smtClean="0"/>
              <a:t>V rámci nedokonalé konkurence rozlišujeme</a:t>
            </a:r>
            <a:endParaRPr lang="cs-CZ" dirty="0"/>
          </a:p>
        </p:txBody>
      </p:sp>
      <p:graphicFrame>
        <p:nvGraphicFramePr>
          <p:cNvPr id="4" name="Zástupný symbol pro obsah 3"/>
          <p:cNvGraphicFramePr>
            <a:graphicFrameLocks noGrp="1"/>
          </p:cNvGraphicFramePr>
          <p:nvPr>
            <p:ph idx="1"/>
            <p:extLst>
              <p:ext uri="{D42A27DB-BD31-4B8C-83A1-F6EECF244321}">
                <p14:modId xmlns:p14="http://schemas.microsoft.com/office/powerpoint/2010/main" val="2554519612"/>
              </p:ext>
            </p:extLst>
          </p:nvPr>
        </p:nvGraphicFramePr>
        <p:xfrm>
          <a:off x="900752" y="1937983"/>
          <a:ext cx="10536072" cy="39373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63224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fontScale="90000"/>
          </a:bodyPr>
          <a:lstStyle/>
          <a:p>
            <a:r>
              <a:rPr lang="cs-CZ" i="1" u="sng" dirty="0" smtClean="0"/>
              <a:t>Monopolistická konkurence</a:t>
            </a:r>
            <a:r>
              <a:rPr lang="cs-CZ" dirty="0" smtClean="0"/>
              <a:t/>
            </a:r>
            <a:br>
              <a:rPr lang="cs-CZ" dirty="0" smtClean="0"/>
            </a:br>
            <a:endParaRPr lang="cs-CZ" dirty="0"/>
          </a:p>
        </p:txBody>
      </p:sp>
      <p:sp>
        <p:nvSpPr>
          <p:cNvPr id="3" name="Zástupný symbol pro obsah 2"/>
          <p:cNvSpPr>
            <a:spLocks noGrp="1"/>
          </p:cNvSpPr>
          <p:nvPr>
            <p:ph idx="1"/>
          </p:nvPr>
        </p:nvSpPr>
        <p:spPr/>
        <p:txBody>
          <a:bodyPr/>
          <a:lstStyle/>
          <a:p>
            <a:pPr hangingPunct="0"/>
            <a:r>
              <a:rPr lang="cs-CZ" dirty="0" smtClean="0"/>
              <a:t>Monopolistická konkurence </a:t>
            </a:r>
            <a:r>
              <a:rPr lang="cs-CZ" i="1" dirty="0" smtClean="0"/>
              <a:t>(</a:t>
            </a:r>
            <a:r>
              <a:rPr lang="cs-CZ" i="1" u="sng" dirty="0" smtClean="0"/>
              <a:t>velká skupina výrobců</a:t>
            </a:r>
            <a:r>
              <a:rPr lang="cs-CZ" dirty="0" smtClean="0"/>
              <a:t>) se v mnohém podobá dokonalé konkurenci. </a:t>
            </a:r>
          </a:p>
          <a:p>
            <a:pPr hangingPunct="0"/>
            <a:r>
              <a:rPr lang="cs-CZ" dirty="0" smtClean="0"/>
              <a:t>Jde o </a:t>
            </a:r>
            <a:r>
              <a:rPr lang="cs-CZ" b="1" i="1" dirty="0" smtClean="0"/>
              <a:t>trh jednoho výrobku s mnoha výrobci</a:t>
            </a:r>
            <a:r>
              <a:rPr lang="cs-CZ" dirty="0" smtClean="0"/>
              <a:t>, na který je volný vstup, ovšem </a:t>
            </a:r>
            <a:r>
              <a:rPr lang="cs-CZ" b="1" i="1" dirty="0" smtClean="0"/>
              <a:t>vyráběný produkt je rozdílný</a:t>
            </a:r>
            <a:r>
              <a:rPr lang="cs-CZ" dirty="0" smtClean="0"/>
              <a:t>. Výrobek každého z výrobců  je trochu odlišný od výrobků ostatních účastníků trhu. V takovém případě anonymita výrobců mizí a spotřebitel si již vybírá, který výrobek koupí. </a:t>
            </a:r>
            <a:r>
              <a:rPr lang="cs-CZ" b="1" i="1" dirty="0" smtClean="0"/>
              <a:t>Ceny těchto výrobků se tedy mohou lišit</a:t>
            </a:r>
            <a:r>
              <a:rPr lang="cs-CZ" dirty="0" smtClean="0"/>
              <a:t>. </a:t>
            </a:r>
          </a:p>
          <a:p>
            <a:endParaRPr lang="cs-CZ" dirty="0"/>
          </a:p>
        </p:txBody>
      </p:sp>
      <p:pic>
        <p:nvPicPr>
          <p:cNvPr id="5" name="Obráze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82806" y="1021426"/>
            <a:ext cx="1828800" cy="993775"/>
          </a:xfrm>
          <a:prstGeom prst="rect">
            <a:avLst/>
          </a:prstGeom>
        </p:spPr>
      </p:pic>
    </p:spTree>
    <p:extLst>
      <p:ext uri="{BB962C8B-B14F-4D97-AF65-F5344CB8AC3E}">
        <p14:creationId xmlns:p14="http://schemas.microsoft.com/office/powerpoint/2010/main" val="42853703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fontScale="90000"/>
          </a:bodyPr>
          <a:lstStyle/>
          <a:p>
            <a:r>
              <a:rPr lang="cs-CZ" i="1" u="sng" dirty="0" smtClean="0"/>
              <a:t>Oligopol</a:t>
            </a:r>
            <a:r>
              <a:rPr lang="cs-CZ" dirty="0" smtClean="0"/>
              <a:t/>
            </a:r>
            <a:br>
              <a:rPr lang="cs-CZ" dirty="0" smtClean="0"/>
            </a:br>
            <a:endParaRPr lang="cs-CZ" dirty="0"/>
          </a:p>
        </p:txBody>
      </p:sp>
      <p:sp>
        <p:nvSpPr>
          <p:cNvPr id="3" name="Zástupný symbol pro obsah 2"/>
          <p:cNvSpPr>
            <a:spLocks noGrp="1"/>
          </p:cNvSpPr>
          <p:nvPr>
            <p:ph idx="1"/>
          </p:nvPr>
        </p:nvSpPr>
        <p:spPr/>
        <p:txBody>
          <a:bodyPr/>
          <a:lstStyle/>
          <a:p>
            <a:pPr hangingPunct="0"/>
            <a:r>
              <a:rPr lang="cs-CZ" dirty="0" smtClean="0"/>
              <a:t>Oligopol (</a:t>
            </a:r>
            <a:r>
              <a:rPr lang="cs-CZ" i="1" u="sng" dirty="0" smtClean="0"/>
              <a:t>malá skupina výrobců</a:t>
            </a:r>
            <a:r>
              <a:rPr lang="cs-CZ" dirty="0" smtClean="0"/>
              <a:t>) představuje mnohem větší nedokonalost než monopolistická konkurence. </a:t>
            </a:r>
          </a:p>
          <a:p>
            <a:pPr hangingPunct="0"/>
            <a:r>
              <a:rPr lang="cs-CZ" dirty="0" smtClean="0"/>
              <a:t>Výrobci mají značnou ekonomickou sílu, takže jsou schopni bránit dalším zájemcům, aby na tento trh vstupovali, tzn., že je zde omezen přístup do odvětví. Ceny jsou v tomto případě vyšší a </a:t>
            </a:r>
            <a:r>
              <a:rPr lang="cs-CZ" b="1" i="1" dirty="0" smtClean="0"/>
              <a:t>oligopolní výrobci nutí spotřebitele kupovat za vyšší cenu</a:t>
            </a:r>
            <a:r>
              <a:rPr lang="cs-CZ" dirty="0" smtClean="0"/>
              <a:t>, protože mají možnost omezovat nabídku a tím nutit spotřebitele, aby za zboží, kterého je na trhu méně, platili vyšší cenu. </a:t>
            </a:r>
          </a:p>
          <a:p>
            <a:pPr marL="0" indent="0" hangingPunct="0">
              <a:buNone/>
            </a:pPr>
            <a:endParaRPr lang="cs-CZ" dirty="0" smtClean="0"/>
          </a:p>
          <a:p>
            <a:endParaRPr lang="cs-CZ" dirty="0" smtClean="0"/>
          </a:p>
          <a:p>
            <a:endParaRPr lang="cs-CZ" dirty="0"/>
          </a:p>
        </p:txBody>
      </p:sp>
      <p:pic>
        <p:nvPicPr>
          <p:cNvPr id="4" name="Obrázek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50008" y="656917"/>
            <a:ext cx="1568450" cy="1831975"/>
          </a:xfrm>
          <a:prstGeom prst="rect">
            <a:avLst/>
          </a:prstGeom>
        </p:spPr>
      </p:pic>
    </p:spTree>
    <p:extLst>
      <p:ext uri="{BB962C8B-B14F-4D97-AF65-F5344CB8AC3E}">
        <p14:creationId xmlns:p14="http://schemas.microsoft.com/office/powerpoint/2010/main" val="28232855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i="1" u="sng" dirty="0" smtClean="0"/>
              <a:t>Monopol</a:t>
            </a:r>
            <a:endParaRPr lang="cs-CZ" dirty="0"/>
          </a:p>
        </p:txBody>
      </p:sp>
      <p:sp>
        <p:nvSpPr>
          <p:cNvPr id="3" name="Zástupný symbol pro obsah 2"/>
          <p:cNvSpPr>
            <a:spLocks noGrp="1"/>
          </p:cNvSpPr>
          <p:nvPr>
            <p:ph idx="1"/>
          </p:nvPr>
        </p:nvSpPr>
        <p:spPr/>
        <p:txBody>
          <a:bodyPr/>
          <a:lstStyle/>
          <a:p>
            <a:pPr hangingPunct="0"/>
            <a:r>
              <a:rPr lang="cs-CZ" dirty="0" smtClean="0"/>
              <a:t>Monopol představuje situaci, kdy je </a:t>
            </a:r>
            <a:r>
              <a:rPr lang="cs-CZ" b="1" i="1" dirty="0" smtClean="0"/>
              <a:t>na trhu pouze jediný výrobce určitého výrobku</a:t>
            </a:r>
            <a:r>
              <a:rPr lang="cs-CZ" dirty="0" smtClean="0"/>
              <a:t>, který tak </a:t>
            </a:r>
            <a:r>
              <a:rPr lang="cs-CZ" b="1" dirty="0" smtClean="0"/>
              <a:t>získává absolutní moc nad spotřebitelem</a:t>
            </a:r>
            <a:r>
              <a:rPr lang="cs-CZ" dirty="0" smtClean="0"/>
              <a:t>.</a:t>
            </a:r>
          </a:p>
          <a:p>
            <a:pPr hangingPunct="0"/>
            <a:r>
              <a:rPr lang="cs-CZ" dirty="0" smtClean="0"/>
              <a:t>Je spolu s dokonalou konkurencí druhým ekonomickým extrémem, ale na rozdíl od dokonalé konkurence není nereálný. </a:t>
            </a:r>
          </a:p>
          <a:p>
            <a:pPr hangingPunct="0"/>
            <a:r>
              <a:rPr lang="cs-CZ" dirty="0" smtClean="0"/>
              <a:t>Existence monopolu znamená faktickou likvidaci konkurence na straně nabídky a ochromené působení tržního mechanismu. V tomto případě je nutný zásah státu.</a:t>
            </a:r>
            <a:r>
              <a:rPr lang="cs-CZ" b="1" u="sng" cap="all" dirty="0" smtClean="0"/>
              <a:t/>
            </a:r>
            <a:br>
              <a:rPr lang="cs-CZ" b="1" u="sng" cap="all" dirty="0" smtClean="0"/>
            </a:br>
            <a:endParaRPr lang="cs-CZ" dirty="0"/>
          </a:p>
        </p:txBody>
      </p:sp>
    </p:spTree>
    <p:extLst>
      <p:ext uri="{BB962C8B-B14F-4D97-AF65-F5344CB8AC3E}">
        <p14:creationId xmlns:p14="http://schemas.microsoft.com/office/powerpoint/2010/main" val="42538652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Otázky k procvičování</a:t>
            </a:r>
            <a:endParaRPr lang="cs-CZ" dirty="0"/>
          </a:p>
        </p:txBody>
      </p:sp>
      <p:sp>
        <p:nvSpPr>
          <p:cNvPr id="3" name="Zástupný symbol pro obsah 2"/>
          <p:cNvSpPr>
            <a:spLocks noGrp="1"/>
          </p:cNvSpPr>
          <p:nvPr>
            <p:ph idx="1"/>
          </p:nvPr>
        </p:nvSpPr>
        <p:spPr/>
        <p:txBody>
          <a:bodyPr/>
          <a:lstStyle/>
          <a:p>
            <a:r>
              <a:rPr lang="cs-CZ" dirty="0" smtClean="0"/>
              <a:t>Co je konkurence</a:t>
            </a:r>
          </a:p>
          <a:p>
            <a:r>
              <a:rPr lang="cs-CZ" dirty="0" smtClean="0"/>
              <a:t>Dělení konkurence</a:t>
            </a:r>
          </a:p>
          <a:p>
            <a:r>
              <a:rPr lang="cs-CZ" dirty="0" smtClean="0"/>
              <a:t>Popište konkurenci na straně nabídky</a:t>
            </a:r>
          </a:p>
          <a:p>
            <a:r>
              <a:rPr lang="cs-CZ" dirty="0" smtClean="0"/>
              <a:t>Popište konkurenci na straně poptávky</a:t>
            </a:r>
          </a:p>
          <a:p>
            <a:r>
              <a:rPr lang="cs-CZ" dirty="0" smtClean="0"/>
              <a:t>Popište nedokonalou konkurenci a její dělení</a:t>
            </a:r>
            <a:endParaRPr lang="cs-CZ" dirty="0"/>
          </a:p>
        </p:txBody>
      </p:sp>
    </p:spTree>
    <p:extLst>
      <p:ext uri="{BB962C8B-B14F-4D97-AF65-F5344CB8AC3E}">
        <p14:creationId xmlns:p14="http://schemas.microsoft.com/office/powerpoint/2010/main" val="12093764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295402" y="982132"/>
            <a:ext cx="9601196" cy="764781"/>
          </a:xfrm>
        </p:spPr>
        <p:txBody>
          <a:bodyPr/>
          <a:lstStyle/>
          <a:p>
            <a:r>
              <a:rPr lang="cs-CZ" smtClean="0"/>
              <a:t>LITERATURA</a:t>
            </a:r>
            <a:endParaRPr lang="cs-CZ" dirty="0"/>
          </a:p>
        </p:txBody>
      </p:sp>
      <p:sp>
        <p:nvSpPr>
          <p:cNvPr id="4" name="Zástupný symbol pro obsah 2"/>
          <p:cNvSpPr>
            <a:spLocks noGrp="1"/>
          </p:cNvSpPr>
          <p:nvPr>
            <p:ph idx="1"/>
          </p:nvPr>
        </p:nvSpPr>
        <p:spPr>
          <a:xfrm>
            <a:off x="1295401" y="2483892"/>
            <a:ext cx="9601196" cy="3637635"/>
          </a:xfrm>
          <a:prstGeom prst="rect">
            <a:avLst/>
          </a:prstGeom>
        </p:spPr>
        <p:txBody>
          <a:bodyPr vert="horz" lIns="91440" tIns="45720" rIns="91440" bIns="45720" rtlCol="0">
            <a:normAutofit fontScale="85000" lnSpcReduction="20000"/>
          </a:bodyPr>
          <a:lstStyle>
            <a:lvl1pPr marL="182880" indent="-182880" algn="l" defTabSz="914400" rtl="0" eaLnBrk="1" latinLnBrk="0" hangingPunct="1">
              <a:lnSpc>
                <a:spcPct val="100000"/>
              </a:lnSpc>
              <a:spcBef>
                <a:spcPts val="900"/>
              </a:spcBef>
              <a:spcAft>
                <a:spcPts val="0"/>
              </a:spcAft>
              <a:buClr>
                <a:schemeClr val="tx1">
                  <a:lumMod val="85000"/>
                  <a:lumOff val="15000"/>
                </a:schemeClr>
              </a:buClr>
              <a:buFont typeface="Garamond" pitchFamily="18" charset="0"/>
              <a:buChar char="◦"/>
              <a:defRPr sz="18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6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a:lstStyle>
          <a:p>
            <a:pPr marL="182880" lvl="2">
              <a:spcBef>
                <a:spcPts val="900"/>
              </a:spcBef>
            </a:pPr>
            <a:r>
              <a:rPr lang="cs-CZ" sz="1800" dirty="0" smtClean="0"/>
              <a:t>KUNC</a:t>
            </a:r>
            <a:r>
              <a:rPr lang="cs-CZ" sz="1800" dirty="0"/>
              <a:t>, V.: ekonomika pro střední školy: Nejnovější moderní učebnice. 2. vyd. Ostrava: </a:t>
            </a:r>
            <a:r>
              <a:rPr lang="cs-CZ" sz="1800" dirty="0" err="1"/>
              <a:t>Mirago</a:t>
            </a:r>
            <a:r>
              <a:rPr lang="cs-CZ" sz="1800" dirty="0"/>
              <a:t>, 2004. 122s., ISBN 80-85922-92-4</a:t>
            </a:r>
          </a:p>
          <a:p>
            <a:pPr marL="182880" lvl="2">
              <a:spcBef>
                <a:spcPts val="900"/>
              </a:spcBef>
            </a:pPr>
            <a:r>
              <a:rPr lang="cs-CZ" sz="1800" dirty="0"/>
              <a:t>MAGNUSKOVÁ</a:t>
            </a:r>
            <a:r>
              <a:rPr lang="cs-CZ" sz="1800" dirty="0" smtClean="0"/>
              <a:t>, J. :</a:t>
            </a:r>
            <a:r>
              <a:rPr lang="cs-CZ" sz="1800" dirty="0"/>
              <a:t>Finanční systémy. 1. vyd. Ostrava: Vysoká škola Báňská. </a:t>
            </a:r>
            <a:r>
              <a:rPr lang="cs-CZ" sz="1800" dirty="0" err="1"/>
              <a:t>Hornicko</a:t>
            </a:r>
            <a:r>
              <a:rPr lang="cs-CZ" sz="1800" dirty="0"/>
              <a:t> - geologická fakulta, 2009</a:t>
            </a:r>
            <a:r>
              <a:rPr lang="cs-CZ" sz="1800" dirty="0" smtClean="0"/>
              <a:t>.</a:t>
            </a:r>
          </a:p>
          <a:p>
            <a:pPr marL="182880" lvl="2">
              <a:spcBef>
                <a:spcPts val="900"/>
              </a:spcBef>
            </a:pPr>
            <a:r>
              <a:rPr lang="cs-CZ" sz="1800" dirty="0" smtClean="0"/>
              <a:t>ZLÁMAL, </a:t>
            </a:r>
            <a:r>
              <a:rPr lang="cs-CZ" sz="1800" dirty="0"/>
              <a:t>J., </a:t>
            </a:r>
            <a:r>
              <a:rPr lang="cs-CZ" sz="1800" dirty="0" smtClean="0"/>
              <a:t>MENDL, </a:t>
            </a:r>
            <a:r>
              <a:rPr lang="cs-CZ" sz="1800" dirty="0"/>
              <a:t>Z.: Ekonomie nejen k maturitě, 1.vyd. Kralice na Hané: </a:t>
            </a:r>
            <a:r>
              <a:rPr lang="cs-CZ" sz="1800" dirty="0" err="1"/>
              <a:t>Computer</a:t>
            </a:r>
            <a:r>
              <a:rPr lang="cs-CZ" sz="1800" dirty="0"/>
              <a:t> Media, 2008. 160s., ISBN 978-80-7402-002-5 </a:t>
            </a:r>
            <a:r>
              <a:rPr lang="cs-CZ" sz="1800" dirty="0" smtClean="0"/>
              <a:t>doplnit</a:t>
            </a:r>
            <a:endParaRPr lang="cs-CZ" sz="1800" dirty="0"/>
          </a:p>
          <a:p>
            <a:pPr marL="182880" lvl="2">
              <a:spcBef>
                <a:spcPts val="900"/>
              </a:spcBef>
            </a:pPr>
            <a:r>
              <a:rPr lang="cs-CZ" sz="1800" i="1" dirty="0"/>
              <a:t>Encyklopedie/otevřená encyklopedie </a:t>
            </a:r>
            <a:r>
              <a:rPr lang="cs-CZ" sz="1800" i="1" dirty="0" err="1"/>
              <a:t>Wikipedia</a:t>
            </a:r>
            <a:r>
              <a:rPr lang="cs-CZ" sz="1800" i="1" dirty="0"/>
              <a:t> </a:t>
            </a:r>
            <a:r>
              <a:rPr lang="en-US" sz="1800" dirty="0"/>
              <a:t>[online]. </a:t>
            </a:r>
            <a:r>
              <a:rPr lang="de-DE" sz="1800" dirty="0"/>
              <a:t>[cit.2009-01-15]</a:t>
            </a:r>
            <a:r>
              <a:rPr lang="cs-CZ" sz="1800" dirty="0"/>
              <a:t>. Dostupná z WWW:</a:t>
            </a:r>
            <a:r>
              <a:rPr lang="cs-CZ" sz="1800" dirty="0">
                <a:sym typeface="Symbol" panose="05050102010706020507" pitchFamily="18" charset="2"/>
              </a:rPr>
              <a:t></a:t>
            </a:r>
            <a:r>
              <a:rPr lang="cs-CZ" sz="1800" dirty="0"/>
              <a:t>http://encyklopedie.seznam.cz/</a:t>
            </a:r>
            <a:r>
              <a:rPr lang="cs-CZ" sz="1800" dirty="0">
                <a:sym typeface="Symbol" panose="05050102010706020507" pitchFamily="18" charset="2"/>
              </a:rPr>
              <a:t></a:t>
            </a:r>
            <a:endParaRPr lang="cs-CZ" sz="1800" dirty="0"/>
          </a:p>
          <a:p>
            <a:pPr lvl="0"/>
            <a:r>
              <a:rPr lang="cs-CZ" dirty="0"/>
              <a:t>Zákon č. 262/2006 Sb., zákoník práce  </a:t>
            </a:r>
          </a:p>
          <a:p>
            <a:pPr lvl="0"/>
            <a:r>
              <a:rPr lang="cs-CZ" dirty="0"/>
              <a:t>Zákon č. 455/1991 Sb., o živnostenském podnikání</a:t>
            </a:r>
          </a:p>
          <a:p>
            <a:pPr lvl="0"/>
            <a:r>
              <a:rPr lang="cs-CZ" dirty="0"/>
              <a:t>Zákon č. 513/1991 Sb., obchodní zákoník</a:t>
            </a:r>
          </a:p>
          <a:p>
            <a:pPr lvl="0"/>
            <a:r>
              <a:rPr lang="cs-CZ" dirty="0"/>
              <a:t>Zákon č. 40/1964 Sb., občanský </a:t>
            </a:r>
            <a:r>
              <a:rPr lang="cs-CZ" dirty="0" smtClean="0"/>
              <a:t>zákoník</a:t>
            </a:r>
          </a:p>
          <a:p>
            <a:pPr lvl="0"/>
            <a:r>
              <a:rPr lang="cs-CZ" dirty="0"/>
              <a:t>Zákon č. 89/2012 Sb., občanský zákoník</a:t>
            </a:r>
          </a:p>
          <a:p>
            <a:r>
              <a:rPr lang="cs-CZ" dirty="0"/>
              <a:t>Zákon č. 90/2012 Sb., o obchodních společnostech a </a:t>
            </a:r>
            <a:r>
              <a:rPr lang="cs-CZ"/>
              <a:t>družstvech </a:t>
            </a:r>
            <a:r>
              <a:rPr lang="cs-CZ" smtClean="0"/>
              <a:t>(zákon </a:t>
            </a:r>
            <a:r>
              <a:rPr lang="cs-CZ" dirty="0"/>
              <a:t>o </a:t>
            </a:r>
            <a:r>
              <a:rPr lang="cs-CZ"/>
              <a:t>obchodních </a:t>
            </a:r>
            <a:r>
              <a:rPr lang="cs-CZ" smtClean="0"/>
              <a:t>korporacích)</a:t>
            </a:r>
            <a:endParaRPr lang="cs-CZ" dirty="0"/>
          </a:p>
          <a:p>
            <a:pPr lvl="0"/>
            <a:endParaRPr lang="cs-CZ" dirty="0"/>
          </a:p>
          <a:p>
            <a:endParaRPr lang="cs-CZ" dirty="0"/>
          </a:p>
        </p:txBody>
      </p:sp>
    </p:spTree>
    <p:extLst>
      <p:ext uri="{BB962C8B-B14F-4D97-AF65-F5344CB8AC3E}">
        <p14:creationId xmlns:p14="http://schemas.microsoft.com/office/powerpoint/2010/main" val="18944665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295402" y="982132"/>
            <a:ext cx="9601196" cy="764781"/>
          </a:xfrm>
        </p:spPr>
        <p:txBody>
          <a:bodyPr/>
          <a:lstStyle/>
          <a:p>
            <a:r>
              <a:rPr lang="cs-CZ" dirty="0" smtClean="0"/>
              <a:t>ZDROJE</a:t>
            </a:r>
            <a:endParaRPr lang="cs-CZ" dirty="0"/>
          </a:p>
        </p:txBody>
      </p:sp>
      <p:sp>
        <p:nvSpPr>
          <p:cNvPr id="4" name="Zástupný symbol pro obsah 2"/>
          <p:cNvSpPr>
            <a:spLocks noGrp="1"/>
          </p:cNvSpPr>
          <p:nvPr>
            <p:ph idx="1"/>
          </p:nvPr>
        </p:nvSpPr>
        <p:spPr>
          <a:xfrm>
            <a:off x="1295401" y="2483892"/>
            <a:ext cx="9601196" cy="3637635"/>
          </a:xfrm>
          <a:prstGeom prst="rect">
            <a:avLst/>
          </a:prstGeom>
        </p:spPr>
        <p:txBody>
          <a:bodyPr vert="horz" lIns="91440" tIns="45720" rIns="91440" bIns="45720" rtlCol="0">
            <a:normAutofit/>
          </a:bodyPr>
          <a:lstStyle>
            <a:lvl1pPr marL="182880" indent="-182880" algn="l" defTabSz="914400" rtl="0" eaLnBrk="1" latinLnBrk="0" hangingPunct="1">
              <a:lnSpc>
                <a:spcPct val="100000"/>
              </a:lnSpc>
              <a:spcBef>
                <a:spcPts val="900"/>
              </a:spcBef>
              <a:spcAft>
                <a:spcPts val="0"/>
              </a:spcAft>
              <a:buClr>
                <a:schemeClr val="tx1">
                  <a:lumMod val="85000"/>
                  <a:lumOff val="15000"/>
                </a:schemeClr>
              </a:buClr>
              <a:buFont typeface="Garamond" pitchFamily="18" charset="0"/>
              <a:buChar char="◦"/>
              <a:defRPr sz="18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6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a:lstStyle>
          <a:p>
            <a:pPr marL="182880" lvl="2">
              <a:spcBef>
                <a:spcPts val="900"/>
              </a:spcBef>
            </a:pPr>
            <a:r>
              <a:rPr lang="cs-CZ" sz="1800" dirty="0" smtClean="0"/>
              <a:t>Obrázky webu Office.com</a:t>
            </a:r>
            <a:endParaRPr lang="cs-CZ" dirty="0"/>
          </a:p>
          <a:p>
            <a:pPr lvl="0"/>
            <a:endParaRPr lang="cs-CZ" dirty="0"/>
          </a:p>
          <a:p>
            <a:endParaRPr lang="cs-CZ" dirty="0"/>
          </a:p>
        </p:txBody>
      </p:sp>
    </p:spTree>
    <p:extLst>
      <p:ext uri="{BB962C8B-B14F-4D97-AF65-F5344CB8AC3E}">
        <p14:creationId xmlns:p14="http://schemas.microsoft.com/office/powerpoint/2010/main" val="2830162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15482" y="899103"/>
            <a:ext cx="5761037" cy="1262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 name="Tabulka 1"/>
          <p:cNvGraphicFramePr>
            <a:graphicFrameLocks noGrp="1"/>
          </p:cNvGraphicFramePr>
          <p:nvPr>
            <p:extLst>
              <p:ext uri="{D42A27DB-BD31-4B8C-83A1-F6EECF244321}">
                <p14:modId xmlns:p14="http://schemas.microsoft.com/office/powerpoint/2010/main" val="730691396"/>
              </p:ext>
            </p:extLst>
          </p:nvPr>
        </p:nvGraphicFramePr>
        <p:xfrm>
          <a:off x="2567608" y="2502043"/>
          <a:ext cx="7056784" cy="3693067"/>
        </p:xfrm>
        <a:graphic>
          <a:graphicData uri="http://schemas.openxmlformats.org/drawingml/2006/table">
            <a:tbl>
              <a:tblPr bandRow="1">
                <a:tableStyleId>{BC89EF96-8CEA-46FF-86C4-4CE0E7609802}</a:tableStyleId>
              </a:tblPr>
              <a:tblGrid>
                <a:gridCol w="1669347"/>
                <a:gridCol w="5387437"/>
              </a:tblGrid>
              <a:tr h="334293">
                <a:tc>
                  <a:txBody>
                    <a:bodyPr/>
                    <a:lstStyle>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l"/>
                      <a:r>
                        <a:rPr lang="cs-CZ" sz="1600" dirty="0" smtClean="0">
                          <a:latin typeface="Tw Cen MT" panose="020B0602020104020603" pitchFamily="34" charset="-18"/>
                        </a:rPr>
                        <a:t>Název školy</a:t>
                      </a:r>
                      <a:endParaRPr lang="cs-CZ" sz="1600" b="1" dirty="0">
                        <a:latin typeface="Tw Cen MT" panose="020B0602020104020603" pitchFamily="34" charset="-18"/>
                      </a:endParaRPr>
                    </a:p>
                  </a:txBody>
                  <a:tcPr anchor="ctr"/>
                </a:tc>
                <a:tc>
                  <a:txBody>
                    <a:bodyPr/>
                    <a:lstStyle>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l"/>
                      <a:r>
                        <a:rPr lang="cs-CZ" sz="1600" dirty="0" smtClean="0">
                          <a:latin typeface="Tw Cen MT" panose="020B0602020104020603" pitchFamily="34" charset="-18"/>
                        </a:rPr>
                        <a:t>Soukromé střední odborné učiliště</a:t>
                      </a:r>
                      <a:r>
                        <a:rPr lang="cs-CZ" sz="1600" baseline="0" dirty="0" smtClean="0">
                          <a:latin typeface="Tw Cen MT" panose="020B0602020104020603" pitchFamily="34" charset="-18"/>
                        </a:rPr>
                        <a:t> LIVA s.r.o.</a:t>
                      </a:r>
                      <a:endParaRPr lang="cs-CZ" sz="1600" b="1" dirty="0">
                        <a:latin typeface="Tw Cen MT" panose="020B0602020104020603" pitchFamily="34" charset="-18"/>
                      </a:endParaRPr>
                    </a:p>
                  </a:txBody>
                  <a:tcPr anchor="ctr"/>
                </a:tc>
              </a:tr>
              <a:tr h="369748">
                <a:tc>
                  <a:txBody>
                    <a:bodyPr/>
                    <a:lstStyle>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l"/>
                      <a:r>
                        <a:rPr lang="cs-CZ" sz="1600" dirty="0" smtClean="0">
                          <a:latin typeface="Tw Cen MT" panose="020B0602020104020603" pitchFamily="34" charset="-18"/>
                        </a:rPr>
                        <a:t>Projekt</a:t>
                      </a:r>
                      <a:endParaRPr lang="cs-CZ" sz="1600" dirty="0">
                        <a:latin typeface="Tw Cen MT" panose="020B0602020104020603" pitchFamily="34" charset="-18"/>
                      </a:endParaRPr>
                    </a:p>
                  </a:txBody>
                  <a:tcPr anchor="ctr"/>
                </a:tc>
                <a:tc>
                  <a:txBody>
                    <a:bodyPr/>
                    <a:lstStyle>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l"/>
                      <a:r>
                        <a:rPr lang="cs-CZ" sz="1600" dirty="0" smtClean="0">
                          <a:latin typeface="Tw Cen MT" panose="020B0602020104020603" pitchFamily="34" charset="-18"/>
                        </a:rPr>
                        <a:t>CZ.1.07/1.5.00/34.1035 Elektronické studijní zdroje</a:t>
                      </a:r>
                      <a:endParaRPr lang="cs-CZ" sz="1600" dirty="0">
                        <a:latin typeface="Tw Cen MT" panose="020B0602020104020603" pitchFamily="34" charset="-18"/>
                      </a:endParaRPr>
                    </a:p>
                  </a:txBody>
                  <a:tcPr anchor="ctr"/>
                </a:tc>
              </a:tr>
              <a:tr h="375092">
                <a:tc>
                  <a:txBody>
                    <a:bodyPr/>
                    <a:lstStyle>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l"/>
                      <a:r>
                        <a:rPr lang="cs-CZ" sz="1600" dirty="0" smtClean="0">
                          <a:latin typeface="Tw Cen MT" panose="020B0602020104020603" pitchFamily="34" charset="-18"/>
                        </a:rPr>
                        <a:t>Název materiálu</a:t>
                      </a:r>
                      <a:endParaRPr lang="cs-CZ" sz="1600" dirty="0">
                        <a:latin typeface="Tw Cen MT" panose="020B0602020104020603" pitchFamily="34" charset="-18"/>
                      </a:endParaRPr>
                    </a:p>
                  </a:txBody>
                  <a:tcPr anchor="ctr"/>
                </a:tc>
                <a:tc>
                  <a:txBody>
                    <a:bodyPr/>
                    <a:lstStyle>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cs-CZ" sz="1600" dirty="0" smtClean="0">
                          <a:latin typeface="Tw Cen MT" panose="020B0602020104020603" pitchFamily="34" charset="-18"/>
                        </a:rPr>
                        <a:t>VY_32_INOVACE_0903</a:t>
                      </a:r>
                      <a:r>
                        <a:rPr lang="cs-CZ" sz="1600" baseline="0" dirty="0" smtClean="0">
                          <a:latin typeface="Tw Cen MT" panose="020B0602020104020603" pitchFamily="34" charset="-18"/>
                        </a:rPr>
                        <a:t> Konkurence</a:t>
                      </a:r>
                      <a:endParaRPr lang="cs-CZ" sz="1600" b="0" i="0" dirty="0" smtClean="0">
                        <a:solidFill>
                          <a:schemeClr val="tx1"/>
                        </a:solidFill>
                        <a:latin typeface="Tw Cen MT" panose="020B0602020104020603" pitchFamily="34" charset="-18"/>
                      </a:endParaRPr>
                    </a:p>
                  </a:txBody>
                  <a:tcPr anchor="ctr"/>
                </a:tc>
              </a:tr>
              <a:tr h="369748">
                <a:tc>
                  <a:txBody>
                    <a:bodyPr/>
                    <a:lstStyle>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l"/>
                      <a:r>
                        <a:rPr lang="cs-CZ" sz="1600" dirty="0" smtClean="0">
                          <a:latin typeface="Tw Cen MT" panose="020B0602020104020603" pitchFamily="34" charset="-18"/>
                        </a:rPr>
                        <a:t>Tematická oblast</a:t>
                      </a:r>
                      <a:endParaRPr lang="cs-CZ" sz="1600" dirty="0">
                        <a:latin typeface="Tw Cen MT" panose="020B0602020104020603" pitchFamily="34" charset="-18"/>
                      </a:endParaRPr>
                    </a:p>
                  </a:txBody>
                  <a:tcPr anchor="ctr"/>
                </a:tc>
                <a:tc>
                  <a:txBody>
                    <a:bodyPr/>
                    <a:lstStyle>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l"/>
                      <a:r>
                        <a:rPr lang="cs-CZ" sz="1600" dirty="0" smtClean="0">
                          <a:latin typeface="Tw Cen MT" panose="020B0602020104020603" pitchFamily="34" charset="-18"/>
                        </a:rPr>
                        <a:t>Ekonomika</a:t>
                      </a:r>
                      <a:r>
                        <a:rPr lang="cs-CZ" sz="1600" baseline="0" dirty="0" smtClean="0">
                          <a:latin typeface="Tw Cen MT" panose="020B0602020104020603" pitchFamily="34" charset="-18"/>
                        </a:rPr>
                        <a:t> podniku</a:t>
                      </a:r>
                      <a:endParaRPr lang="cs-CZ" sz="1600" dirty="0">
                        <a:latin typeface="Tw Cen MT" panose="020B0602020104020603" pitchFamily="34" charset="-18"/>
                      </a:endParaRPr>
                    </a:p>
                  </a:txBody>
                  <a:tcPr anchor="ctr"/>
                </a:tc>
              </a:tr>
              <a:tr h="369748">
                <a:tc>
                  <a:txBody>
                    <a:bodyPr/>
                    <a:lstStyle>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l"/>
                      <a:r>
                        <a:rPr lang="cs-CZ" sz="1600" dirty="0" smtClean="0">
                          <a:latin typeface="Tw Cen MT" panose="020B0602020104020603" pitchFamily="34" charset="-18"/>
                        </a:rPr>
                        <a:t>Ročník</a:t>
                      </a:r>
                      <a:endParaRPr lang="cs-CZ" sz="1600" dirty="0">
                        <a:latin typeface="Tw Cen MT" panose="020B0602020104020603" pitchFamily="34" charset="-18"/>
                      </a:endParaRPr>
                    </a:p>
                  </a:txBody>
                  <a:tcPr anchor="ctr"/>
                </a:tc>
                <a:tc>
                  <a:txBody>
                    <a:bodyPr/>
                    <a:lstStyle>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l"/>
                      <a:r>
                        <a:rPr lang="cs-CZ" sz="1600" dirty="0" smtClean="0">
                          <a:latin typeface="Tw Cen MT" panose="020B0602020104020603" pitchFamily="34" charset="-18"/>
                        </a:rPr>
                        <a:t>1. ročník</a:t>
                      </a:r>
                      <a:endParaRPr lang="cs-CZ" sz="1600" dirty="0">
                        <a:latin typeface="Tw Cen MT" panose="020B0602020104020603" pitchFamily="34" charset="-18"/>
                      </a:endParaRPr>
                    </a:p>
                  </a:txBody>
                  <a:tcPr anchor="ctr"/>
                </a:tc>
              </a:tr>
              <a:tr h="369748">
                <a:tc>
                  <a:txBody>
                    <a:bodyPr/>
                    <a:lstStyle>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l"/>
                      <a:r>
                        <a:rPr lang="cs-CZ" sz="1600" dirty="0" smtClean="0">
                          <a:latin typeface="Tw Cen MT" panose="020B0602020104020603" pitchFamily="34" charset="-18"/>
                        </a:rPr>
                        <a:t>Autor</a:t>
                      </a:r>
                      <a:endParaRPr lang="cs-CZ" sz="1600" dirty="0">
                        <a:latin typeface="Tw Cen MT" panose="020B0602020104020603" pitchFamily="34" charset="-18"/>
                      </a:endParaRPr>
                    </a:p>
                  </a:txBody>
                  <a:tcPr anchor="ctr"/>
                </a:tc>
                <a:tc>
                  <a:txBody>
                    <a:bodyPr/>
                    <a:lstStyle>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l"/>
                      <a:r>
                        <a:rPr lang="cs-CZ" sz="1600" dirty="0" smtClean="0">
                          <a:latin typeface="Tw Cen MT" panose="020B0602020104020603" pitchFamily="34" charset="-18"/>
                        </a:rPr>
                        <a:t>Ing.</a:t>
                      </a:r>
                      <a:r>
                        <a:rPr lang="cs-CZ" sz="1600" baseline="0" dirty="0" smtClean="0">
                          <a:latin typeface="Tw Cen MT" panose="020B0602020104020603" pitchFamily="34" charset="-18"/>
                        </a:rPr>
                        <a:t> Jarmila Kabourková</a:t>
                      </a:r>
                      <a:endParaRPr lang="cs-CZ" sz="1600" dirty="0">
                        <a:latin typeface="Tw Cen MT" panose="020B0602020104020603" pitchFamily="34" charset="-18"/>
                      </a:endParaRPr>
                    </a:p>
                  </a:txBody>
                  <a:tcPr anchor="ctr"/>
                </a:tc>
              </a:tr>
              <a:tr h="369748">
                <a:tc>
                  <a:txBody>
                    <a:bodyPr/>
                    <a:lstStyle>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l"/>
                      <a:r>
                        <a:rPr lang="cs-CZ" sz="1600" dirty="0" smtClean="0">
                          <a:latin typeface="Tw Cen MT" panose="020B0602020104020603" pitchFamily="34" charset="-18"/>
                        </a:rPr>
                        <a:t>Datum vzniku</a:t>
                      </a:r>
                      <a:endParaRPr lang="cs-CZ" sz="1600" dirty="0">
                        <a:latin typeface="Tw Cen MT" panose="020B0602020104020603" pitchFamily="34" charset="-18"/>
                      </a:endParaRPr>
                    </a:p>
                  </a:txBody>
                  <a:tcPr anchor="ctr"/>
                </a:tc>
                <a:tc>
                  <a:txBody>
                    <a:bodyPr/>
                    <a:lstStyle>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l"/>
                      <a:r>
                        <a:rPr lang="cs-CZ" sz="1600" dirty="0" smtClean="0">
                          <a:latin typeface="Tw Cen MT" panose="020B0602020104020603" pitchFamily="34" charset="-18"/>
                        </a:rPr>
                        <a:t>22.11.2013</a:t>
                      </a:r>
                      <a:endParaRPr lang="cs-CZ" sz="1600" dirty="0">
                        <a:latin typeface="Tw Cen MT" panose="020B0602020104020603" pitchFamily="34" charset="-18"/>
                      </a:endParaRPr>
                    </a:p>
                  </a:txBody>
                  <a:tcPr anchor="ctr"/>
                </a:tc>
              </a:tr>
              <a:tr h="394459">
                <a:tc>
                  <a:txBody>
                    <a:bodyPr/>
                    <a:lstStyle>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l"/>
                      <a:r>
                        <a:rPr lang="cs-CZ" sz="1600" dirty="0" smtClean="0">
                          <a:latin typeface="Tw Cen MT" panose="020B0602020104020603" pitchFamily="34" charset="-18"/>
                        </a:rPr>
                        <a:t>Anotace</a:t>
                      </a:r>
                      <a:endParaRPr lang="cs-CZ" sz="1600" dirty="0">
                        <a:latin typeface="Tw Cen MT" panose="020B0602020104020603" pitchFamily="34" charset="-18"/>
                      </a:endParaRPr>
                    </a:p>
                  </a:txBody>
                  <a:tcPr anchor="ctr"/>
                </a:tc>
                <a:tc>
                  <a:txBody>
                    <a:bodyPr/>
                    <a:lstStyle>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l"/>
                      <a:r>
                        <a:rPr lang="cs-CZ" sz="1600" baseline="0" dirty="0" smtClean="0">
                          <a:latin typeface="Tw Cen MT" panose="020B0602020104020603" pitchFamily="34" charset="-18"/>
                        </a:rPr>
                        <a:t>Materiál popisuje konkurenci v tržní ekonomice</a:t>
                      </a:r>
                      <a:endParaRPr lang="cs-CZ" sz="1600" dirty="0">
                        <a:latin typeface="Tw Cen MT" panose="020B0602020104020603" pitchFamily="34" charset="-18"/>
                      </a:endParaRPr>
                    </a:p>
                  </a:txBody>
                  <a:tcPr anchor="ctr"/>
                </a:tc>
              </a:tr>
              <a:tr h="369748">
                <a:tc>
                  <a:txBody>
                    <a:bodyPr/>
                    <a:lstStyle>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l"/>
                      <a:r>
                        <a:rPr lang="cs-CZ" sz="1600" dirty="0" smtClean="0">
                          <a:latin typeface="Tw Cen MT" panose="020B0602020104020603" pitchFamily="34" charset="-18"/>
                        </a:rPr>
                        <a:t>Metodika</a:t>
                      </a:r>
                      <a:endParaRPr lang="cs-CZ" sz="1600" dirty="0">
                        <a:latin typeface="Tw Cen MT" panose="020B0602020104020603" pitchFamily="34" charset="-18"/>
                      </a:endParaRPr>
                    </a:p>
                  </a:txBody>
                  <a:tcPr anchor="ctr"/>
                </a:tc>
                <a:tc>
                  <a:txBody>
                    <a:bodyPr/>
                    <a:lstStyle>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l"/>
                      <a:r>
                        <a:rPr lang="cs-CZ" sz="1600" dirty="0" smtClean="0">
                          <a:latin typeface="Tw Cen MT" panose="020B0602020104020603" pitchFamily="34" charset="-18"/>
                        </a:rPr>
                        <a:t>Výklad</a:t>
                      </a:r>
                      <a:r>
                        <a:rPr lang="cs-CZ" sz="1600" baseline="0" dirty="0" smtClean="0">
                          <a:latin typeface="Tw Cen MT" panose="020B0602020104020603" pitchFamily="34" charset="-18"/>
                        </a:rPr>
                        <a:t> učiva prostřednictvím projektoru</a:t>
                      </a:r>
                      <a:endParaRPr lang="cs-CZ" sz="1600" dirty="0">
                        <a:latin typeface="Tw Cen MT" panose="020B0602020104020603" pitchFamily="34" charset="-18"/>
                      </a:endParaRPr>
                    </a:p>
                  </a:txBody>
                  <a:tcPr anchor="ctr"/>
                </a:tc>
              </a:tr>
              <a:tr h="369748">
                <a:tc gridSpan="2">
                  <a:txBody>
                    <a:bodyPr/>
                    <a:lstStyle>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200" u="none" strike="noStrike" kern="1200" cap="none" spc="0" normalizeH="0" baseline="0" noProof="0" dirty="0" smtClean="0">
                          <a:ln>
                            <a:noFill/>
                          </a:ln>
                          <a:effectLst/>
                          <a:uLnTx/>
                          <a:uFillTx/>
                          <a:latin typeface="Tw Cen MT" panose="020B0602020104020603" pitchFamily="34" charset="-18"/>
                        </a:rPr>
                        <a:t>Pokud není uvedeno jinak, pochází publikované materiály ze zdrojů autora.</a:t>
                      </a:r>
                      <a:endParaRPr kumimoji="0" lang="cs-CZ" sz="1200" b="1" i="0" u="none" strike="noStrike" kern="1200" cap="none" spc="0" normalizeH="0" baseline="0" noProof="0" dirty="0" smtClean="0">
                        <a:ln>
                          <a:noFill/>
                        </a:ln>
                        <a:solidFill>
                          <a:prstClr val="black"/>
                        </a:solidFill>
                        <a:effectLst/>
                        <a:uLnTx/>
                        <a:uFillTx/>
                        <a:latin typeface="Tw Cen MT" panose="020B0602020104020603" pitchFamily="34" charset="-18"/>
                        <a:ea typeface="+mn-ea"/>
                        <a:cs typeface="+mn-cs"/>
                      </a:endParaRPr>
                    </a:p>
                  </a:txBody>
                  <a:tcPr anchor="ctr"/>
                </a:tc>
                <a:tc hMerge="1">
                  <a:txBody>
                    <a:bodyPr/>
                    <a:lstStyle/>
                    <a:p>
                      <a:pPr algn="l"/>
                      <a:endParaRPr lang="cs-CZ" sz="1600" dirty="0"/>
                    </a:p>
                  </a:txBody>
                  <a:tcPr anchor="ctr"/>
                </a:tc>
              </a:tr>
            </a:tbl>
          </a:graphicData>
        </a:graphic>
      </p:graphicFrame>
    </p:spTree>
    <p:extLst>
      <p:ext uri="{BB962C8B-B14F-4D97-AF65-F5344CB8AC3E}">
        <p14:creationId xmlns:p14="http://schemas.microsoft.com/office/powerpoint/2010/main" val="1782659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Proces konkurence</a:t>
            </a:r>
            <a:endParaRPr lang="cs-CZ" dirty="0"/>
          </a:p>
        </p:txBody>
      </p:sp>
      <p:sp>
        <p:nvSpPr>
          <p:cNvPr id="3" name="Zástupný symbol pro obsah 2"/>
          <p:cNvSpPr>
            <a:spLocks noGrp="1"/>
          </p:cNvSpPr>
          <p:nvPr>
            <p:ph idx="1"/>
          </p:nvPr>
        </p:nvSpPr>
        <p:spPr/>
        <p:txBody>
          <a:bodyPr>
            <a:normAutofit fontScale="92500" lnSpcReduction="20000"/>
          </a:bodyPr>
          <a:lstStyle/>
          <a:p>
            <a:pPr hangingPunct="0"/>
            <a:r>
              <a:rPr lang="cs-CZ" dirty="0" smtClean="0"/>
              <a:t>Tržní konkurence je proces, ve kterém se střetávají různé zájmy různých subjektů trhu. Každý, kdo vstupuje na trh, přichází sem s nějakým  cílem, chce realizovat své ekonomické zájmy. Různé zájmy rozdělují tržní subjekty na straně poptávky i na straně nabídky. Střetávání nabídky a poptávky na trhu nazýváme konkurencí mezi nabídkou a poptávkou.</a:t>
            </a:r>
          </a:p>
          <a:p>
            <a:pPr hangingPunct="0"/>
            <a:r>
              <a:rPr lang="cs-CZ" dirty="0" smtClean="0"/>
              <a:t> Výrobci, kteří vystupují na straně nabídky, chtějí prodat to, co vyrobili, s co největším ziskem.</a:t>
            </a:r>
          </a:p>
          <a:p>
            <a:pPr hangingPunct="0"/>
            <a:r>
              <a:rPr lang="cs-CZ" dirty="0" smtClean="0"/>
              <a:t>Spotřebitelé, kteří tvoří poptávku, chtějí v co nejvyšší možné míře uspokojit své potřeby nákupem zboží. Jejich zájmy jsou tedy protichůdné. Zatímco výrobci chtějí prodávat draho, spotřebitelé chtějí nakupovat levně. </a:t>
            </a:r>
          </a:p>
          <a:p>
            <a:pPr marL="0" indent="0" hangingPunct="0">
              <a:buNone/>
            </a:pPr>
            <a:endParaRPr lang="cs-CZ" dirty="0" smtClean="0"/>
          </a:p>
          <a:p>
            <a:pPr hangingPunct="0"/>
            <a:endParaRPr lang="cs-CZ" dirty="0" smtClean="0"/>
          </a:p>
          <a:p>
            <a:endParaRPr lang="cs-CZ" dirty="0" smtClean="0"/>
          </a:p>
          <a:p>
            <a:endParaRPr lang="cs-CZ" dirty="0"/>
          </a:p>
        </p:txBody>
      </p:sp>
    </p:spTree>
    <p:extLst>
      <p:ext uri="{BB962C8B-B14F-4D97-AF65-F5344CB8AC3E}">
        <p14:creationId xmlns:p14="http://schemas.microsoft.com/office/powerpoint/2010/main" val="8858853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fontScale="90000"/>
          </a:bodyPr>
          <a:lstStyle/>
          <a:p>
            <a:r>
              <a:rPr lang="cs-CZ" b="1" dirty="0" smtClean="0"/>
              <a:t>Orgán, který dohlíží na konkurenční prostředí v tržní ekonomice  se nazývá</a:t>
            </a:r>
            <a:endParaRPr lang="cs-CZ" dirty="0"/>
          </a:p>
        </p:txBody>
      </p:sp>
      <p:graphicFrame>
        <p:nvGraphicFramePr>
          <p:cNvPr id="4" name="Zástupný symbol pro obsah 3"/>
          <p:cNvGraphicFramePr>
            <a:graphicFrameLocks noGrp="1"/>
          </p:cNvGraphicFramePr>
          <p:nvPr>
            <p:ph idx="1"/>
            <p:extLst>
              <p:ext uri="{D42A27DB-BD31-4B8C-83A1-F6EECF244321}">
                <p14:modId xmlns:p14="http://schemas.microsoft.com/office/powerpoint/2010/main" val="2340795087"/>
              </p:ext>
            </p:extLst>
          </p:nvPr>
        </p:nvGraphicFramePr>
        <p:xfrm>
          <a:off x="1295400" y="2557463"/>
          <a:ext cx="9601200" cy="33178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72300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Konkurenci můžeme rozlišit na:</a:t>
            </a:r>
            <a:endParaRPr lang="cs-CZ" dirty="0"/>
          </a:p>
        </p:txBody>
      </p:sp>
      <p:sp>
        <p:nvSpPr>
          <p:cNvPr id="3" name="Zástupný symbol pro obsah 2"/>
          <p:cNvSpPr>
            <a:spLocks noGrp="1"/>
          </p:cNvSpPr>
          <p:nvPr>
            <p:ph idx="1"/>
          </p:nvPr>
        </p:nvSpPr>
        <p:spPr>
          <a:solidFill>
            <a:schemeClr val="accent2">
              <a:lumMod val="60000"/>
              <a:lumOff val="40000"/>
            </a:schemeClr>
          </a:solidFill>
          <a:effectLst>
            <a:glow rad="228600">
              <a:schemeClr val="accent2">
                <a:satMod val="175000"/>
                <a:alpha val="40000"/>
              </a:schemeClr>
            </a:glow>
          </a:effectLst>
        </p:spPr>
        <p:txBody>
          <a:bodyPr/>
          <a:lstStyle/>
          <a:p>
            <a:pPr marL="514350" lvl="0" indent="-514350" hangingPunct="0">
              <a:buFont typeface="+mj-lt"/>
              <a:buAutoNum type="arabicParenR"/>
            </a:pPr>
            <a:r>
              <a:rPr lang="cs-CZ" b="1" dirty="0" smtClean="0">
                <a:pattFill prst="pct80">
                  <a:fgClr>
                    <a:schemeClr val="accent4">
                      <a:lumMod val="75000"/>
                    </a:schemeClr>
                  </a:fgClr>
                  <a:bgClr>
                    <a:schemeClr val="bg1"/>
                  </a:bgClr>
                </a:pattFill>
              </a:rPr>
              <a:t>konkurenci na straně poptávky </a:t>
            </a:r>
            <a:endParaRPr lang="cs-CZ" dirty="0" smtClean="0">
              <a:pattFill prst="pct80">
                <a:fgClr>
                  <a:schemeClr val="accent4">
                    <a:lumMod val="75000"/>
                  </a:schemeClr>
                </a:fgClr>
                <a:bgClr>
                  <a:schemeClr val="bg1"/>
                </a:bgClr>
              </a:pattFill>
            </a:endParaRPr>
          </a:p>
          <a:p>
            <a:pPr marL="514350" lvl="0" indent="-514350" hangingPunct="0">
              <a:buFont typeface="+mj-lt"/>
              <a:buAutoNum type="arabicParenR"/>
            </a:pPr>
            <a:r>
              <a:rPr lang="cs-CZ" b="1" dirty="0" smtClean="0">
                <a:pattFill prst="pct80">
                  <a:fgClr>
                    <a:schemeClr val="accent4">
                      <a:lumMod val="75000"/>
                    </a:schemeClr>
                  </a:fgClr>
                  <a:bgClr>
                    <a:schemeClr val="bg1"/>
                  </a:bgClr>
                </a:pattFill>
              </a:rPr>
              <a:t>konkurenci na straně nabídky</a:t>
            </a:r>
            <a:endParaRPr lang="cs-CZ" dirty="0" smtClean="0">
              <a:pattFill prst="pct80">
                <a:fgClr>
                  <a:schemeClr val="accent4">
                    <a:lumMod val="75000"/>
                  </a:schemeClr>
                </a:fgClr>
                <a:bgClr>
                  <a:schemeClr val="bg1"/>
                </a:bgClr>
              </a:pattFill>
            </a:endParaRPr>
          </a:p>
          <a:p>
            <a:pPr lvl="0" algn="just" hangingPunct="0">
              <a:buBlip>
                <a:blip r:embed="rId2"/>
              </a:buBlip>
            </a:pPr>
            <a:r>
              <a:rPr lang="cs-CZ" b="1" dirty="0" smtClean="0"/>
              <a:t>cenovou </a:t>
            </a:r>
            <a:endParaRPr lang="cs-CZ" dirty="0" smtClean="0"/>
          </a:p>
          <a:p>
            <a:pPr lvl="0" algn="just" hangingPunct="0">
              <a:buBlip>
                <a:blip r:embed="rId2"/>
              </a:buBlip>
            </a:pPr>
            <a:r>
              <a:rPr lang="cs-CZ" b="1" dirty="0" smtClean="0"/>
              <a:t>necenovou</a:t>
            </a:r>
            <a:endParaRPr lang="cs-CZ" dirty="0" smtClean="0"/>
          </a:p>
          <a:p>
            <a:pPr lvl="0" algn="just" hangingPunct="0">
              <a:buBlip>
                <a:blip r:embed="rId3"/>
              </a:buBlip>
            </a:pPr>
            <a:r>
              <a:rPr lang="cs-CZ" b="1" dirty="0" smtClean="0"/>
              <a:t>dokonalou </a:t>
            </a:r>
            <a:endParaRPr lang="cs-CZ" dirty="0" smtClean="0"/>
          </a:p>
          <a:p>
            <a:pPr algn="just">
              <a:buBlip>
                <a:blip r:embed="rId3"/>
              </a:buBlip>
            </a:pPr>
            <a:r>
              <a:rPr lang="cs-CZ" b="1" dirty="0" smtClean="0"/>
              <a:t>nedokonalou</a:t>
            </a:r>
            <a:endParaRPr lang="cs-CZ" dirty="0" smtClean="0"/>
          </a:p>
          <a:p>
            <a:pPr marL="0" indent="0">
              <a:buNone/>
            </a:pPr>
            <a:endParaRPr lang="cs-CZ" dirty="0"/>
          </a:p>
        </p:txBody>
      </p:sp>
    </p:spTree>
    <p:extLst>
      <p:ext uri="{BB962C8B-B14F-4D97-AF65-F5344CB8AC3E}">
        <p14:creationId xmlns:p14="http://schemas.microsoft.com/office/powerpoint/2010/main" val="26701516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b="1" u="sng" dirty="0" smtClean="0"/>
              <a:t>Konkurence na straně poptávky</a:t>
            </a:r>
            <a:endParaRPr lang="cs-CZ" dirty="0"/>
          </a:p>
        </p:txBody>
      </p:sp>
      <p:sp>
        <p:nvSpPr>
          <p:cNvPr id="3" name="Zástupný symbol pro obsah 2"/>
          <p:cNvSpPr>
            <a:spLocks noGrp="1"/>
          </p:cNvSpPr>
          <p:nvPr>
            <p:ph idx="1"/>
          </p:nvPr>
        </p:nvSpPr>
        <p:spPr/>
        <p:txBody>
          <a:bodyPr>
            <a:normAutofit fontScale="92500" lnSpcReduction="20000"/>
          </a:bodyPr>
          <a:lstStyle/>
          <a:p>
            <a:pPr hangingPunct="0"/>
            <a:r>
              <a:rPr lang="cs-CZ" dirty="0" smtClean="0"/>
              <a:t>Konkurence na straně poptávky je odrazem střetávání zájmů jednotlivých spotřebitelů vstupujících na trh. Každý spotřebitel chce nakoupit co nejvíce zboží co nejlevněji, třeba i na úkor ostatních spotřebitelů.</a:t>
            </a:r>
          </a:p>
          <a:p>
            <a:pPr hangingPunct="0"/>
            <a:r>
              <a:rPr lang="cs-CZ" dirty="0" smtClean="0"/>
              <a:t>Význam této konkurence roste zejména v situaci, kdy </a:t>
            </a:r>
            <a:r>
              <a:rPr lang="cs-CZ" b="1" i="1" dirty="0" smtClean="0"/>
              <a:t>poptávka převyšuje nabídku</a:t>
            </a:r>
            <a:r>
              <a:rPr lang="cs-CZ" dirty="0" smtClean="0"/>
              <a:t>, tzn., že je nedostatek zboží na trhu. Pak</a:t>
            </a:r>
            <a:r>
              <a:rPr lang="cs-CZ" b="1" i="1" dirty="0" smtClean="0"/>
              <a:t> konkurence mezi spotřebiteli</a:t>
            </a:r>
            <a:r>
              <a:rPr lang="cs-CZ" dirty="0" smtClean="0"/>
              <a:t>, (snaha každého z nich, aby právě on získal nedostatkové zboží) </a:t>
            </a:r>
            <a:r>
              <a:rPr lang="cs-CZ" b="1" i="1" dirty="0" smtClean="0"/>
              <a:t>vede ke zvyšování ceny</a:t>
            </a:r>
            <a:r>
              <a:rPr lang="cs-CZ" dirty="0" smtClean="0"/>
              <a:t>.   </a:t>
            </a:r>
          </a:p>
          <a:p>
            <a:pPr hangingPunct="0"/>
            <a:r>
              <a:rPr lang="cs-CZ" dirty="0" smtClean="0"/>
              <a:t>Naopak v situaci, kdy </a:t>
            </a:r>
            <a:r>
              <a:rPr lang="cs-CZ" b="1" i="1" dirty="0" smtClean="0"/>
              <a:t>nabídka převyšuje poptávku</a:t>
            </a:r>
            <a:r>
              <a:rPr lang="cs-CZ" dirty="0" smtClean="0"/>
              <a:t>, se spotřebitelé pohybují v prakticky </a:t>
            </a:r>
            <a:r>
              <a:rPr lang="cs-CZ" b="1" i="1" dirty="0" smtClean="0"/>
              <a:t>bezkonkurenčním prostředí</a:t>
            </a:r>
            <a:r>
              <a:rPr lang="cs-CZ" dirty="0" smtClean="0"/>
              <a:t>. Význam konkurence na straně poptávky v takové situaci výrazně klesá. Naopak roste význam konkurence na straně nabídky.</a:t>
            </a:r>
          </a:p>
          <a:p>
            <a:endParaRPr lang="cs-CZ" dirty="0" smtClean="0"/>
          </a:p>
          <a:p>
            <a:endParaRPr lang="cs-CZ" dirty="0"/>
          </a:p>
        </p:txBody>
      </p:sp>
      <p:pic>
        <p:nvPicPr>
          <p:cNvPr id="4" name="Obrázek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04780" y="885786"/>
            <a:ext cx="1304749" cy="1447982"/>
          </a:xfrm>
          <a:prstGeom prst="rect">
            <a:avLst/>
          </a:prstGeom>
        </p:spPr>
      </p:pic>
    </p:spTree>
    <p:extLst>
      <p:ext uri="{BB962C8B-B14F-4D97-AF65-F5344CB8AC3E}">
        <p14:creationId xmlns:p14="http://schemas.microsoft.com/office/powerpoint/2010/main" val="8111457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b="1" u="sng" dirty="0" smtClean="0"/>
              <a:t>Konkurence na straně nabídky</a:t>
            </a:r>
            <a:endParaRPr lang="cs-CZ" dirty="0"/>
          </a:p>
        </p:txBody>
      </p:sp>
      <p:sp>
        <p:nvSpPr>
          <p:cNvPr id="3" name="Zástupný symbol pro obsah 2"/>
          <p:cNvSpPr>
            <a:spLocks noGrp="1"/>
          </p:cNvSpPr>
          <p:nvPr>
            <p:ph idx="1"/>
          </p:nvPr>
        </p:nvSpPr>
        <p:spPr>
          <a:xfrm>
            <a:off x="1295401" y="2333767"/>
            <a:ext cx="9601196" cy="3916908"/>
          </a:xfrm>
        </p:spPr>
        <p:txBody>
          <a:bodyPr>
            <a:noAutofit/>
          </a:bodyPr>
          <a:lstStyle/>
          <a:p>
            <a:pPr hangingPunct="0"/>
            <a:r>
              <a:rPr lang="cs-CZ" sz="2000" dirty="0" smtClean="0"/>
              <a:t>Každý výrobce přichází na trh se snahou prodat co největší množství svých výrobků za co nejvýhodnějších podmínek, které mu umožní maximalizovat jeho zisk. Snaha o maximalizaci zisku je přirozeným cílem každého výrobce. Dalším přirozeným cílem je oslabování pozic svých konkurentů, případně je z procesu konkurence zcela vyřazovat. Každý výrobce se snaží získat na daném trhu co možná největší podíl.</a:t>
            </a:r>
          </a:p>
          <a:p>
            <a:pPr hangingPunct="0"/>
            <a:r>
              <a:rPr lang="cs-CZ" sz="2000" dirty="0" smtClean="0"/>
              <a:t>Význam této konkurence roste zejména v situaci, kdy </a:t>
            </a:r>
            <a:r>
              <a:rPr lang="cs-CZ" sz="2000" b="1" i="1" dirty="0" smtClean="0"/>
              <a:t>nabídka převyšuje poptávku</a:t>
            </a:r>
            <a:r>
              <a:rPr lang="cs-CZ" sz="2000" dirty="0" smtClean="0"/>
              <a:t>. V této situaci se konkurenční boj stává </a:t>
            </a:r>
            <a:r>
              <a:rPr lang="cs-CZ" sz="2000" b="1" i="1" dirty="0" smtClean="0"/>
              <a:t>bojem o přežití výrobců</a:t>
            </a:r>
            <a:r>
              <a:rPr lang="cs-CZ" sz="2000" dirty="0" smtClean="0"/>
              <a:t>. Jestliže cena klesne, výrobci prodělají. Jde o to, kdo z nich prodělá relativně nejméně, kdo dokáže tuto situaci zvládnout </a:t>
            </a:r>
            <a:br>
              <a:rPr lang="cs-CZ" sz="2000" dirty="0" smtClean="0"/>
            </a:br>
            <a:r>
              <a:rPr lang="cs-CZ" sz="2000" dirty="0" smtClean="0"/>
              <a:t>a přežívá a kdo naopak prodělá nejvíce třeba až k úplnému bankrotu.    </a:t>
            </a:r>
          </a:p>
          <a:p>
            <a:pPr hangingPunct="0"/>
            <a:r>
              <a:rPr lang="cs-CZ" sz="2000" dirty="0" smtClean="0"/>
              <a:t>Ani v opačné situaci, kdy </a:t>
            </a:r>
            <a:r>
              <a:rPr lang="cs-CZ" sz="2000" b="1" i="1" dirty="0" smtClean="0"/>
              <a:t>poptávka převyšuje nabídku</a:t>
            </a:r>
            <a:r>
              <a:rPr lang="cs-CZ" sz="2000" dirty="0" smtClean="0"/>
              <a:t>, tento typ konkurence neztrácí svůj význam. V tomto případě jde o to, </a:t>
            </a:r>
            <a:r>
              <a:rPr lang="cs-CZ" sz="2000" b="1" i="1" dirty="0" smtClean="0"/>
              <a:t>kdo z výrobců dokáže nejlépe využít růstu cen </a:t>
            </a:r>
            <a:br>
              <a:rPr lang="cs-CZ" sz="2000" b="1" i="1" dirty="0" smtClean="0"/>
            </a:br>
            <a:r>
              <a:rPr lang="cs-CZ" sz="2000" b="1" i="1" dirty="0" smtClean="0"/>
              <a:t>a nejvíce vydělá.</a:t>
            </a:r>
            <a:r>
              <a:rPr lang="cs-CZ" sz="2000" dirty="0" smtClean="0"/>
              <a:t> Ten si pak vytváří nejlepší předpoklady k tomu, aby ovládl větší část trhu.</a:t>
            </a:r>
          </a:p>
          <a:p>
            <a:endParaRPr lang="cs-CZ" sz="2000" dirty="0" smtClean="0"/>
          </a:p>
          <a:p>
            <a:endParaRPr lang="cs-CZ" sz="2000" dirty="0"/>
          </a:p>
        </p:txBody>
      </p:sp>
      <p:pic>
        <p:nvPicPr>
          <p:cNvPr id="4" name="Obrázek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3316" y="462911"/>
            <a:ext cx="1954073" cy="2001622"/>
          </a:xfrm>
          <a:prstGeom prst="rect">
            <a:avLst/>
          </a:prstGeom>
        </p:spPr>
      </p:pic>
    </p:spTree>
    <p:extLst>
      <p:ext uri="{BB962C8B-B14F-4D97-AF65-F5344CB8AC3E}">
        <p14:creationId xmlns:p14="http://schemas.microsoft.com/office/powerpoint/2010/main" val="11378248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fontScale="90000"/>
          </a:bodyPr>
          <a:lstStyle/>
          <a:p>
            <a:r>
              <a:rPr lang="cs-CZ" b="1" u="sng" dirty="0" smtClean="0"/>
              <a:t>Konkurence  cenová</a:t>
            </a:r>
            <a:r>
              <a:rPr lang="cs-CZ" dirty="0" smtClean="0"/>
              <a:t/>
            </a:r>
            <a:br>
              <a:rPr lang="cs-CZ" dirty="0" smtClean="0"/>
            </a:br>
            <a:endParaRPr lang="cs-CZ" dirty="0"/>
          </a:p>
        </p:txBody>
      </p:sp>
      <p:sp>
        <p:nvSpPr>
          <p:cNvPr id="3" name="Zástupný symbol pro obsah 2"/>
          <p:cNvSpPr>
            <a:spLocks noGrp="1"/>
          </p:cNvSpPr>
          <p:nvPr>
            <p:ph idx="1"/>
          </p:nvPr>
        </p:nvSpPr>
        <p:spPr/>
        <p:txBody>
          <a:bodyPr>
            <a:normAutofit fontScale="92500" lnSpcReduction="10000"/>
          </a:bodyPr>
          <a:lstStyle/>
          <a:p>
            <a:pPr hangingPunct="0"/>
            <a:r>
              <a:rPr lang="cs-CZ" dirty="0" smtClean="0"/>
              <a:t>Její podstata spočívá </a:t>
            </a:r>
            <a:r>
              <a:rPr lang="cs-CZ" b="1" i="1" dirty="0" smtClean="0"/>
              <a:t>v dobrovolném snižování ceny zboží ze strany výrobců</a:t>
            </a:r>
            <a:r>
              <a:rPr lang="cs-CZ" dirty="0" smtClean="0"/>
              <a:t>. </a:t>
            </a:r>
          </a:p>
          <a:p>
            <a:pPr hangingPunct="0"/>
            <a:r>
              <a:rPr lang="cs-CZ" dirty="0" smtClean="0"/>
              <a:t>Výrobci zlevňují své zboží, aniž by je k tomu nutil přebytek nabídky nad poptávkou. Jde jim o to, přilákat spotřebitele právě k sobě, a proto zlevňují své výrobky v naději, že jejich konkurenti se nebudou umět těmto nízkým cenám přizpůsobit. Jejich výrobky budou levnější než výrobky konkurentů, a tím budou pro spotřebitele přitažlivější. </a:t>
            </a:r>
          </a:p>
          <a:p>
            <a:pPr hangingPunct="0"/>
            <a:r>
              <a:rPr lang="cs-CZ" dirty="0" smtClean="0"/>
              <a:t>Chtějí tak ovládnout trh, aby mohli v budoucnu diktovat podmínky ostatním účastníkům trhu a ceny naopak zvyšovat. Proto jsou ochotni se dočasně vzdát svých zisků.</a:t>
            </a:r>
          </a:p>
          <a:p>
            <a:endParaRPr lang="cs-CZ" dirty="0"/>
          </a:p>
        </p:txBody>
      </p:sp>
      <p:pic>
        <p:nvPicPr>
          <p:cNvPr id="4" name="Obrázek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70391" y="787091"/>
            <a:ext cx="1781175" cy="1571625"/>
          </a:xfrm>
          <a:prstGeom prst="rect">
            <a:avLst/>
          </a:prstGeom>
        </p:spPr>
      </p:pic>
    </p:spTree>
    <p:extLst>
      <p:ext uri="{BB962C8B-B14F-4D97-AF65-F5344CB8AC3E}">
        <p14:creationId xmlns:p14="http://schemas.microsoft.com/office/powerpoint/2010/main" val="20318838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fontScale="90000"/>
          </a:bodyPr>
          <a:lstStyle/>
          <a:p>
            <a:r>
              <a:rPr lang="cs-CZ" b="1" u="sng" dirty="0" smtClean="0"/>
              <a:t>Konkurence  necenová</a:t>
            </a:r>
            <a:r>
              <a:rPr lang="cs-CZ" dirty="0" smtClean="0"/>
              <a:t/>
            </a:r>
            <a:br>
              <a:rPr lang="cs-CZ" dirty="0" smtClean="0"/>
            </a:br>
            <a:endParaRPr lang="cs-CZ" dirty="0"/>
          </a:p>
        </p:txBody>
      </p:sp>
      <p:sp>
        <p:nvSpPr>
          <p:cNvPr id="3" name="Zástupný symbol pro obsah 2"/>
          <p:cNvSpPr>
            <a:spLocks noGrp="1"/>
          </p:cNvSpPr>
          <p:nvPr>
            <p:ph idx="1"/>
          </p:nvPr>
        </p:nvSpPr>
        <p:spPr/>
        <p:txBody>
          <a:bodyPr/>
          <a:lstStyle/>
          <a:p>
            <a:pPr hangingPunct="0"/>
            <a:r>
              <a:rPr lang="cs-CZ" dirty="0" smtClean="0"/>
              <a:t>Jejím cílem je přilákání poptávky, ale </a:t>
            </a:r>
            <a:r>
              <a:rPr lang="cs-CZ" i="1" dirty="0" smtClean="0"/>
              <a:t>jinými metodami  než snižováním cen</a:t>
            </a:r>
            <a:r>
              <a:rPr lang="cs-CZ" dirty="0" smtClean="0"/>
              <a:t>. Jde např. o </a:t>
            </a:r>
            <a:r>
              <a:rPr lang="cs-CZ" b="1" i="1" dirty="0" smtClean="0"/>
              <a:t>růst kvality výrobků, reklamu, obalovou techniku, prodej na úvěr, dokonalejší servis a služby ve spojení s prodeje ….</a:t>
            </a:r>
            <a:r>
              <a:rPr lang="cs-CZ" dirty="0" smtClean="0"/>
              <a:t> </a:t>
            </a:r>
          </a:p>
          <a:p>
            <a:pPr hangingPunct="0"/>
            <a:r>
              <a:rPr lang="cs-CZ" dirty="0" smtClean="0"/>
              <a:t>Konkurence na straně nabídky je spojením konkurence cenové a necenové. Obě tyto formy se na trhu prolínají a doplňují.    </a:t>
            </a:r>
          </a:p>
          <a:p>
            <a:pPr marL="0" indent="0">
              <a:buNone/>
            </a:pPr>
            <a:endParaRPr lang="cs-CZ" dirty="0" smtClean="0"/>
          </a:p>
        </p:txBody>
      </p:sp>
      <p:pic>
        <p:nvPicPr>
          <p:cNvPr id="4" name="Obrázek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1044" y="787940"/>
            <a:ext cx="1981505" cy="1733702"/>
          </a:xfrm>
          <a:prstGeom prst="rect">
            <a:avLst/>
          </a:prstGeom>
        </p:spPr>
      </p:pic>
    </p:spTree>
    <p:extLst>
      <p:ext uri="{BB962C8B-B14F-4D97-AF65-F5344CB8AC3E}">
        <p14:creationId xmlns:p14="http://schemas.microsoft.com/office/powerpoint/2010/main" val="208166125"/>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ký">
  <a:themeElements>
    <a:clrScheme name="Papí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Organický">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ký">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xmlns="" name="Organic" id="{28CDC826-8792-45C0-861B-85EB3ADEDA33}" vid="{7DAC20F1-423D-49E2-BD0B-50532748BAD0}"/>
    </a:ext>
  </a:extLst>
</a:theme>
</file>

<file path=docProps/app.xml><?xml version="1.0" encoding="utf-8"?>
<Properties xmlns="http://schemas.openxmlformats.org/officeDocument/2006/extended-properties" xmlns:vt="http://schemas.openxmlformats.org/officeDocument/2006/docPropsVTypes">
  <Template>Organic</Template>
  <TotalTime>45</TotalTime>
  <Words>605</Words>
  <Application>Microsoft Office PowerPoint</Application>
  <PresentationFormat>Vlastní</PresentationFormat>
  <Paragraphs>90</Paragraphs>
  <Slides>18</Slides>
  <Notes>0</Notes>
  <HiddenSlides>0</HiddenSlides>
  <MMClips>0</MMClips>
  <ScaleCrop>false</ScaleCrop>
  <HeadingPairs>
    <vt:vector size="4" baseType="variant">
      <vt:variant>
        <vt:lpstr>Motiv</vt:lpstr>
      </vt:variant>
      <vt:variant>
        <vt:i4>1</vt:i4>
      </vt:variant>
      <vt:variant>
        <vt:lpstr>Nadpisy snímků</vt:lpstr>
      </vt:variant>
      <vt:variant>
        <vt:i4>18</vt:i4>
      </vt:variant>
    </vt:vector>
  </HeadingPairs>
  <TitlesOfParts>
    <vt:vector size="19" baseType="lpstr">
      <vt:lpstr>Organický</vt:lpstr>
      <vt:lpstr>KONKURENCE</vt:lpstr>
      <vt:lpstr>Prezentace aplikace PowerPoint</vt:lpstr>
      <vt:lpstr>Proces konkurence</vt:lpstr>
      <vt:lpstr>Orgán, který dohlíží na konkurenční prostředí v tržní ekonomice  se nazývá</vt:lpstr>
      <vt:lpstr>Konkurenci můžeme rozlišit na:</vt:lpstr>
      <vt:lpstr>Konkurence na straně poptávky</vt:lpstr>
      <vt:lpstr>Konkurence na straně nabídky</vt:lpstr>
      <vt:lpstr>Konkurence  cenová </vt:lpstr>
      <vt:lpstr>Konkurence  necenová </vt:lpstr>
      <vt:lpstr>Konkurence  dokonalá </vt:lpstr>
      <vt:lpstr>Konkurence  nedokonalá</vt:lpstr>
      <vt:lpstr>V rámci nedokonalé konkurence rozlišujeme</vt:lpstr>
      <vt:lpstr>Monopolistická konkurence </vt:lpstr>
      <vt:lpstr>Oligopol </vt:lpstr>
      <vt:lpstr>Monopol</vt:lpstr>
      <vt:lpstr>Otázky k procvičování</vt:lpstr>
      <vt:lpstr>LITERATURA</vt:lpstr>
      <vt:lpstr>ZDROJE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KONKURENCE</dc:title>
  <dc:creator>Kabourkovci</dc:creator>
  <cp:lastModifiedBy>LIVA</cp:lastModifiedBy>
  <cp:revision>14</cp:revision>
  <dcterms:created xsi:type="dcterms:W3CDTF">2013-10-29T12:53:22Z</dcterms:created>
  <dcterms:modified xsi:type="dcterms:W3CDTF">2014-10-23T16:54:57Z</dcterms:modified>
</cp:coreProperties>
</file>