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větlý styl 3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E1B0D8-78BA-477D-BBF7-30856D8811B3}" type="doc">
      <dgm:prSet loTypeId="urn:microsoft.com/office/officeart/2005/8/layout/hProcess9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16EE20B-BA39-4CCF-A689-0B2EC0F09623}">
      <dgm:prSet/>
      <dgm:spPr/>
      <dgm:t>
        <a:bodyPr/>
        <a:lstStyle/>
        <a:p>
          <a:pPr rtl="0"/>
          <a:r>
            <a:rPr lang="cs-CZ" dirty="0" smtClean="0"/>
            <a:t>1. marketing výrobků</a:t>
          </a:r>
          <a:endParaRPr lang="cs-CZ" dirty="0"/>
        </a:p>
      </dgm:t>
    </dgm:pt>
    <dgm:pt modelId="{6F3BE457-7529-4895-91FD-CFF628EA6CEA}" type="parTrans" cxnId="{9ADA6AE0-B8EF-4A90-8F93-D96C64CE0C8C}">
      <dgm:prSet/>
      <dgm:spPr/>
      <dgm:t>
        <a:bodyPr/>
        <a:lstStyle/>
        <a:p>
          <a:endParaRPr lang="cs-CZ"/>
        </a:p>
      </dgm:t>
    </dgm:pt>
    <dgm:pt modelId="{55C0FBE9-64BF-489B-A622-C4C54BAE0935}" type="sibTrans" cxnId="{9ADA6AE0-B8EF-4A90-8F93-D96C64CE0C8C}">
      <dgm:prSet/>
      <dgm:spPr/>
      <dgm:t>
        <a:bodyPr/>
        <a:lstStyle/>
        <a:p>
          <a:endParaRPr lang="cs-CZ"/>
        </a:p>
      </dgm:t>
    </dgm:pt>
    <dgm:pt modelId="{E0E65071-1F3A-4BA5-8C5D-FE05AB490B16}">
      <dgm:prSet/>
      <dgm:spPr/>
      <dgm:t>
        <a:bodyPr/>
        <a:lstStyle/>
        <a:p>
          <a:pPr rtl="0"/>
          <a:r>
            <a:rPr lang="cs-CZ" dirty="0" smtClean="0"/>
            <a:t>2. marketing služeb                      </a:t>
          </a:r>
          <a:r>
            <a:rPr lang="cs-CZ" dirty="0" smtClean="0"/>
            <a:t>(bankovnictví</a:t>
          </a:r>
          <a:r>
            <a:rPr lang="cs-CZ" dirty="0" smtClean="0"/>
            <a:t>, cestovního ruchu)</a:t>
          </a:r>
          <a:endParaRPr lang="cs-CZ" dirty="0"/>
        </a:p>
      </dgm:t>
    </dgm:pt>
    <dgm:pt modelId="{6A46B215-7115-4D72-8206-ECEC408C808D}" type="parTrans" cxnId="{D71DD783-EEBE-4BB5-91E7-EFE6D214CCCD}">
      <dgm:prSet/>
      <dgm:spPr/>
      <dgm:t>
        <a:bodyPr/>
        <a:lstStyle/>
        <a:p>
          <a:endParaRPr lang="cs-CZ"/>
        </a:p>
      </dgm:t>
    </dgm:pt>
    <dgm:pt modelId="{5CFBE2E0-1BDF-4337-A0B1-F6CBA795757A}" type="sibTrans" cxnId="{D71DD783-EEBE-4BB5-91E7-EFE6D214CCCD}">
      <dgm:prSet/>
      <dgm:spPr/>
      <dgm:t>
        <a:bodyPr/>
        <a:lstStyle/>
        <a:p>
          <a:endParaRPr lang="cs-CZ"/>
        </a:p>
      </dgm:t>
    </dgm:pt>
    <dgm:pt modelId="{1B2CEFF7-D9F4-45ED-9454-C787ED0D0881}">
      <dgm:prSet/>
      <dgm:spPr/>
      <dgm:t>
        <a:bodyPr/>
        <a:lstStyle/>
        <a:p>
          <a:pPr rtl="0"/>
          <a:r>
            <a:rPr lang="cs-CZ" dirty="0" smtClean="0"/>
            <a:t>3. komunální marketing </a:t>
          </a:r>
          <a:r>
            <a:rPr lang="cs-CZ" dirty="0" smtClean="0"/>
            <a:t>(krajů</a:t>
          </a:r>
          <a:r>
            <a:rPr lang="cs-CZ" dirty="0" smtClean="0"/>
            <a:t>, měst, obcí)</a:t>
          </a:r>
          <a:endParaRPr lang="cs-CZ" dirty="0"/>
        </a:p>
      </dgm:t>
    </dgm:pt>
    <dgm:pt modelId="{004FE1AF-2586-451C-8373-EB1B6B9CF4D4}" type="parTrans" cxnId="{5A65944C-8556-4CFF-98D3-47395B471560}">
      <dgm:prSet/>
      <dgm:spPr/>
      <dgm:t>
        <a:bodyPr/>
        <a:lstStyle/>
        <a:p>
          <a:endParaRPr lang="cs-CZ"/>
        </a:p>
      </dgm:t>
    </dgm:pt>
    <dgm:pt modelId="{6BB85EEE-BD5E-4579-9D21-FDF06304057D}" type="sibTrans" cxnId="{5A65944C-8556-4CFF-98D3-47395B471560}">
      <dgm:prSet/>
      <dgm:spPr/>
      <dgm:t>
        <a:bodyPr/>
        <a:lstStyle/>
        <a:p>
          <a:endParaRPr lang="cs-CZ"/>
        </a:p>
      </dgm:t>
    </dgm:pt>
    <dgm:pt modelId="{620BC6B6-8A56-470E-8251-6DF75945CD0D}" type="pres">
      <dgm:prSet presAssocID="{A2E1B0D8-78BA-477D-BBF7-30856D8811B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BD04EC4-0580-41FB-9B6C-F46A2D962622}" type="pres">
      <dgm:prSet presAssocID="{A2E1B0D8-78BA-477D-BBF7-30856D8811B3}" presName="arrow" presStyleLbl="bgShp" presStyleIdx="0" presStyleCnt="1"/>
      <dgm:spPr/>
      <dgm:t>
        <a:bodyPr/>
        <a:lstStyle/>
        <a:p>
          <a:endParaRPr lang="cs-CZ"/>
        </a:p>
      </dgm:t>
    </dgm:pt>
    <dgm:pt modelId="{1B706145-FBF5-470F-975C-CFFE91AA55EB}" type="pres">
      <dgm:prSet presAssocID="{A2E1B0D8-78BA-477D-BBF7-30856D8811B3}" presName="linearProcess" presStyleCnt="0"/>
      <dgm:spPr/>
      <dgm:t>
        <a:bodyPr/>
        <a:lstStyle/>
        <a:p>
          <a:endParaRPr lang="cs-CZ"/>
        </a:p>
      </dgm:t>
    </dgm:pt>
    <dgm:pt modelId="{E6687A49-D948-4724-8393-1A8FE2134E67}" type="pres">
      <dgm:prSet presAssocID="{816EE20B-BA39-4CCF-A689-0B2EC0F0962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EEFFA7-CF1B-470C-B22A-EBE2DA8D28F7}" type="pres">
      <dgm:prSet presAssocID="{55C0FBE9-64BF-489B-A622-C4C54BAE0935}" presName="sibTrans" presStyleCnt="0"/>
      <dgm:spPr/>
      <dgm:t>
        <a:bodyPr/>
        <a:lstStyle/>
        <a:p>
          <a:endParaRPr lang="cs-CZ"/>
        </a:p>
      </dgm:t>
    </dgm:pt>
    <dgm:pt modelId="{09A06A5C-4A7F-4C04-939C-A775F4A699A2}" type="pres">
      <dgm:prSet presAssocID="{E0E65071-1F3A-4BA5-8C5D-FE05AB490B1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D43F34B-AE1C-4CD4-BA39-18B4CBD2F385}" type="pres">
      <dgm:prSet presAssocID="{5CFBE2E0-1BDF-4337-A0B1-F6CBA795757A}" presName="sibTrans" presStyleCnt="0"/>
      <dgm:spPr/>
      <dgm:t>
        <a:bodyPr/>
        <a:lstStyle/>
        <a:p>
          <a:endParaRPr lang="cs-CZ"/>
        </a:p>
      </dgm:t>
    </dgm:pt>
    <dgm:pt modelId="{2EB46943-65A3-4AF4-9711-4A3481BB0F06}" type="pres">
      <dgm:prSet presAssocID="{1B2CEFF7-D9F4-45ED-9454-C787ED0D088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47793A5-4966-46D9-A2D0-562D8EA6775A}" type="presOf" srcId="{816EE20B-BA39-4CCF-A689-0B2EC0F09623}" destId="{E6687A49-D948-4724-8393-1A8FE2134E67}" srcOrd="0" destOrd="0" presId="urn:microsoft.com/office/officeart/2005/8/layout/hProcess9"/>
    <dgm:cxn modelId="{5A65944C-8556-4CFF-98D3-47395B471560}" srcId="{A2E1B0D8-78BA-477D-BBF7-30856D8811B3}" destId="{1B2CEFF7-D9F4-45ED-9454-C787ED0D0881}" srcOrd="2" destOrd="0" parTransId="{004FE1AF-2586-451C-8373-EB1B6B9CF4D4}" sibTransId="{6BB85EEE-BD5E-4579-9D21-FDF06304057D}"/>
    <dgm:cxn modelId="{47CE26F5-A669-4580-8255-CFC2ADB516C0}" type="presOf" srcId="{A2E1B0D8-78BA-477D-BBF7-30856D8811B3}" destId="{620BC6B6-8A56-470E-8251-6DF75945CD0D}" srcOrd="0" destOrd="0" presId="urn:microsoft.com/office/officeart/2005/8/layout/hProcess9"/>
    <dgm:cxn modelId="{1E779198-8CEB-437D-85E1-A1C323299DC4}" type="presOf" srcId="{E0E65071-1F3A-4BA5-8C5D-FE05AB490B16}" destId="{09A06A5C-4A7F-4C04-939C-A775F4A699A2}" srcOrd="0" destOrd="0" presId="urn:microsoft.com/office/officeart/2005/8/layout/hProcess9"/>
    <dgm:cxn modelId="{9ADA6AE0-B8EF-4A90-8F93-D96C64CE0C8C}" srcId="{A2E1B0D8-78BA-477D-BBF7-30856D8811B3}" destId="{816EE20B-BA39-4CCF-A689-0B2EC0F09623}" srcOrd="0" destOrd="0" parTransId="{6F3BE457-7529-4895-91FD-CFF628EA6CEA}" sibTransId="{55C0FBE9-64BF-489B-A622-C4C54BAE0935}"/>
    <dgm:cxn modelId="{D71DD783-EEBE-4BB5-91E7-EFE6D214CCCD}" srcId="{A2E1B0D8-78BA-477D-BBF7-30856D8811B3}" destId="{E0E65071-1F3A-4BA5-8C5D-FE05AB490B16}" srcOrd="1" destOrd="0" parTransId="{6A46B215-7115-4D72-8206-ECEC408C808D}" sibTransId="{5CFBE2E0-1BDF-4337-A0B1-F6CBA795757A}"/>
    <dgm:cxn modelId="{5D7B05F5-3BAE-4A6F-960A-DC52D62DDB60}" type="presOf" srcId="{1B2CEFF7-D9F4-45ED-9454-C787ED0D0881}" destId="{2EB46943-65A3-4AF4-9711-4A3481BB0F06}" srcOrd="0" destOrd="0" presId="urn:microsoft.com/office/officeart/2005/8/layout/hProcess9"/>
    <dgm:cxn modelId="{50D83EE4-22F4-4FC8-8AF5-FA2CA3CE40D2}" type="presParOf" srcId="{620BC6B6-8A56-470E-8251-6DF75945CD0D}" destId="{0BD04EC4-0580-41FB-9B6C-F46A2D962622}" srcOrd="0" destOrd="0" presId="urn:microsoft.com/office/officeart/2005/8/layout/hProcess9"/>
    <dgm:cxn modelId="{825F5FBE-300C-4516-B6A3-A89D833098A5}" type="presParOf" srcId="{620BC6B6-8A56-470E-8251-6DF75945CD0D}" destId="{1B706145-FBF5-470F-975C-CFFE91AA55EB}" srcOrd="1" destOrd="0" presId="urn:microsoft.com/office/officeart/2005/8/layout/hProcess9"/>
    <dgm:cxn modelId="{3B51BC7E-6A8B-4807-BB0E-D536D5737F79}" type="presParOf" srcId="{1B706145-FBF5-470F-975C-CFFE91AA55EB}" destId="{E6687A49-D948-4724-8393-1A8FE2134E67}" srcOrd="0" destOrd="0" presId="urn:microsoft.com/office/officeart/2005/8/layout/hProcess9"/>
    <dgm:cxn modelId="{529FF119-1412-4E95-AFA0-F28B6EDD97BC}" type="presParOf" srcId="{1B706145-FBF5-470F-975C-CFFE91AA55EB}" destId="{8DEEFFA7-CF1B-470C-B22A-EBE2DA8D28F7}" srcOrd="1" destOrd="0" presId="urn:microsoft.com/office/officeart/2005/8/layout/hProcess9"/>
    <dgm:cxn modelId="{215C5A7D-F201-4DE0-889C-86D1AA32FFFE}" type="presParOf" srcId="{1B706145-FBF5-470F-975C-CFFE91AA55EB}" destId="{09A06A5C-4A7F-4C04-939C-A775F4A699A2}" srcOrd="2" destOrd="0" presId="urn:microsoft.com/office/officeart/2005/8/layout/hProcess9"/>
    <dgm:cxn modelId="{414B349D-A76B-4AB7-BD92-6AF6742BDA32}" type="presParOf" srcId="{1B706145-FBF5-470F-975C-CFFE91AA55EB}" destId="{3D43F34B-AE1C-4CD4-BA39-18B4CBD2F385}" srcOrd="3" destOrd="0" presId="urn:microsoft.com/office/officeart/2005/8/layout/hProcess9"/>
    <dgm:cxn modelId="{B72726D5-A483-434B-8ABB-B9BA9B570B5D}" type="presParOf" srcId="{1B706145-FBF5-470F-975C-CFFE91AA55EB}" destId="{2EB46943-65A3-4AF4-9711-4A3481BB0F0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9BFE47-14DF-404D-954A-9D1B0DB517A0}" type="doc">
      <dgm:prSet loTypeId="urn:microsoft.com/office/officeart/2005/8/layout/target3" loCatId="relationship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2F911E0E-F9FF-422A-9270-513883A23B1B}">
      <dgm:prSet/>
      <dgm:spPr/>
      <dgm:t>
        <a:bodyPr/>
        <a:lstStyle/>
        <a:p>
          <a:pPr rtl="0"/>
          <a:r>
            <a:rPr lang="cs-CZ" dirty="0" smtClean="0"/>
            <a:t>Marketing zvyšuje náklady </a:t>
          </a:r>
          <a:r>
            <a:rPr lang="cs-CZ" dirty="0" smtClean="0"/>
            <a:t>(vlivem </a:t>
          </a:r>
          <a:r>
            <a:rPr lang="cs-CZ" dirty="0" smtClean="0"/>
            <a:t>propagace zvyšuje náklady a tím i konečnou cenu </a:t>
          </a:r>
          <a:r>
            <a:rPr lang="cs-CZ" dirty="0" smtClean="0"/>
            <a:t>výrobků)</a:t>
          </a:r>
          <a:endParaRPr lang="cs-CZ" dirty="0"/>
        </a:p>
      </dgm:t>
    </dgm:pt>
    <dgm:pt modelId="{E61F33DD-8C97-4FFC-A8B4-9C356B7BEA6B}" type="parTrans" cxnId="{09883C38-A3EF-44B0-8E60-A7BF2695BC0C}">
      <dgm:prSet/>
      <dgm:spPr/>
      <dgm:t>
        <a:bodyPr/>
        <a:lstStyle/>
        <a:p>
          <a:endParaRPr lang="cs-CZ"/>
        </a:p>
      </dgm:t>
    </dgm:pt>
    <dgm:pt modelId="{608878F9-C88A-470F-AF51-66B740F465FF}" type="sibTrans" cxnId="{09883C38-A3EF-44B0-8E60-A7BF2695BC0C}">
      <dgm:prSet/>
      <dgm:spPr/>
      <dgm:t>
        <a:bodyPr/>
        <a:lstStyle/>
        <a:p>
          <a:endParaRPr lang="cs-CZ"/>
        </a:p>
      </dgm:t>
    </dgm:pt>
    <dgm:pt modelId="{2DBD318C-62AE-4050-9B4A-0D0280900484}">
      <dgm:prSet/>
      <dgm:spPr/>
      <dgm:t>
        <a:bodyPr/>
        <a:lstStyle/>
        <a:p>
          <a:pPr rtl="0"/>
          <a:r>
            <a:rPr lang="cs-CZ" dirty="0" smtClean="0"/>
            <a:t>Marketing negativně působí na společnost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(vytváří </a:t>
          </a:r>
          <a:r>
            <a:rPr lang="cs-CZ" dirty="0" smtClean="0"/>
            <a:t>konzumní společnost s výraznými </a:t>
          </a:r>
          <a:r>
            <a:rPr lang="cs-CZ" dirty="0" smtClean="0"/>
            <a:t>dopady </a:t>
          </a:r>
          <a:r>
            <a:rPr lang="cs-CZ" dirty="0" smtClean="0"/>
            <a:t>na mezilidské </a:t>
          </a:r>
          <a:r>
            <a:rPr lang="cs-CZ" dirty="0" smtClean="0"/>
            <a:t>vztahy)</a:t>
          </a:r>
          <a:endParaRPr lang="cs-CZ" dirty="0"/>
        </a:p>
      </dgm:t>
    </dgm:pt>
    <dgm:pt modelId="{F7F5B769-241C-4327-B6FB-541DDC4C5FC8}" type="parTrans" cxnId="{F2F2E2A0-DF61-4B5F-8FD9-37DBC67A2D38}">
      <dgm:prSet/>
      <dgm:spPr/>
      <dgm:t>
        <a:bodyPr/>
        <a:lstStyle/>
        <a:p>
          <a:endParaRPr lang="cs-CZ"/>
        </a:p>
      </dgm:t>
    </dgm:pt>
    <dgm:pt modelId="{7999DBD4-E85A-48A0-A340-0A8D9D5DE8C2}" type="sibTrans" cxnId="{F2F2E2A0-DF61-4B5F-8FD9-37DBC67A2D38}">
      <dgm:prSet/>
      <dgm:spPr/>
      <dgm:t>
        <a:bodyPr/>
        <a:lstStyle/>
        <a:p>
          <a:endParaRPr lang="cs-CZ"/>
        </a:p>
      </dgm:t>
    </dgm:pt>
    <dgm:pt modelId="{C511273E-4023-4031-A41E-B233B854370A}">
      <dgm:prSet/>
      <dgm:spPr/>
      <dgm:t>
        <a:bodyPr/>
        <a:lstStyle/>
        <a:p>
          <a:pPr rtl="0"/>
          <a:r>
            <a:rPr lang="cs-CZ" dirty="0" smtClean="0"/>
            <a:t>Marketing negativně působí na ekologii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(napomáhá </a:t>
          </a:r>
          <a:r>
            <a:rPr lang="cs-CZ" dirty="0" smtClean="0"/>
            <a:t>ničení životního prostředí)</a:t>
          </a:r>
          <a:endParaRPr lang="cs-CZ" dirty="0"/>
        </a:p>
      </dgm:t>
    </dgm:pt>
    <dgm:pt modelId="{16FA04B8-1E9F-4518-8362-837BB3FC3D72}" type="parTrans" cxnId="{A112C5C0-720E-4B13-86FC-78565DF727D3}">
      <dgm:prSet/>
      <dgm:spPr/>
      <dgm:t>
        <a:bodyPr/>
        <a:lstStyle/>
        <a:p>
          <a:endParaRPr lang="cs-CZ"/>
        </a:p>
      </dgm:t>
    </dgm:pt>
    <dgm:pt modelId="{E4DE8205-7F96-421D-92DE-3CDE2E34FDBF}" type="sibTrans" cxnId="{A112C5C0-720E-4B13-86FC-78565DF727D3}">
      <dgm:prSet/>
      <dgm:spPr/>
      <dgm:t>
        <a:bodyPr/>
        <a:lstStyle/>
        <a:p>
          <a:endParaRPr lang="cs-CZ"/>
        </a:p>
      </dgm:t>
    </dgm:pt>
    <dgm:pt modelId="{46E88ADB-6564-486A-9FB7-D5A77267F1C0}" type="pres">
      <dgm:prSet presAssocID="{129BFE47-14DF-404D-954A-9D1B0DB517A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72A8281-1C81-4554-9329-71A20F4C2597}" type="pres">
      <dgm:prSet presAssocID="{2F911E0E-F9FF-422A-9270-513883A23B1B}" presName="circle1" presStyleLbl="node1" presStyleIdx="0" presStyleCnt="3"/>
      <dgm:spPr/>
    </dgm:pt>
    <dgm:pt modelId="{64676BD0-D888-4F9E-A0FE-6E822F108296}" type="pres">
      <dgm:prSet presAssocID="{2F911E0E-F9FF-422A-9270-513883A23B1B}" presName="space" presStyleCnt="0"/>
      <dgm:spPr/>
    </dgm:pt>
    <dgm:pt modelId="{59BBC9FC-D2F5-4EA7-9A1A-C22DC7324443}" type="pres">
      <dgm:prSet presAssocID="{2F911E0E-F9FF-422A-9270-513883A23B1B}" presName="rect1" presStyleLbl="alignAcc1" presStyleIdx="0" presStyleCnt="3"/>
      <dgm:spPr/>
      <dgm:t>
        <a:bodyPr/>
        <a:lstStyle/>
        <a:p>
          <a:endParaRPr lang="cs-CZ"/>
        </a:p>
      </dgm:t>
    </dgm:pt>
    <dgm:pt modelId="{6B4AEAE3-6BDD-414C-9862-2E894623E3FF}" type="pres">
      <dgm:prSet presAssocID="{2DBD318C-62AE-4050-9B4A-0D0280900484}" presName="vertSpace2" presStyleLbl="node1" presStyleIdx="0" presStyleCnt="3"/>
      <dgm:spPr/>
    </dgm:pt>
    <dgm:pt modelId="{7E6616EC-EC75-41DA-AD72-52F57EB0CE47}" type="pres">
      <dgm:prSet presAssocID="{2DBD318C-62AE-4050-9B4A-0D0280900484}" presName="circle2" presStyleLbl="node1" presStyleIdx="1" presStyleCnt="3"/>
      <dgm:spPr/>
    </dgm:pt>
    <dgm:pt modelId="{D6CC9BBE-48AB-4FDF-B3CA-56B7035BA8BE}" type="pres">
      <dgm:prSet presAssocID="{2DBD318C-62AE-4050-9B4A-0D0280900484}" presName="rect2" presStyleLbl="alignAcc1" presStyleIdx="1" presStyleCnt="3" custLinFactNeighborX="324" custLinFactNeighborY="2205"/>
      <dgm:spPr/>
      <dgm:t>
        <a:bodyPr/>
        <a:lstStyle/>
        <a:p>
          <a:endParaRPr lang="cs-CZ"/>
        </a:p>
      </dgm:t>
    </dgm:pt>
    <dgm:pt modelId="{AFFF3310-7CE1-4AF2-BC75-E52118185112}" type="pres">
      <dgm:prSet presAssocID="{C511273E-4023-4031-A41E-B233B854370A}" presName="vertSpace3" presStyleLbl="node1" presStyleIdx="1" presStyleCnt="3"/>
      <dgm:spPr/>
    </dgm:pt>
    <dgm:pt modelId="{F02E4510-0A03-4AC5-B94D-36290FBFB488}" type="pres">
      <dgm:prSet presAssocID="{C511273E-4023-4031-A41E-B233B854370A}" presName="circle3" presStyleLbl="node1" presStyleIdx="2" presStyleCnt="3"/>
      <dgm:spPr/>
    </dgm:pt>
    <dgm:pt modelId="{7A4EF7CA-3C14-49A4-BDD3-B7B6E347B96A}" type="pres">
      <dgm:prSet presAssocID="{C511273E-4023-4031-A41E-B233B854370A}" presName="rect3" presStyleLbl="alignAcc1" presStyleIdx="2" presStyleCnt="3"/>
      <dgm:spPr/>
      <dgm:t>
        <a:bodyPr/>
        <a:lstStyle/>
        <a:p>
          <a:endParaRPr lang="cs-CZ"/>
        </a:p>
      </dgm:t>
    </dgm:pt>
    <dgm:pt modelId="{FD37E8DE-D8C4-4A22-8AC0-AF025DAECB2D}" type="pres">
      <dgm:prSet presAssocID="{2F911E0E-F9FF-422A-9270-513883A23B1B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6E03E6D-424C-48D2-8CCB-FC2E14879E78}" type="pres">
      <dgm:prSet presAssocID="{2DBD318C-62AE-4050-9B4A-0D028090048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6D17F86-5462-4A64-AF53-E8B722EEE2AA}" type="pres">
      <dgm:prSet presAssocID="{C511273E-4023-4031-A41E-B233B854370A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CC1B3E5-56B8-44AE-9BB6-001E310AD4AE}" type="presOf" srcId="{C511273E-4023-4031-A41E-B233B854370A}" destId="{86D17F86-5462-4A64-AF53-E8B722EEE2AA}" srcOrd="1" destOrd="0" presId="urn:microsoft.com/office/officeart/2005/8/layout/target3"/>
    <dgm:cxn modelId="{A112C5C0-720E-4B13-86FC-78565DF727D3}" srcId="{129BFE47-14DF-404D-954A-9D1B0DB517A0}" destId="{C511273E-4023-4031-A41E-B233B854370A}" srcOrd="2" destOrd="0" parTransId="{16FA04B8-1E9F-4518-8362-837BB3FC3D72}" sibTransId="{E4DE8205-7F96-421D-92DE-3CDE2E34FDBF}"/>
    <dgm:cxn modelId="{3D1BEDA8-A559-4511-A3FA-3753866B0EF5}" type="presOf" srcId="{129BFE47-14DF-404D-954A-9D1B0DB517A0}" destId="{46E88ADB-6564-486A-9FB7-D5A77267F1C0}" srcOrd="0" destOrd="0" presId="urn:microsoft.com/office/officeart/2005/8/layout/target3"/>
    <dgm:cxn modelId="{43399588-93D1-45E9-834E-DAB8A5DDE2F3}" type="presOf" srcId="{2DBD318C-62AE-4050-9B4A-0D0280900484}" destId="{D6CC9BBE-48AB-4FDF-B3CA-56B7035BA8BE}" srcOrd="0" destOrd="0" presId="urn:microsoft.com/office/officeart/2005/8/layout/target3"/>
    <dgm:cxn modelId="{8DBF8016-27C2-463F-9467-B81260088748}" type="presOf" srcId="{C511273E-4023-4031-A41E-B233B854370A}" destId="{7A4EF7CA-3C14-49A4-BDD3-B7B6E347B96A}" srcOrd="0" destOrd="0" presId="urn:microsoft.com/office/officeart/2005/8/layout/target3"/>
    <dgm:cxn modelId="{A4019CA7-5834-4380-80D9-48A1BD5AAB86}" type="presOf" srcId="{2F911E0E-F9FF-422A-9270-513883A23B1B}" destId="{59BBC9FC-D2F5-4EA7-9A1A-C22DC7324443}" srcOrd="0" destOrd="0" presId="urn:microsoft.com/office/officeart/2005/8/layout/target3"/>
    <dgm:cxn modelId="{5BD1A6C8-AAE3-4754-A66F-B1554172498D}" type="presOf" srcId="{2DBD318C-62AE-4050-9B4A-0D0280900484}" destId="{06E03E6D-424C-48D2-8CCB-FC2E14879E78}" srcOrd="1" destOrd="0" presId="urn:microsoft.com/office/officeart/2005/8/layout/target3"/>
    <dgm:cxn modelId="{09883C38-A3EF-44B0-8E60-A7BF2695BC0C}" srcId="{129BFE47-14DF-404D-954A-9D1B0DB517A0}" destId="{2F911E0E-F9FF-422A-9270-513883A23B1B}" srcOrd="0" destOrd="0" parTransId="{E61F33DD-8C97-4FFC-A8B4-9C356B7BEA6B}" sibTransId="{608878F9-C88A-470F-AF51-66B740F465FF}"/>
    <dgm:cxn modelId="{D44A8207-8758-4214-A099-05FF3B3F57DA}" type="presOf" srcId="{2F911E0E-F9FF-422A-9270-513883A23B1B}" destId="{FD37E8DE-D8C4-4A22-8AC0-AF025DAECB2D}" srcOrd="1" destOrd="0" presId="urn:microsoft.com/office/officeart/2005/8/layout/target3"/>
    <dgm:cxn modelId="{F2F2E2A0-DF61-4B5F-8FD9-37DBC67A2D38}" srcId="{129BFE47-14DF-404D-954A-9D1B0DB517A0}" destId="{2DBD318C-62AE-4050-9B4A-0D0280900484}" srcOrd="1" destOrd="0" parTransId="{F7F5B769-241C-4327-B6FB-541DDC4C5FC8}" sibTransId="{7999DBD4-E85A-48A0-A340-0A8D9D5DE8C2}"/>
    <dgm:cxn modelId="{BBEEC514-981E-454D-9641-6D9415A73F5B}" type="presParOf" srcId="{46E88ADB-6564-486A-9FB7-D5A77267F1C0}" destId="{A72A8281-1C81-4554-9329-71A20F4C2597}" srcOrd="0" destOrd="0" presId="urn:microsoft.com/office/officeart/2005/8/layout/target3"/>
    <dgm:cxn modelId="{03E2289D-435D-4F2E-AF5B-88CA44895927}" type="presParOf" srcId="{46E88ADB-6564-486A-9FB7-D5A77267F1C0}" destId="{64676BD0-D888-4F9E-A0FE-6E822F108296}" srcOrd="1" destOrd="0" presId="urn:microsoft.com/office/officeart/2005/8/layout/target3"/>
    <dgm:cxn modelId="{9BA1118F-0082-4C28-BFCC-18263D3C653B}" type="presParOf" srcId="{46E88ADB-6564-486A-9FB7-D5A77267F1C0}" destId="{59BBC9FC-D2F5-4EA7-9A1A-C22DC7324443}" srcOrd="2" destOrd="0" presId="urn:microsoft.com/office/officeart/2005/8/layout/target3"/>
    <dgm:cxn modelId="{4F302C36-1CE0-451D-9622-D98A0FD6564B}" type="presParOf" srcId="{46E88ADB-6564-486A-9FB7-D5A77267F1C0}" destId="{6B4AEAE3-6BDD-414C-9862-2E894623E3FF}" srcOrd="3" destOrd="0" presId="urn:microsoft.com/office/officeart/2005/8/layout/target3"/>
    <dgm:cxn modelId="{91EB708D-2F1A-4B0C-95C0-FA56EB88AE78}" type="presParOf" srcId="{46E88ADB-6564-486A-9FB7-D5A77267F1C0}" destId="{7E6616EC-EC75-41DA-AD72-52F57EB0CE47}" srcOrd="4" destOrd="0" presId="urn:microsoft.com/office/officeart/2005/8/layout/target3"/>
    <dgm:cxn modelId="{BB96B195-2663-4DE5-89C9-2E3C36324E81}" type="presParOf" srcId="{46E88ADB-6564-486A-9FB7-D5A77267F1C0}" destId="{D6CC9BBE-48AB-4FDF-B3CA-56B7035BA8BE}" srcOrd="5" destOrd="0" presId="urn:microsoft.com/office/officeart/2005/8/layout/target3"/>
    <dgm:cxn modelId="{366D381E-EFA8-4F8F-87C5-08E3CC171590}" type="presParOf" srcId="{46E88ADB-6564-486A-9FB7-D5A77267F1C0}" destId="{AFFF3310-7CE1-4AF2-BC75-E52118185112}" srcOrd="6" destOrd="0" presId="urn:microsoft.com/office/officeart/2005/8/layout/target3"/>
    <dgm:cxn modelId="{6D915D22-C374-42D0-B167-E2237612E2FE}" type="presParOf" srcId="{46E88ADB-6564-486A-9FB7-D5A77267F1C0}" destId="{F02E4510-0A03-4AC5-B94D-36290FBFB488}" srcOrd="7" destOrd="0" presId="urn:microsoft.com/office/officeart/2005/8/layout/target3"/>
    <dgm:cxn modelId="{6E89428E-C3F2-4912-A706-15456D200017}" type="presParOf" srcId="{46E88ADB-6564-486A-9FB7-D5A77267F1C0}" destId="{7A4EF7CA-3C14-49A4-BDD3-B7B6E347B96A}" srcOrd="8" destOrd="0" presId="urn:microsoft.com/office/officeart/2005/8/layout/target3"/>
    <dgm:cxn modelId="{1167D758-5847-4BD7-B67A-F8BA1D65E166}" type="presParOf" srcId="{46E88ADB-6564-486A-9FB7-D5A77267F1C0}" destId="{FD37E8DE-D8C4-4A22-8AC0-AF025DAECB2D}" srcOrd="9" destOrd="0" presId="urn:microsoft.com/office/officeart/2005/8/layout/target3"/>
    <dgm:cxn modelId="{D6203BC7-0BA7-4462-84DD-D9C4C401CEE0}" type="presParOf" srcId="{46E88ADB-6564-486A-9FB7-D5A77267F1C0}" destId="{06E03E6D-424C-48D2-8CCB-FC2E14879E78}" srcOrd="10" destOrd="0" presId="urn:microsoft.com/office/officeart/2005/8/layout/target3"/>
    <dgm:cxn modelId="{E5446A1A-69CB-44B6-A0C1-49FF4FE127E8}" type="presParOf" srcId="{46E88ADB-6564-486A-9FB7-D5A77267F1C0}" destId="{86D17F86-5462-4A64-AF53-E8B722EEE2AA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04EC4-0580-41FB-9B6C-F46A2D962622}">
      <dsp:nvSpPr>
        <dsp:cNvPr id="0" name=""/>
        <dsp:cNvSpPr/>
      </dsp:nvSpPr>
      <dsp:spPr>
        <a:xfrm>
          <a:off x="509944" y="0"/>
          <a:ext cx="5779372" cy="344487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687A49-D948-4724-8393-1A8FE2134E67}">
      <dsp:nvSpPr>
        <dsp:cNvPr id="0" name=""/>
        <dsp:cNvSpPr/>
      </dsp:nvSpPr>
      <dsp:spPr>
        <a:xfrm>
          <a:off x="7303" y="1033462"/>
          <a:ext cx="2188512" cy="137795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2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1. marketing výrobků</a:t>
          </a:r>
          <a:endParaRPr lang="cs-CZ" sz="2100" kern="1200" dirty="0"/>
        </a:p>
      </dsp:txBody>
      <dsp:txXfrm>
        <a:off x="74569" y="1100728"/>
        <a:ext cx="2053980" cy="1243418"/>
      </dsp:txXfrm>
    </dsp:sp>
    <dsp:sp modelId="{09A06A5C-4A7F-4C04-939C-A775F4A699A2}">
      <dsp:nvSpPr>
        <dsp:cNvPr id="0" name=""/>
        <dsp:cNvSpPr/>
      </dsp:nvSpPr>
      <dsp:spPr>
        <a:xfrm>
          <a:off x="2305374" y="1033462"/>
          <a:ext cx="2188512" cy="137795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3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2. marketing služeb                      </a:t>
          </a:r>
          <a:r>
            <a:rPr lang="cs-CZ" sz="2100" kern="1200" dirty="0" smtClean="0"/>
            <a:t>(bankovnictví</a:t>
          </a:r>
          <a:r>
            <a:rPr lang="cs-CZ" sz="2100" kern="1200" dirty="0" smtClean="0"/>
            <a:t>, cestovního ruchu)</a:t>
          </a:r>
          <a:endParaRPr lang="cs-CZ" sz="2100" kern="1200" dirty="0"/>
        </a:p>
      </dsp:txBody>
      <dsp:txXfrm>
        <a:off x="2372640" y="1100728"/>
        <a:ext cx="2053980" cy="1243418"/>
      </dsp:txXfrm>
    </dsp:sp>
    <dsp:sp modelId="{2EB46943-65A3-4AF4-9711-4A3481BB0F06}">
      <dsp:nvSpPr>
        <dsp:cNvPr id="0" name=""/>
        <dsp:cNvSpPr/>
      </dsp:nvSpPr>
      <dsp:spPr>
        <a:xfrm>
          <a:off x="4603445" y="1033462"/>
          <a:ext cx="2188512" cy="137795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4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3. komunální marketing </a:t>
          </a:r>
          <a:r>
            <a:rPr lang="cs-CZ" sz="2100" kern="1200" dirty="0" smtClean="0"/>
            <a:t>(krajů</a:t>
          </a:r>
          <a:r>
            <a:rPr lang="cs-CZ" sz="2100" kern="1200" dirty="0" smtClean="0"/>
            <a:t>, měst, obcí)</a:t>
          </a:r>
          <a:endParaRPr lang="cs-CZ" sz="2100" kern="1200" dirty="0"/>
        </a:p>
      </dsp:txBody>
      <dsp:txXfrm>
        <a:off x="4670711" y="1100728"/>
        <a:ext cx="2053980" cy="12434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2A8281-1C81-4554-9329-71A20F4C2597}">
      <dsp:nvSpPr>
        <dsp:cNvPr id="0" name=""/>
        <dsp:cNvSpPr/>
      </dsp:nvSpPr>
      <dsp:spPr>
        <a:xfrm>
          <a:off x="0" y="0"/>
          <a:ext cx="3444996" cy="3444996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BC9FC-D2F5-4EA7-9A1A-C22DC7324443}">
      <dsp:nvSpPr>
        <dsp:cNvPr id="0" name=""/>
        <dsp:cNvSpPr/>
      </dsp:nvSpPr>
      <dsp:spPr>
        <a:xfrm>
          <a:off x="1722498" y="0"/>
          <a:ext cx="5076237" cy="3444996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Marketing zvyšuje náklady </a:t>
          </a:r>
          <a:r>
            <a:rPr lang="cs-CZ" sz="2200" kern="1200" dirty="0" smtClean="0"/>
            <a:t>(vlivem </a:t>
          </a:r>
          <a:r>
            <a:rPr lang="cs-CZ" sz="2200" kern="1200" dirty="0" smtClean="0"/>
            <a:t>propagace zvyšuje náklady a tím i konečnou cenu </a:t>
          </a:r>
          <a:r>
            <a:rPr lang="cs-CZ" sz="2200" kern="1200" dirty="0" smtClean="0"/>
            <a:t>výrobků)</a:t>
          </a:r>
          <a:endParaRPr lang="cs-CZ" sz="2200" kern="1200" dirty="0"/>
        </a:p>
      </dsp:txBody>
      <dsp:txXfrm>
        <a:off x="1722498" y="0"/>
        <a:ext cx="5076237" cy="1033501"/>
      </dsp:txXfrm>
    </dsp:sp>
    <dsp:sp modelId="{7E6616EC-EC75-41DA-AD72-52F57EB0CE47}">
      <dsp:nvSpPr>
        <dsp:cNvPr id="0" name=""/>
        <dsp:cNvSpPr/>
      </dsp:nvSpPr>
      <dsp:spPr>
        <a:xfrm>
          <a:off x="602875" y="1033501"/>
          <a:ext cx="2239245" cy="2239245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C9BBE-48AB-4FDF-B3CA-56B7035BA8BE}">
      <dsp:nvSpPr>
        <dsp:cNvPr id="0" name=""/>
        <dsp:cNvSpPr/>
      </dsp:nvSpPr>
      <dsp:spPr>
        <a:xfrm>
          <a:off x="1722498" y="1082876"/>
          <a:ext cx="5076237" cy="2239245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Marketing negativně působí na společnost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(vytváří </a:t>
          </a:r>
          <a:r>
            <a:rPr lang="cs-CZ" sz="2200" kern="1200" dirty="0" smtClean="0"/>
            <a:t>konzumní společnost s výraznými </a:t>
          </a:r>
          <a:r>
            <a:rPr lang="cs-CZ" sz="2200" kern="1200" dirty="0" smtClean="0"/>
            <a:t>dopady </a:t>
          </a:r>
          <a:r>
            <a:rPr lang="cs-CZ" sz="2200" kern="1200" dirty="0" smtClean="0"/>
            <a:t>na mezilidské </a:t>
          </a:r>
          <a:r>
            <a:rPr lang="cs-CZ" sz="2200" kern="1200" dirty="0" smtClean="0"/>
            <a:t>vztahy)</a:t>
          </a:r>
          <a:endParaRPr lang="cs-CZ" sz="2200" kern="1200" dirty="0"/>
        </a:p>
      </dsp:txBody>
      <dsp:txXfrm>
        <a:off x="1722498" y="1082876"/>
        <a:ext cx="5076237" cy="1033497"/>
      </dsp:txXfrm>
    </dsp:sp>
    <dsp:sp modelId="{F02E4510-0A03-4AC5-B94D-36290FBFB488}">
      <dsp:nvSpPr>
        <dsp:cNvPr id="0" name=""/>
        <dsp:cNvSpPr/>
      </dsp:nvSpPr>
      <dsp:spPr>
        <a:xfrm>
          <a:off x="1205749" y="2066999"/>
          <a:ext cx="1033498" cy="1033498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4EF7CA-3C14-49A4-BDD3-B7B6E347B96A}">
      <dsp:nvSpPr>
        <dsp:cNvPr id="0" name=""/>
        <dsp:cNvSpPr/>
      </dsp:nvSpPr>
      <dsp:spPr>
        <a:xfrm>
          <a:off x="1722498" y="2066999"/>
          <a:ext cx="5076237" cy="103349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Marketing negativně působí na ekologii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(napomáhá </a:t>
          </a:r>
          <a:r>
            <a:rPr lang="cs-CZ" sz="2200" kern="1200" dirty="0" smtClean="0"/>
            <a:t>ničení životního prostředí)</a:t>
          </a:r>
          <a:endParaRPr lang="cs-CZ" sz="2200" kern="1200" dirty="0"/>
        </a:p>
      </dsp:txBody>
      <dsp:txXfrm>
        <a:off x="1722498" y="2066999"/>
        <a:ext cx="5076237" cy="1033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614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652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926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475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869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144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950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055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84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816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3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386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897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33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57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646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061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646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Postavení marketingu v tržní ekonomice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2038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cílem marketingu</a:t>
            </a:r>
          </a:p>
          <a:p>
            <a:r>
              <a:rPr lang="cs-CZ" dirty="0" smtClean="0"/>
              <a:t>Jaká negativa nese marketing v 21. století</a:t>
            </a:r>
          </a:p>
          <a:p>
            <a:r>
              <a:rPr lang="cs-CZ" dirty="0" smtClean="0"/>
              <a:t>Vyjmenujte kritiku managementu</a:t>
            </a:r>
          </a:p>
          <a:p>
            <a:r>
              <a:rPr lang="cs-CZ" dirty="0" smtClean="0"/>
              <a:t>Kde je všude uplatňován marketing</a:t>
            </a:r>
          </a:p>
          <a:p>
            <a:r>
              <a:rPr lang="cs-CZ" dirty="0" smtClean="0"/>
              <a:t>Kdy se marketing vyvinul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906113"/>
            <a:ext cx="1464299" cy="158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2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8467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0874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836712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02449"/>
              </p:ext>
            </p:extLst>
          </p:nvPr>
        </p:nvGraphicFramePr>
        <p:xfrm>
          <a:off x="1043608" y="2490788"/>
          <a:ext cx="7056784" cy="3693932"/>
        </p:xfrm>
        <a:graphic>
          <a:graphicData uri="http://schemas.openxmlformats.org/drawingml/2006/table">
            <a:tbl>
              <a:tblPr bandRow="1">
                <a:tableStyleId>{ED083AE6-46FA-4A59-8FB0-9F97EB10719F}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VY_32_INOVACE_1117</a:t>
                      </a:r>
                      <a:r>
                        <a:rPr lang="cs-CZ" sz="1600" baseline="0" dirty="0" smtClean="0"/>
                        <a:t> Postavení marketingu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7.9.2013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953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vývoj a cíl marketingu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06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Marketing je uplatňován: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Všude tam, kde je nadbytek zboží. Bohatství každé země spočívá v hodnotě za prodané výrobky nebo služby             není dáno pouze výrobou.</a:t>
            </a:r>
          </a:p>
          <a:p>
            <a:r>
              <a:rPr lang="cs-CZ" dirty="0" smtClean="0"/>
              <a:t>Proto marketing hraje významnou roli v ekonomice každého </a:t>
            </a:r>
            <a:r>
              <a:rPr lang="cs-CZ" dirty="0" smtClean="0"/>
              <a:t>státu.</a:t>
            </a:r>
            <a:endParaRPr lang="cs-CZ" dirty="0"/>
          </a:p>
        </p:txBody>
      </p:sp>
      <p:sp>
        <p:nvSpPr>
          <p:cNvPr id="5" name="Šrafovaná šipka doprava 4"/>
          <p:cNvSpPr/>
          <p:nvPr/>
        </p:nvSpPr>
        <p:spPr>
          <a:xfrm>
            <a:off x="2339752" y="3356992"/>
            <a:ext cx="864096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212633"/>
            <a:ext cx="2743200" cy="20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98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Vývoj marketingu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Dříve marketing neměl význam a jeho uplatňování se považovalo za </a:t>
            </a:r>
            <a:r>
              <a:rPr lang="cs-CZ" dirty="0" smtClean="0"/>
              <a:t>zbytečné.</a:t>
            </a:r>
            <a:endParaRPr lang="cs-CZ" dirty="0" smtClean="0"/>
          </a:p>
          <a:p>
            <a:r>
              <a:rPr lang="cs-CZ" dirty="0" smtClean="0"/>
              <a:t>Např. v období centrálně plánovaného hospodářství v socialistickém Československu neměl marketing opodstatnění            některého zboží bylo nedostatek, jiné leželo v regálech. Státní </a:t>
            </a:r>
            <a:r>
              <a:rPr lang="cs-CZ" dirty="0" smtClean="0"/>
              <a:t>podniky </a:t>
            </a:r>
            <a:r>
              <a:rPr lang="cs-CZ" dirty="0" smtClean="0"/>
              <a:t>neměly potřebu hledat cestu k zákazníkovi a nebyly nuceny používat žádnou z podnikatelských koncepcí.</a:t>
            </a:r>
            <a:endParaRPr lang="cs-CZ" dirty="0"/>
          </a:p>
        </p:txBody>
      </p:sp>
      <p:sp>
        <p:nvSpPr>
          <p:cNvPr id="4" name="Šipka doprava se zářezem 3"/>
          <p:cNvSpPr/>
          <p:nvPr/>
        </p:nvSpPr>
        <p:spPr>
          <a:xfrm>
            <a:off x="3203848" y="4212633"/>
            <a:ext cx="79208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057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Vývoj marketingu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Mírný posun nastal až koncem 80. let, kdy si někteří socialističtí manažeři uvědomovali potřebu marketingu při firemním řízení.</a:t>
            </a:r>
          </a:p>
          <a:p>
            <a:endParaRPr lang="cs-CZ" dirty="0"/>
          </a:p>
          <a:p>
            <a:r>
              <a:rPr lang="cs-CZ" dirty="0" smtClean="0"/>
              <a:t>Návrat nastal v 90. letech s obnovou tržního </a:t>
            </a:r>
            <a:r>
              <a:rPr lang="cs-CZ" dirty="0" smtClean="0"/>
              <a:t>hospodářství.</a:t>
            </a:r>
            <a:endParaRPr lang="cs-CZ" dirty="0"/>
          </a:p>
        </p:txBody>
      </p:sp>
      <p:sp>
        <p:nvSpPr>
          <p:cNvPr id="4" name="Šipka doprava se zářezem 3"/>
          <p:cNvSpPr/>
          <p:nvPr/>
        </p:nvSpPr>
        <p:spPr>
          <a:xfrm>
            <a:off x="4067944" y="3789040"/>
            <a:ext cx="79208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013176"/>
            <a:ext cx="424847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450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Rozdělení marketingu podle toho na jakou oblast se zaměřuje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72764"/>
              </p:ext>
            </p:extLst>
          </p:nvPr>
        </p:nvGraphicFramePr>
        <p:xfrm>
          <a:off x="1176338" y="2490788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67105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marketingu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Marketing se snaží dosáhnout: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itchFamily="2" charset="2"/>
              <a:buChar char="v"/>
            </a:pPr>
            <a:r>
              <a:rPr lang="cs-CZ" dirty="0" smtClean="0"/>
              <a:t>Maximální spotřeby</a:t>
            </a:r>
          </a:p>
          <a:p>
            <a:pPr>
              <a:buFont typeface="Wingdings" pitchFamily="2" charset="2"/>
              <a:buChar char="v"/>
            </a:pPr>
            <a:r>
              <a:rPr lang="cs-CZ" dirty="0" smtClean="0"/>
              <a:t>Maximálního uspokojení potřeb zákazníků</a:t>
            </a:r>
          </a:p>
          <a:p>
            <a:pPr>
              <a:buFont typeface="Wingdings" pitchFamily="2" charset="2"/>
              <a:buChar char="v"/>
            </a:pPr>
            <a:r>
              <a:rPr lang="cs-CZ" dirty="0" smtClean="0"/>
              <a:t>Maximálního výběru</a:t>
            </a:r>
          </a:p>
          <a:p>
            <a:pPr>
              <a:buFont typeface="Wingdings" pitchFamily="2" charset="2"/>
              <a:buChar char="v"/>
            </a:pPr>
            <a:r>
              <a:rPr lang="cs-CZ" dirty="0" smtClean="0"/>
              <a:t>Maximálního životního standardu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408" y="2490135"/>
            <a:ext cx="1728192" cy="158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00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21. století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Marketing ovlivňuje celou společnost</a:t>
            </a:r>
          </a:p>
          <a:p>
            <a:r>
              <a:rPr lang="cs-CZ" dirty="0" smtClean="0"/>
              <a:t>Potřeby a přání zákazníka jsou hnacím motorem firem</a:t>
            </a:r>
          </a:p>
          <a:p>
            <a:r>
              <a:rPr lang="cs-CZ" dirty="0" smtClean="0"/>
              <a:t>Nese to však určitá negativa           nárůst konzumního chování a tím vytváření konzumní společnosti, která opustí racionalitu a nahrazuje ji požitkem z uspokojení potřeb</a:t>
            </a:r>
            <a:endParaRPr lang="cs-CZ" dirty="0"/>
          </a:p>
        </p:txBody>
      </p:sp>
      <p:sp>
        <p:nvSpPr>
          <p:cNvPr id="4" name="Blesk 3"/>
          <p:cNvSpPr/>
          <p:nvPr/>
        </p:nvSpPr>
        <p:spPr>
          <a:xfrm>
            <a:off x="4860032" y="3661167"/>
            <a:ext cx="720080" cy="57606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12179"/>
            <a:ext cx="1489558" cy="19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Kritika marketingu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3174345"/>
              </p:ext>
            </p:extLst>
          </p:nvPr>
        </p:nvGraphicFramePr>
        <p:xfrm>
          <a:off x="1176865" y="2490135"/>
          <a:ext cx="6798736" cy="3444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75273"/>
            <a:ext cx="1592885" cy="1783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95796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Modrá, teplá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rganický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34</TotalTime>
  <Words>441</Words>
  <Application>Microsoft Office PowerPoint</Application>
  <PresentationFormat>Předvádění na obrazovce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Organický</vt:lpstr>
      <vt:lpstr>Postavení marketingu v tržní ekonomice</vt:lpstr>
      <vt:lpstr>Prezentace aplikace PowerPoint</vt:lpstr>
      <vt:lpstr>Marketing je uplatňován:</vt:lpstr>
      <vt:lpstr>Vývoj marketingu</vt:lpstr>
      <vt:lpstr>Vývoj marketingu</vt:lpstr>
      <vt:lpstr>Rozdělení marketingu podle toho na jakou oblast se zaměřuje</vt:lpstr>
      <vt:lpstr>Cíle marketingu</vt:lpstr>
      <vt:lpstr>V 21. století</vt:lpstr>
      <vt:lpstr>Kritika marketingu</vt:lpstr>
      <vt:lpstr>Otázky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Postavení marketingu v tržní ekonomice</dc:title>
  <cp:lastModifiedBy>LIVA</cp:lastModifiedBy>
  <cp:revision>14</cp:revision>
  <dcterms:modified xsi:type="dcterms:W3CDTF">2014-10-24T18:45:01Z</dcterms:modified>
</cp:coreProperties>
</file>