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8" r:id="rId12"/>
    <p:sldId id="267" r:id="rId13"/>
    <p:sldId id="269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96A16A-1792-4C61-95B2-8EFFB0828CFC}" type="doc">
      <dgm:prSet loTypeId="urn:microsoft.com/office/officeart/2005/8/layout/vList3" loCatId="list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F1673BB9-F46F-4A01-A2D5-CF624D9887C2}">
      <dgm:prSet/>
      <dgm:spPr/>
      <dgm:t>
        <a:bodyPr/>
        <a:lstStyle/>
        <a:p>
          <a:pPr rtl="0"/>
          <a:r>
            <a:rPr lang="cs-CZ" smtClean="0"/>
            <a:t>HDP, HNP</a:t>
          </a:r>
          <a:endParaRPr lang="cs-CZ"/>
        </a:p>
      </dgm:t>
    </dgm:pt>
    <dgm:pt modelId="{341C9137-37DD-47B4-9FB4-B94A1BFFA86E}" type="parTrans" cxnId="{3A5E5A55-A575-4F57-9CCD-56842396524D}">
      <dgm:prSet/>
      <dgm:spPr/>
      <dgm:t>
        <a:bodyPr/>
        <a:lstStyle/>
        <a:p>
          <a:endParaRPr lang="cs-CZ"/>
        </a:p>
      </dgm:t>
    </dgm:pt>
    <dgm:pt modelId="{52AFB2C5-0E24-4232-8B2F-D7A70490C238}" type="sibTrans" cxnId="{3A5E5A55-A575-4F57-9CCD-56842396524D}">
      <dgm:prSet/>
      <dgm:spPr/>
      <dgm:t>
        <a:bodyPr/>
        <a:lstStyle/>
        <a:p>
          <a:endParaRPr lang="cs-CZ"/>
        </a:p>
      </dgm:t>
    </dgm:pt>
    <dgm:pt modelId="{F591B591-452E-4E12-A967-F516EA5CF496}">
      <dgm:prSet/>
      <dgm:spPr/>
      <dgm:t>
        <a:bodyPr/>
        <a:lstStyle/>
        <a:p>
          <a:pPr rtl="0"/>
          <a:r>
            <a:rPr lang="cs-CZ" smtClean="0"/>
            <a:t>NEZAMĚSTNANOST</a:t>
          </a:r>
          <a:endParaRPr lang="cs-CZ"/>
        </a:p>
      </dgm:t>
    </dgm:pt>
    <dgm:pt modelId="{988FB678-FC97-4909-BB32-11215721B98B}" type="parTrans" cxnId="{0611013F-7CF0-4632-8C5C-82B0D993B3C9}">
      <dgm:prSet/>
      <dgm:spPr/>
      <dgm:t>
        <a:bodyPr/>
        <a:lstStyle/>
        <a:p>
          <a:endParaRPr lang="cs-CZ"/>
        </a:p>
      </dgm:t>
    </dgm:pt>
    <dgm:pt modelId="{6D879D55-E2F9-4BED-9728-604F189AA418}" type="sibTrans" cxnId="{0611013F-7CF0-4632-8C5C-82B0D993B3C9}">
      <dgm:prSet/>
      <dgm:spPr/>
      <dgm:t>
        <a:bodyPr/>
        <a:lstStyle/>
        <a:p>
          <a:endParaRPr lang="cs-CZ"/>
        </a:p>
      </dgm:t>
    </dgm:pt>
    <dgm:pt modelId="{9DBDE441-363B-4E58-B000-5BD3D5F73955}">
      <dgm:prSet/>
      <dgm:spPr/>
      <dgm:t>
        <a:bodyPr/>
        <a:lstStyle/>
        <a:p>
          <a:pPr rtl="0"/>
          <a:r>
            <a:rPr lang="cs-CZ" smtClean="0"/>
            <a:t>INFLACE</a:t>
          </a:r>
          <a:endParaRPr lang="cs-CZ"/>
        </a:p>
      </dgm:t>
    </dgm:pt>
    <dgm:pt modelId="{260AC7AB-84E8-487D-9365-AE51E7E7E84F}" type="parTrans" cxnId="{C8A336B7-EAEC-46E2-B390-A3C5996E1F4D}">
      <dgm:prSet/>
      <dgm:spPr/>
      <dgm:t>
        <a:bodyPr/>
        <a:lstStyle/>
        <a:p>
          <a:endParaRPr lang="cs-CZ"/>
        </a:p>
      </dgm:t>
    </dgm:pt>
    <dgm:pt modelId="{A80A35F4-62F5-49D7-B574-98A1FE91FE0F}" type="sibTrans" cxnId="{C8A336B7-EAEC-46E2-B390-A3C5996E1F4D}">
      <dgm:prSet/>
      <dgm:spPr/>
      <dgm:t>
        <a:bodyPr/>
        <a:lstStyle/>
        <a:p>
          <a:endParaRPr lang="cs-CZ"/>
        </a:p>
      </dgm:t>
    </dgm:pt>
    <dgm:pt modelId="{8E6F67AE-3B21-49C7-87DE-FD8FB1DB6F1B}">
      <dgm:prSet/>
      <dgm:spPr/>
      <dgm:t>
        <a:bodyPr/>
        <a:lstStyle/>
        <a:p>
          <a:pPr rtl="0"/>
          <a:r>
            <a:rPr lang="cs-CZ" dirty="0" smtClean="0"/>
            <a:t>SALDO OBCHODNÍ BILANCE </a:t>
          </a:r>
          <a:r>
            <a:rPr lang="cs-CZ" dirty="0" smtClean="0"/>
            <a:t> (ROZDÍL </a:t>
          </a:r>
          <a:r>
            <a:rPr lang="cs-CZ" dirty="0" smtClean="0"/>
            <a:t>MEZI VÝVOZEM A DOVOZEM)</a:t>
          </a:r>
          <a:endParaRPr lang="cs-CZ" dirty="0"/>
        </a:p>
      </dgm:t>
    </dgm:pt>
    <dgm:pt modelId="{035E18E0-4DCF-4F4F-ABC8-88102E33FD95}" type="parTrans" cxnId="{8372D1DF-F6B9-4CBF-93D2-F327FA1681EA}">
      <dgm:prSet/>
      <dgm:spPr/>
      <dgm:t>
        <a:bodyPr/>
        <a:lstStyle/>
        <a:p>
          <a:endParaRPr lang="cs-CZ"/>
        </a:p>
      </dgm:t>
    </dgm:pt>
    <dgm:pt modelId="{8B8EBF9D-6CD1-40CF-BE03-CEA71B5DD3B2}" type="sibTrans" cxnId="{8372D1DF-F6B9-4CBF-93D2-F327FA1681EA}">
      <dgm:prSet/>
      <dgm:spPr/>
      <dgm:t>
        <a:bodyPr/>
        <a:lstStyle/>
        <a:p>
          <a:endParaRPr lang="cs-CZ"/>
        </a:p>
      </dgm:t>
    </dgm:pt>
    <dgm:pt modelId="{9288E63E-37C3-452C-950D-A64E7455974F}" type="pres">
      <dgm:prSet presAssocID="{F596A16A-1792-4C61-95B2-8EFFB0828CF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59BF823-ECB2-43A4-A1E9-3F6698DB3E0F}" type="pres">
      <dgm:prSet presAssocID="{F1673BB9-F46F-4A01-A2D5-CF624D9887C2}" presName="composite" presStyleCnt="0"/>
      <dgm:spPr/>
    </dgm:pt>
    <dgm:pt modelId="{867EF392-B39A-4C98-A309-333FA1532F2E}" type="pres">
      <dgm:prSet presAssocID="{F1673BB9-F46F-4A01-A2D5-CF624D9887C2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  <dgm:t>
        <a:bodyPr/>
        <a:lstStyle/>
        <a:p>
          <a:endParaRPr lang="cs-CZ"/>
        </a:p>
      </dgm:t>
    </dgm:pt>
    <dgm:pt modelId="{19371B36-74DF-4725-8330-B58838480C4C}" type="pres">
      <dgm:prSet presAssocID="{F1673BB9-F46F-4A01-A2D5-CF624D9887C2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0311512-EA51-4FD6-B203-90FF9144AC17}" type="pres">
      <dgm:prSet presAssocID="{52AFB2C5-0E24-4232-8B2F-D7A70490C238}" presName="spacing" presStyleCnt="0"/>
      <dgm:spPr/>
    </dgm:pt>
    <dgm:pt modelId="{8BD214E1-8086-443F-A173-E5F11AA17F4F}" type="pres">
      <dgm:prSet presAssocID="{F591B591-452E-4E12-A967-F516EA5CF496}" presName="composite" presStyleCnt="0"/>
      <dgm:spPr/>
    </dgm:pt>
    <dgm:pt modelId="{185C07A6-93F3-417C-AA13-7D4FB091A3C9}" type="pres">
      <dgm:prSet presAssocID="{F591B591-452E-4E12-A967-F516EA5CF496}" presName="imgShp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cs-CZ"/>
        </a:p>
      </dgm:t>
    </dgm:pt>
    <dgm:pt modelId="{6747DFC7-671A-4A95-A455-A612934BA9A8}" type="pres">
      <dgm:prSet presAssocID="{F591B591-452E-4E12-A967-F516EA5CF496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2BD30AB-F358-4EE7-ACD1-0DABC4B54D5F}" type="pres">
      <dgm:prSet presAssocID="{6D879D55-E2F9-4BED-9728-604F189AA418}" presName="spacing" presStyleCnt="0"/>
      <dgm:spPr/>
    </dgm:pt>
    <dgm:pt modelId="{F07E4577-B110-4022-9E8B-DBE9FB498C87}" type="pres">
      <dgm:prSet presAssocID="{9DBDE441-363B-4E58-B000-5BD3D5F73955}" presName="composite" presStyleCnt="0"/>
      <dgm:spPr/>
    </dgm:pt>
    <dgm:pt modelId="{866898B6-A586-40B8-BE31-65F08EE5F7F1}" type="pres">
      <dgm:prSet presAssocID="{9DBDE441-363B-4E58-B000-5BD3D5F73955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  <dgm:t>
        <a:bodyPr/>
        <a:lstStyle/>
        <a:p>
          <a:endParaRPr lang="cs-CZ"/>
        </a:p>
      </dgm:t>
    </dgm:pt>
    <dgm:pt modelId="{24D5F5AC-EBCE-48AF-A4B8-25835A88B3A9}" type="pres">
      <dgm:prSet presAssocID="{9DBDE441-363B-4E58-B000-5BD3D5F73955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157A518-289E-42F9-9FA2-BC39B22FF605}" type="pres">
      <dgm:prSet presAssocID="{A80A35F4-62F5-49D7-B574-98A1FE91FE0F}" presName="spacing" presStyleCnt="0"/>
      <dgm:spPr/>
    </dgm:pt>
    <dgm:pt modelId="{5D35F4FF-6CFB-4212-8476-25BAF102066B}" type="pres">
      <dgm:prSet presAssocID="{8E6F67AE-3B21-49C7-87DE-FD8FB1DB6F1B}" presName="composite" presStyleCnt="0"/>
      <dgm:spPr/>
    </dgm:pt>
    <dgm:pt modelId="{57FC3400-0092-4E42-ABEB-E25CE68106C4}" type="pres">
      <dgm:prSet presAssocID="{8E6F67AE-3B21-49C7-87DE-FD8FB1DB6F1B}" presName="imgShp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  <dgm:t>
        <a:bodyPr/>
        <a:lstStyle/>
        <a:p>
          <a:endParaRPr lang="cs-CZ"/>
        </a:p>
      </dgm:t>
    </dgm:pt>
    <dgm:pt modelId="{1BBC4380-27EF-4052-B032-3A7149F04F45}" type="pres">
      <dgm:prSet presAssocID="{8E6F67AE-3B21-49C7-87DE-FD8FB1DB6F1B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7304E62-C654-41C9-8DA0-7CF0F9D0CCA3}" type="presOf" srcId="{F1673BB9-F46F-4A01-A2D5-CF624D9887C2}" destId="{19371B36-74DF-4725-8330-B58838480C4C}" srcOrd="0" destOrd="0" presId="urn:microsoft.com/office/officeart/2005/8/layout/vList3"/>
    <dgm:cxn modelId="{16F5DCA7-69E5-48FF-987B-8A1B2C646625}" type="presOf" srcId="{F596A16A-1792-4C61-95B2-8EFFB0828CFC}" destId="{9288E63E-37C3-452C-950D-A64E7455974F}" srcOrd="0" destOrd="0" presId="urn:microsoft.com/office/officeart/2005/8/layout/vList3"/>
    <dgm:cxn modelId="{7532B931-C59A-46D9-B900-EDCF42C61A2C}" type="presOf" srcId="{F591B591-452E-4E12-A967-F516EA5CF496}" destId="{6747DFC7-671A-4A95-A455-A612934BA9A8}" srcOrd="0" destOrd="0" presId="urn:microsoft.com/office/officeart/2005/8/layout/vList3"/>
    <dgm:cxn modelId="{8372D1DF-F6B9-4CBF-93D2-F327FA1681EA}" srcId="{F596A16A-1792-4C61-95B2-8EFFB0828CFC}" destId="{8E6F67AE-3B21-49C7-87DE-FD8FB1DB6F1B}" srcOrd="3" destOrd="0" parTransId="{035E18E0-4DCF-4F4F-ABC8-88102E33FD95}" sibTransId="{8B8EBF9D-6CD1-40CF-BE03-CEA71B5DD3B2}"/>
    <dgm:cxn modelId="{C8A336B7-EAEC-46E2-B390-A3C5996E1F4D}" srcId="{F596A16A-1792-4C61-95B2-8EFFB0828CFC}" destId="{9DBDE441-363B-4E58-B000-5BD3D5F73955}" srcOrd="2" destOrd="0" parTransId="{260AC7AB-84E8-487D-9365-AE51E7E7E84F}" sibTransId="{A80A35F4-62F5-49D7-B574-98A1FE91FE0F}"/>
    <dgm:cxn modelId="{3A5E5A55-A575-4F57-9CCD-56842396524D}" srcId="{F596A16A-1792-4C61-95B2-8EFFB0828CFC}" destId="{F1673BB9-F46F-4A01-A2D5-CF624D9887C2}" srcOrd="0" destOrd="0" parTransId="{341C9137-37DD-47B4-9FB4-B94A1BFFA86E}" sibTransId="{52AFB2C5-0E24-4232-8B2F-D7A70490C238}"/>
    <dgm:cxn modelId="{3395B11C-6885-46A0-B4CF-45D609A83CC7}" type="presOf" srcId="{8E6F67AE-3B21-49C7-87DE-FD8FB1DB6F1B}" destId="{1BBC4380-27EF-4052-B032-3A7149F04F45}" srcOrd="0" destOrd="0" presId="urn:microsoft.com/office/officeart/2005/8/layout/vList3"/>
    <dgm:cxn modelId="{0611013F-7CF0-4632-8C5C-82B0D993B3C9}" srcId="{F596A16A-1792-4C61-95B2-8EFFB0828CFC}" destId="{F591B591-452E-4E12-A967-F516EA5CF496}" srcOrd="1" destOrd="0" parTransId="{988FB678-FC97-4909-BB32-11215721B98B}" sibTransId="{6D879D55-E2F9-4BED-9728-604F189AA418}"/>
    <dgm:cxn modelId="{2BF7D3F8-6A9C-41DA-8C7D-089B90F47060}" type="presOf" srcId="{9DBDE441-363B-4E58-B000-5BD3D5F73955}" destId="{24D5F5AC-EBCE-48AF-A4B8-25835A88B3A9}" srcOrd="0" destOrd="0" presId="urn:microsoft.com/office/officeart/2005/8/layout/vList3"/>
    <dgm:cxn modelId="{A78394CD-7AE8-41B6-9DBD-6360DB539779}" type="presParOf" srcId="{9288E63E-37C3-452C-950D-A64E7455974F}" destId="{959BF823-ECB2-43A4-A1E9-3F6698DB3E0F}" srcOrd="0" destOrd="0" presId="urn:microsoft.com/office/officeart/2005/8/layout/vList3"/>
    <dgm:cxn modelId="{2C23A928-4E12-45E5-BD32-DB3595A7EA18}" type="presParOf" srcId="{959BF823-ECB2-43A4-A1E9-3F6698DB3E0F}" destId="{867EF392-B39A-4C98-A309-333FA1532F2E}" srcOrd="0" destOrd="0" presId="urn:microsoft.com/office/officeart/2005/8/layout/vList3"/>
    <dgm:cxn modelId="{CCF933D9-FFA7-41E4-9D31-62C50EFBE1DE}" type="presParOf" srcId="{959BF823-ECB2-43A4-A1E9-3F6698DB3E0F}" destId="{19371B36-74DF-4725-8330-B58838480C4C}" srcOrd="1" destOrd="0" presId="urn:microsoft.com/office/officeart/2005/8/layout/vList3"/>
    <dgm:cxn modelId="{AD72F60B-E152-4204-B136-470623997D2B}" type="presParOf" srcId="{9288E63E-37C3-452C-950D-A64E7455974F}" destId="{10311512-EA51-4FD6-B203-90FF9144AC17}" srcOrd="1" destOrd="0" presId="urn:microsoft.com/office/officeart/2005/8/layout/vList3"/>
    <dgm:cxn modelId="{12A833FB-E2A4-4807-B793-72C020B92FFF}" type="presParOf" srcId="{9288E63E-37C3-452C-950D-A64E7455974F}" destId="{8BD214E1-8086-443F-A173-E5F11AA17F4F}" srcOrd="2" destOrd="0" presId="urn:microsoft.com/office/officeart/2005/8/layout/vList3"/>
    <dgm:cxn modelId="{66A613F5-6907-4CE0-AA46-313AD1292D8A}" type="presParOf" srcId="{8BD214E1-8086-443F-A173-E5F11AA17F4F}" destId="{185C07A6-93F3-417C-AA13-7D4FB091A3C9}" srcOrd="0" destOrd="0" presId="urn:microsoft.com/office/officeart/2005/8/layout/vList3"/>
    <dgm:cxn modelId="{FA1F386D-F311-44F9-BB42-511EF1A20EAD}" type="presParOf" srcId="{8BD214E1-8086-443F-A173-E5F11AA17F4F}" destId="{6747DFC7-671A-4A95-A455-A612934BA9A8}" srcOrd="1" destOrd="0" presId="urn:microsoft.com/office/officeart/2005/8/layout/vList3"/>
    <dgm:cxn modelId="{A74C8100-D353-4EC9-B6CD-650B9197E5FE}" type="presParOf" srcId="{9288E63E-37C3-452C-950D-A64E7455974F}" destId="{12BD30AB-F358-4EE7-ACD1-0DABC4B54D5F}" srcOrd="3" destOrd="0" presId="urn:microsoft.com/office/officeart/2005/8/layout/vList3"/>
    <dgm:cxn modelId="{55139C8D-076E-4A1A-8B52-F99947C14CD6}" type="presParOf" srcId="{9288E63E-37C3-452C-950D-A64E7455974F}" destId="{F07E4577-B110-4022-9E8B-DBE9FB498C87}" srcOrd="4" destOrd="0" presId="urn:microsoft.com/office/officeart/2005/8/layout/vList3"/>
    <dgm:cxn modelId="{E0668BEE-A2DC-4DA0-942D-28A203F962FF}" type="presParOf" srcId="{F07E4577-B110-4022-9E8B-DBE9FB498C87}" destId="{866898B6-A586-40B8-BE31-65F08EE5F7F1}" srcOrd="0" destOrd="0" presId="urn:microsoft.com/office/officeart/2005/8/layout/vList3"/>
    <dgm:cxn modelId="{0C19CDCA-1DA8-4922-A27A-3C37C64D5FAB}" type="presParOf" srcId="{F07E4577-B110-4022-9E8B-DBE9FB498C87}" destId="{24D5F5AC-EBCE-48AF-A4B8-25835A88B3A9}" srcOrd="1" destOrd="0" presId="urn:microsoft.com/office/officeart/2005/8/layout/vList3"/>
    <dgm:cxn modelId="{E6E90CF1-0F5B-41C1-86A1-F6721D44FB65}" type="presParOf" srcId="{9288E63E-37C3-452C-950D-A64E7455974F}" destId="{A157A518-289E-42F9-9FA2-BC39B22FF605}" srcOrd="5" destOrd="0" presId="urn:microsoft.com/office/officeart/2005/8/layout/vList3"/>
    <dgm:cxn modelId="{ADDB9F6C-D175-4656-B640-EF3E1553E7A5}" type="presParOf" srcId="{9288E63E-37C3-452C-950D-A64E7455974F}" destId="{5D35F4FF-6CFB-4212-8476-25BAF102066B}" srcOrd="6" destOrd="0" presId="urn:microsoft.com/office/officeart/2005/8/layout/vList3"/>
    <dgm:cxn modelId="{B22F9F13-ADAB-4648-A4E5-014732F69292}" type="presParOf" srcId="{5D35F4FF-6CFB-4212-8476-25BAF102066B}" destId="{57FC3400-0092-4E42-ABEB-E25CE68106C4}" srcOrd="0" destOrd="0" presId="urn:microsoft.com/office/officeart/2005/8/layout/vList3"/>
    <dgm:cxn modelId="{1BB625EB-24F6-41D0-9BBC-33D4F41EB032}" type="presParOf" srcId="{5D35F4FF-6CFB-4212-8476-25BAF102066B}" destId="{1BBC4380-27EF-4052-B032-3A7149F04F4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BD7B8D-27FF-4C56-9419-01F643965B13}" type="doc">
      <dgm:prSet loTypeId="urn:microsoft.com/office/officeart/2005/8/layout/hProcess9" loCatId="process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0205DDE3-336A-41D5-B070-EC3492CAC539}">
      <dgm:prSet/>
      <dgm:spPr/>
      <dgm:t>
        <a:bodyPr/>
        <a:lstStyle/>
        <a:p>
          <a:pPr rtl="0"/>
          <a:r>
            <a:rPr lang="cs-CZ" dirty="0" smtClean="0"/>
            <a:t>základní funkcí NH je uspokojování potřeb společnosti. K dosažení tohoto cíle je zapotřebí vyprodukovat velké množství užitných hodnot </a:t>
          </a:r>
          <a:r>
            <a:rPr lang="cs-CZ" dirty="0" smtClean="0"/>
            <a:t>(zboží </a:t>
          </a:r>
          <a:r>
            <a:rPr lang="cs-CZ" dirty="0" smtClean="0"/>
            <a:t>a služby)</a:t>
          </a:r>
          <a:endParaRPr lang="cs-CZ" dirty="0"/>
        </a:p>
      </dgm:t>
    </dgm:pt>
    <dgm:pt modelId="{9ECBE92E-6889-40CA-BCF7-6D1D986285B6}" type="parTrans" cxnId="{7628B7DE-DC4A-4B66-BB12-83EA678DBA6F}">
      <dgm:prSet/>
      <dgm:spPr/>
      <dgm:t>
        <a:bodyPr/>
        <a:lstStyle/>
        <a:p>
          <a:endParaRPr lang="cs-CZ"/>
        </a:p>
      </dgm:t>
    </dgm:pt>
    <dgm:pt modelId="{971C34A4-7CE9-4FA0-8ECC-3E2F0A95EF25}" type="sibTrans" cxnId="{7628B7DE-DC4A-4B66-BB12-83EA678DBA6F}">
      <dgm:prSet/>
      <dgm:spPr/>
      <dgm:t>
        <a:bodyPr/>
        <a:lstStyle/>
        <a:p>
          <a:endParaRPr lang="cs-CZ"/>
        </a:p>
      </dgm:t>
    </dgm:pt>
    <dgm:pt modelId="{84363771-6D38-4BF0-9793-1372A1D6A9F8}" type="pres">
      <dgm:prSet presAssocID="{99BD7B8D-27FF-4C56-9419-01F643965B1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7161BF2-5E4C-4E88-91CE-C06D432BCB87}" type="pres">
      <dgm:prSet presAssocID="{99BD7B8D-27FF-4C56-9419-01F643965B13}" presName="arrow" presStyleLbl="bgShp" presStyleIdx="0" presStyleCnt="1"/>
      <dgm:spPr/>
    </dgm:pt>
    <dgm:pt modelId="{B39A047E-1C9C-4641-A715-AF94EB2F7EC2}" type="pres">
      <dgm:prSet presAssocID="{99BD7B8D-27FF-4C56-9419-01F643965B13}" presName="linearProcess" presStyleCnt="0"/>
      <dgm:spPr/>
    </dgm:pt>
    <dgm:pt modelId="{463D28EA-28C8-4FDC-B6A3-5FEB56C10622}" type="pres">
      <dgm:prSet presAssocID="{0205DDE3-336A-41D5-B070-EC3492CAC539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F5D26F3-F9C2-4CF1-B290-39C1552FDA31}" type="presOf" srcId="{0205DDE3-336A-41D5-B070-EC3492CAC539}" destId="{463D28EA-28C8-4FDC-B6A3-5FEB56C10622}" srcOrd="0" destOrd="0" presId="urn:microsoft.com/office/officeart/2005/8/layout/hProcess9"/>
    <dgm:cxn modelId="{DBA88332-07C6-43F4-AB87-75EA945BF282}" type="presOf" srcId="{99BD7B8D-27FF-4C56-9419-01F643965B13}" destId="{84363771-6D38-4BF0-9793-1372A1D6A9F8}" srcOrd="0" destOrd="0" presId="urn:microsoft.com/office/officeart/2005/8/layout/hProcess9"/>
    <dgm:cxn modelId="{7628B7DE-DC4A-4B66-BB12-83EA678DBA6F}" srcId="{99BD7B8D-27FF-4C56-9419-01F643965B13}" destId="{0205DDE3-336A-41D5-B070-EC3492CAC539}" srcOrd="0" destOrd="0" parTransId="{9ECBE92E-6889-40CA-BCF7-6D1D986285B6}" sibTransId="{971C34A4-7CE9-4FA0-8ECC-3E2F0A95EF25}"/>
    <dgm:cxn modelId="{6762CDE7-9447-4538-92CC-189F273D1C28}" type="presParOf" srcId="{84363771-6D38-4BF0-9793-1372A1D6A9F8}" destId="{B7161BF2-5E4C-4E88-91CE-C06D432BCB87}" srcOrd="0" destOrd="0" presId="urn:microsoft.com/office/officeart/2005/8/layout/hProcess9"/>
    <dgm:cxn modelId="{96DE94D1-963F-4CAD-8B78-2D5A21021901}" type="presParOf" srcId="{84363771-6D38-4BF0-9793-1372A1D6A9F8}" destId="{B39A047E-1C9C-4641-A715-AF94EB2F7EC2}" srcOrd="1" destOrd="0" presId="urn:microsoft.com/office/officeart/2005/8/layout/hProcess9"/>
    <dgm:cxn modelId="{6F6920CD-4591-48BA-8E82-6E3617E2F556}" type="presParOf" srcId="{B39A047E-1C9C-4641-A715-AF94EB2F7EC2}" destId="{463D28EA-28C8-4FDC-B6A3-5FEB56C10622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371B36-74DF-4725-8330-B58838480C4C}">
      <dsp:nvSpPr>
        <dsp:cNvPr id="0" name=""/>
        <dsp:cNvSpPr/>
      </dsp:nvSpPr>
      <dsp:spPr>
        <a:xfrm rot="10800000">
          <a:off x="1819058" y="1836"/>
          <a:ext cx="6189797" cy="1039897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566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HDP, HNP</a:t>
          </a:r>
          <a:endParaRPr lang="cs-CZ" sz="2500" kern="1200"/>
        </a:p>
      </dsp:txBody>
      <dsp:txXfrm rot="10800000">
        <a:off x="2079032" y="1836"/>
        <a:ext cx="5929823" cy="1039897"/>
      </dsp:txXfrm>
    </dsp:sp>
    <dsp:sp modelId="{867EF392-B39A-4C98-A309-333FA1532F2E}">
      <dsp:nvSpPr>
        <dsp:cNvPr id="0" name=""/>
        <dsp:cNvSpPr/>
      </dsp:nvSpPr>
      <dsp:spPr>
        <a:xfrm>
          <a:off x="1299110" y="1836"/>
          <a:ext cx="1039897" cy="103989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47DFC7-671A-4A95-A455-A612934BA9A8}">
      <dsp:nvSpPr>
        <dsp:cNvPr id="0" name=""/>
        <dsp:cNvSpPr/>
      </dsp:nvSpPr>
      <dsp:spPr>
        <a:xfrm rot="10800000">
          <a:off x="1819058" y="1352150"/>
          <a:ext cx="6189797" cy="1039897"/>
        </a:xfrm>
        <a:prstGeom prst="homePlate">
          <a:avLst/>
        </a:prstGeom>
        <a:solidFill>
          <a:schemeClr val="accent3">
            <a:hueOff val="-477801"/>
            <a:satOff val="393"/>
            <a:lumOff val="-327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566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NEZAMĚSTNANOST</a:t>
          </a:r>
          <a:endParaRPr lang="cs-CZ" sz="2500" kern="1200"/>
        </a:p>
      </dsp:txBody>
      <dsp:txXfrm rot="10800000">
        <a:off x="2079032" y="1352150"/>
        <a:ext cx="5929823" cy="1039897"/>
      </dsp:txXfrm>
    </dsp:sp>
    <dsp:sp modelId="{185C07A6-93F3-417C-AA13-7D4FB091A3C9}">
      <dsp:nvSpPr>
        <dsp:cNvPr id="0" name=""/>
        <dsp:cNvSpPr/>
      </dsp:nvSpPr>
      <dsp:spPr>
        <a:xfrm>
          <a:off x="1299110" y="1352150"/>
          <a:ext cx="1039897" cy="103989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D5F5AC-EBCE-48AF-A4B8-25835A88B3A9}">
      <dsp:nvSpPr>
        <dsp:cNvPr id="0" name=""/>
        <dsp:cNvSpPr/>
      </dsp:nvSpPr>
      <dsp:spPr>
        <a:xfrm rot="10800000">
          <a:off x="1819058" y="2702465"/>
          <a:ext cx="6189797" cy="1039897"/>
        </a:xfrm>
        <a:prstGeom prst="homePlate">
          <a:avLst/>
        </a:prstGeom>
        <a:solidFill>
          <a:schemeClr val="accent3">
            <a:hueOff val="-955602"/>
            <a:satOff val="787"/>
            <a:lumOff val="-654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566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INFLACE</a:t>
          </a:r>
          <a:endParaRPr lang="cs-CZ" sz="2500" kern="1200"/>
        </a:p>
      </dsp:txBody>
      <dsp:txXfrm rot="10800000">
        <a:off x="2079032" y="2702465"/>
        <a:ext cx="5929823" cy="1039897"/>
      </dsp:txXfrm>
    </dsp:sp>
    <dsp:sp modelId="{866898B6-A586-40B8-BE31-65F08EE5F7F1}">
      <dsp:nvSpPr>
        <dsp:cNvPr id="0" name=""/>
        <dsp:cNvSpPr/>
      </dsp:nvSpPr>
      <dsp:spPr>
        <a:xfrm>
          <a:off x="1299110" y="2702465"/>
          <a:ext cx="1039897" cy="1039897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BC4380-27EF-4052-B032-3A7149F04F45}">
      <dsp:nvSpPr>
        <dsp:cNvPr id="0" name=""/>
        <dsp:cNvSpPr/>
      </dsp:nvSpPr>
      <dsp:spPr>
        <a:xfrm rot="10800000">
          <a:off x="1819058" y="4052779"/>
          <a:ext cx="6189797" cy="1039897"/>
        </a:xfrm>
        <a:prstGeom prst="homePlate">
          <a:avLst/>
        </a:prstGeom>
        <a:solidFill>
          <a:schemeClr val="accent3">
            <a:hueOff val="-1433403"/>
            <a:satOff val="1180"/>
            <a:lumOff val="-981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566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SALDO OBCHODNÍ BILANCE </a:t>
          </a:r>
          <a:r>
            <a:rPr lang="cs-CZ" sz="2500" kern="1200" dirty="0" smtClean="0"/>
            <a:t> (ROZDÍL </a:t>
          </a:r>
          <a:r>
            <a:rPr lang="cs-CZ" sz="2500" kern="1200" dirty="0" smtClean="0"/>
            <a:t>MEZI VÝVOZEM A DOVOZEM)</a:t>
          </a:r>
          <a:endParaRPr lang="cs-CZ" sz="2500" kern="1200" dirty="0"/>
        </a:p>
      </dsp:txBody>
      <dsp:txXfrm rot="10800000">
        <a:off x="2079032" y="4052779"/>
        <a:ext cx="5929823" cy="1039897"/>
      </dsp:txXfrm>
    </dsp:sp>
    <dsp:sp modelId="{57FC3400-0092-4E42-ABEB-E25CE68106C4}">
      <dsp:nvSpPr>
        <dsp:cNvPr id="0" name=""/>
        <dsp:cNvSpPr/>
      </dsp:nvSpPr>
      <dsp:spPr>
        <a:xfrm>
          <a:off x="1299110" y="4052779"/>
          <a:ext cx="1039897" cy="1039897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161BF2-5E4C-4E88-91CE-C06D432BCB87}">
      <dsp:nvSpPr>
        <dsp:cNvPr id="0" name=""/>
        <dsp:cNvSpPr/>
      </dsp:nvSpPr>
      <dsp:spPr>
        <a:xfrm>
          <a:off x="644750" y="0"/>
          <a:ext cx="7307167" cy="3880773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3D28EA-28C8-4FDC-B6A3-5FEB56C10622}">
      <dsp:nvSpPr>
        <dsp:cNvPr id="0" name=""/>
        <dsp:cNvSpPr/>
      </dsp:nvSpPr>
      <dsp:spPr>
        <a:xfrm>
          <a:off x="0" y="1164231"/>
          <a:ext cx="8596668" cy="155230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základní funkcí NH je uspokojování potřeb společnosti. K dosažení tohoto cíle je zapotřebí vyprodukovat velké množství užitných hodnot </a:t>
          </a:r>
          <a:r>
            <a:rPr lang="cs-CZ" sz="2600" kern="1200" dirty="0" smtClean="0"/>
            <a:t>(zboží </a:t>
          </a:r>
          <a:r>
            <a:rPr lang="cs-CZ" sz="2600" kern="1200" dirty="0" smtClean="0"/>
            <a:t>a služby)</a:t>
          </a:r>
          <a:endParaRPr lang="cs-CZ" sz="2600" kern="1200" dirty="0"/>
        </a:p>
      </dsp:txBody>
      <dsp:txXfrm>
        <a:off x="75777" y="1240008"/>
        <a:ext cx="8445114" cy="1400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7141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663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1831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0255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2395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2027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7557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192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4846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6640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4642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7299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8276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6194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5293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363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35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E8999-FD75-48FF-8012-E2C25BBAC11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877B0D2-99FB-444A-ADDA-5BB4ECC662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9128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czso.cz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C00000"/>
                </a:solidFill>
              </a:rPr>
              <a:t>VÝVOJ NÁRODNÍHO HOSPODÁŘSTVÍ</a:t>
            </a:r>
            <a:endParaRPr lang="cs-CZ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28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204717"/>
            <a:ext cx="10515600" cy="1485972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Všechny </a:t>
            </a:r>
            <a:r>
              <a:rPr lang="cs-CZ" b="1" dirty="0"/>
              <a:t>tržní ekonomiky </a:t>
            </a:r>
            <a:r>
              <a:rPr lang="cs-CZ" dirty="0"/>
              <a:t>procházejí 3 základními fázemi vývoje:</a:t>
            </a:r>
            <a:br>
              <a:rPr lang="cs-CZ" dirty="0"/>
            </a:br>
            <a:r>
              <a:rPr lang="cs-CZ" dirty="0"/>
              <a:t> 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04630" y="1341723"/>
            <a:ext cx="8596668" cy="534936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cs-CZ" sz="2400" b="1" dirty="0"/>
              <a:t>1. Vrchol – </a:t>
            </a:r>
            <a:r>
              <a:rPr lang="cs-CZ" sz="2400" dirty="0"/>
              <a:t>trh není nasycen je velká poptávka po výrobcích a službách, zvyšuje se objem výroby, dochází ke stimulaci hospodářského růstu, po čase dojde k nasycení trhu, které má za následek </a:t>
            </a:r>
            <a:r>
              <a:rPr lang="cs-CZ" sz="2400" dirty="0" smtClean="0"/>
              <a:t>pád (recese</a:t>
            </a:r>
            <a:r>
              <a:rPr lang="cs-CZ" sz="2400" dirty="0" smtClean="0"/>
              <a:t>)</a:t>
            </a:r>
            <a:endParaRPr lang="cs-CZ" sz="2400" dirty="0"/>
          </a:p>
          <a:p>
            <a:r>
              <a:rPr lang="cs-CZ" sz="2400" b="1" dirty="0"/>
              <a:t>2. Dno – </a:t>
            </a:r>
            <a:r>
              <a:rPr lang="cs-CZ" sz="2400" dirty="0"/>
              <a:t>v této fázi nabídka převyšuje poptávku, lidé nemají zájem o výrobky a služby, dochází k uzavírání nejprve malých , později středních a velkých firem, zvyšuje se nezaměstnanost, dochází k růstu kriminality. Výrobky metre se ve fázi dna nevyrábějí  začínají po čase na trhu chybět = dochází k oživení, které má za následek zvýšení výroby v reakci na zvýšenou poptávku, snížení nezaměstnanosti </a:t>
            </a:r>
            <a:r>
              <a:rPr lang="cs-CZ" sz="2400" dirty="0" smtClean="0"/>
              <a:t>(končí </a:t>
            </a:r>
            <a:r>
              <a:rPr lang="cs-CZ" sz="2400" dirty="0"/>
              <a:t>ve fázi 3</a:t>
            </a:r>
            <a:r>
              <a:rPr lang="cs-CZ" sz="2400" dirty="0" smtClean="0"/>
              <a:t>)</a:t>
            </a:r>
            <a:r>
              <a:rPr lang="cs-CZ" sz="2400" dirty="0"/>
              <a:t> </a:t>
            </a:r>
          </a:p>
          <a:p>
            <a:r>
              <a:rPr lang="cs-CZ" sz="2400" dirty="0"/>
              <a:t>3. </a:t>
            </a:r>
            <a:r>
              <a:rPr lang="cs-CZ" sz="2400" b="1" dirty="0"/>
              <a:t>Obnova</a:t>
            </a:r>
            <a:endParaRPr lang="cs-CZ" sz="2400" dirty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14160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Popište jednotlivé fáze vývoje NH – co se děje konkrétně v ekonomice?</a:t>
            </a:r>
            <a:endParaRPr lang="cs-CZ" dirty="0"/>
          </a:p>
        </p:txBody>
      </p:sp>
      <p:pic>
        <p:nvPicPr>
          <p:cNvPr id="13" name="Zástupný symbol pro obsah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128" y="2160588"/>
            <a:ext cx="8134066" cy="3881437"/>
          </a:xfrm>
        </p:spPr>
      </p:pic>
    </p:spTree>
    <p:extLst>
      <p:ext uri="{BB962C8B-B14F-4D97-AF65-F5344CB8AC3E}">
        <p14:creationId xmlns:p14="http://schemas.microsoft.com/office/powerpoint/2010/main" val="884398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677334" y="1842449"/>
            <a:ext cx="8596668" cy="4198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MAGNUSKOVÁ,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družstvech </a:t>
            </a:r>
            <a:r>
              <a:rPr lang="cs-CZ" dirty="0" smtClean="0"/>
              <a:t>(zákon </a:t>
            </a:r>
            <a:r>
              <a:rPr lang="cs-CZ" dirty="0"/>
              <a:t>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5225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677334" y="1842449"/>
            <a:ext cx="8596668" cy="4198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51843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441902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808543"/>
              </p:ext>
            </p:extLst>
          </p:nvPr>
        </p:nvGraphicFramePr>
        <p:xfrm>
          <a:off x="2567608" y="2276703"/>
          <a:ext cx="7056784" cy="3693067"/>
        </p:xfrm>
        <a:graphic>
          <a:graphicData uri="http://schemas.openxmlformats.org/drawingml/2006/table">
            <a:tbl>
              <a:tblPr bandRow="1">
                <a:tableStyleId>{5DA37D80-6434-44D0-A028-1B22A696006F}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VY_32_INOVACE_0918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Vývoj národního hospodářství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5.1.2014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vývoj národního hospodářství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8830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vývoje NH ze zdroje – Zarozvoj.cz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b="1" dirty="0" smtClean="0">
                <a:solidFill>
                  <a:srgbClr val="FF0000"/>
                </a:solidFill>
                <a:effectLst/>
              </a:rPr>
              <a:t>Vývoj hospodářství ČR</a:t>
            </a:r>
          </a:p>
          <a:p>
            <a:pPr marL="0" indent="0">
              <a:buNone/>
            </a:pPr>
            <a:r>
              <a:rPr lang="cs-CZ" sz="2400" dirty="0" smtClean="0">
                <a:effectLst/>
              </a:rPr>
              <a:t>Podívejme se nyní na vývoj národního hospodářství od roku 1989, tedy od porevoluční doby kdy u nás byl opět zaveden systém tržního hospodářství. Naše ekonomika se tak oproti příkazové, neboli státem kontrolované ekonomice, stala méně kontrolovanou státem, což s sebou samozřejmě nese výhody konkurence na trhu a relativně volné hospodářské soutěže, na druhou stranu si tak společnosti často dovolí v jménu zisku až zarážející věci.</a:t>
            </a:r>
          </a:p>
          <a:p>
            <a:pPr marL="0" indent="0">
              <a:buNone/>
            </a:pP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37126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dirty="0" smtClean="0">
                <a:effectLst/>
              </a:rPr>
              <a:t>Chceme-li hodnotit vývoj našeho hospodářství, nemůžeme se obracet pouze k ukazateli hrubého domácího produktu (HDP), ale musíme se podívat také na ostatní důležité ukazatele. Jako zdroj dat nám slouží statistiky </a:t>
            </a:r>
            <a:r>
              <a:rPr lang="cs-CZ" sz="2400" dirty="0" smtClean="0">
                <a:effectLst/>
                <a:hlinkClick r:id="rId2"/>
              </a:rPr>
              <a:t>Českého statistického úřadu</a:t>
            </a:r>
            <a:r>
              <a:rPr lang="cs-CZ" sz="2400" dirty="0" smtClean="0">
                <a:effectLst/>
              </a:rPr>
              <a:t>, ty v případě ukazatelů národního hospodářství začínají v roce 1995.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r>
              <a:rPr lang="cs-CZ" sz="2400" b="1" dirty="0">
                <a:solidFill>
                  <a:srgbClr val="FF0000"/>
                </a:solidFill>
              </a:rPr>
              <a:t>Hrubý domácí produkt</a:t>
            </a:r>
          </a:p>
          <a:p>
            <a:pPr marL="0" indent="0">
              <a:buNone/>
            </a:pPr>
            <a:r>
              <a:rPr lang="cs-CZ" sz="2400" dirty="0"/>
              <a:t>HDP </a:t>
            </a:r>
            <a:r>
              <a:rPr lang="cs-CZ" sz="2400" b="1" dirty="0"/>
              <a:t>představuje celkové množství statků a služeb, které ekonomika daného státu vyprodukovala za určité časové období, většinou rok, a to v peněžních jednotkách.</a:t>
            </a:r>
            <a:r>
              <a:rPr lang="cs-CZ" sz="2400" dirty="0"/>
              <a:t> Je zde třeba rozlišovat HDP vyjádřené v </a:t>
            </a:r>
            <a:r>
              <a:rPr lang="cs-CZ" sz="2400" b="1" dirty="0"/>
              <a:t>běžných cenách,</a:t>
            </a:r>
            <a:r>
              <a:rPr lang="cs-CZ" sz="2400" dirty="0"/>
              <a:t> tedy v cenách aktuálních roků, kdy výsledek je zkreslen vývojem inflace ve státě (peníze jsou znehodnocovány). Lepší pohled na vývoj HPD dává HDP vyjádřené ve </a:t>
            </a:r>
            <a:r>
              <a:rPr lang="cs-CZ" sz="2400" b="1" dirty="0"/>
              <a:t>stálých cenách,</a:t>
            </a:r>
            <a:r>
              <a:rPr lang="cs-CZ" sz="2400" dirty="0"/>
              <a:t> kdy všechny hodnoty vycházejí z cen jednoho vybraného roku a ukazují tak čistý růst neovlivněný inflací. </a:t>
            </a:r>
          </a:p>
          <a:p>
            <a:pPr marL="0" indent="0">
              <a:buNone/>
            </a:pP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39579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Ukázka vývoje NH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42" y="1262743"/>
            <a:ext cx="8316687" cy="5210629"/>
          </a:xfrm>
        </p:spPr>
      </p:pic>
    </p:spTree>
    <p:extLst>
      <p:ext uri="{BB962C8B-B14F-4D97-AF65-F5344CB8AC3E}">
        <p14:creationId xmlns:p14="http://schemas.microsoft.com/office/powerpoint/2010/main" val="392538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341194"/>
            <a:ext cx="10515600" cy="6223379"/>
          </a:xfrm>
        </p:spPr>
        <p:txBody>
          <a:bodyPr>
            <a:normAutofit/>
          </a:bodyPr>
          <a:lstStyle/>
          <a:p>
            <a:r>
              <a:rPr lang="cs-CZ" sz="2400" i="1" dirty="0" smtClean="0">
                <a:effectLst/>
              </a:rPr>
              <a:t>Graf 01 - </a:t>
            </a:r>
            <a:r>
              <a:rPr lang="cs-CZ" sz="2400" dirty="0" smtClean="0">
                <a:effectLst/>
              </a:rPr>
              <a:t>Růst/pokles HDP ČR v % od roku 1995 do roku 2009; stálé ceny </a:t>
            </a:r>
          </a:p>
          <a:p>
            <a:r>
              <a:rPr lang="cs-CZ" sz="2400" dirty="0" smtClean="0">
                <a:effectLst/>
              </a:rPr>
              <a:t>Jak jste jistě z grafu poznali, v devadesátých letech nebyl vývoj HDP České republiky zrovna příznivý, ovšem je třeba brát v úvahu náročný přechod od příkazové ekonomiky k tržnímu hospodářství. Po "zhoupnutí" v devadesátých letech se od roku 2001 naše produktivita začala stabilně zvyšovat, čemuž učinila přítrž až ekonomická krize a léta 2007, 2008 </a:t>
            </a:r>
            <a:r>
              <a:rPr lang="cs-CZ" sz="2400" dirty="0" smtClean="0">
                <a:effectLst/>
              </a:rPr>
              <a:t/>
            </a:r>
            <a:br>
              <a:rPr lang="cs-CZ" sz="2400" dirty="0" smtClean="0">
                <a:effectLst/>
              </a:rPr>
            </a:br>
            <a:r>
              <a:rPr lang="cs-CZ" sz="2400" dirty="0" smtClean="0">
                <a:effectLst/>
              </a:rPr>
              <a:t>a </a:t>
            </a:r>
            <a:r>
              <a:rPr lang="cs-CZ" sz="2400" dirty="0" smtClean="0">
                <a:effectLst/>
              </a:rPr>
              <a:t>2009. </a:t>
            </a:r>
            <a:r>
              <a:rPr lang="cs-CZ" sz="2400" b="1" dirty="0" smtClean="0">
                <a:effectLst/>
              </a:rPr>
              <a:t>Dle nejnovějších zpráv však již v roce 2010 došlo ke zlepšení situace a mírnému růstu ekonomiky o 2,2 %,</a:t>
            </a:r>
            <a:r>
              <a:rPr lang="cs-CZ" sz="2400" dirty="0" smtClean="0">
                <a:effectLst/>
              </a:rPr>
              <a:t> odhady pro rok 2011 jsou také vzhledem k situaci mírně optimistické.</a:t>
            </a:r>
          </a:p>
          <a:p>
            <a:r>
              <a:rPr lang="cs-CZ" sz="2400" dirty="0" smtClean="0">
                <a:effectLst/>
              </a:rPr>
              <a:t>HDP bez ostatních ukazatelů, které tvoří </a:t>
            </a:r>
            <a:r>
              <a:rPr lang="cs-CZ" sz="2400" i="1" dirty="0" smtClean="0">
                <a:effectLst/>
              </a:rPr>
              <a:t>magický čtyřúhelník</a:t>
            </a:r>
            <a:r>
              <a:rPr lang="cs-CZ" sz="2400" dirty="0" smtClean="0">
                <a:effectLst/>
              </a:rPr>
              <a:t>, je ukazatelem s nepříliš vysokou vypovídací hodnotou.</a:t>
            </a:r>
            <a:endParaRPr lang="cs-CZ" sz="24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543" y="5057032"/>
            <a:ext cx="2739999" cy="133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84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Magický čtyřúhelník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4166409"/>
              </p:ext>
            </p:extLst>
          </p:nvPr>
        </p:nvGraphicFramePr>
        <p:xfrm>
          <a:off x="677863" y="1364343"/>
          <a:ext cx="9307966" cy="5094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067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Výsledek reprodukčních procesů v NH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9868287"/>
              </p:ext>
            </p:extLst>
          </p:nvPr>
        </p:nvGraphicFramePr>
        <p:xfrm>
          <a:off x="677334" y="2160589"/>
          <a:ext cx="8596668" cy="3880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353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FÁZE VÝVOJE NH</a:t>
            </a:r>
            <a:endParaRPr lang="cs-CZ" dirty="0"/>
          </a:p>
        </p:txBody>
      </p:sp>
      <p:pic>
        <p:nvPicPr>
          <p:cNvPr id="25" name="Zástupný symbol pro obsah 2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0435" y="2129050"/>
            <a:ext cx="8625385" cy="3330053"/>
          </a:xfrm>
          <a:prstGeom prst="rect">
            <a:avLst/>
          </a:prstGeom>
        </p:spPr>
      </p:pic>
      <p:cxnSp>
        <p:nvCxnSpPr>
          <p:cNvPr id="6" name="Přímá spojnice se šipkou 5"/>
          <p:cNvCxnSpPr/>
          <p:nvPr/>
        </p:nvCxnSpPr>
        <p:spPr>
          <a:xfrm>
            <a:off x="3860800" y="3526971"/>
            <a:ext cx="478971" cy="126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69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115</TotalTime>
  <Words>610</Words>
  <Application>Microsoft Office PowerPoint</Application>
  <PresentationFormat>Vlastní</PresentationFormat>
  <Paragraphs>57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Faseta</vt:lpstr>
      <vt:lpstr>VÝVOJ NÁRODNÍHO HOSPODÁŘSTVÍ</vt:lpstr>
      <vt:lpstr>Prezentace aplikace PowerPoint</vt:lpstr>
      <vt:lpstr>Příklad vývoje NH ze zdroje – Zarozvoj.cz</vt:lpstr>
      <vt:lpstr>Prezentace aplikace PowerPoint</vt:lpstr>
      <vt:lpstr>Ukázka vývoje NH</vt:lpstr>
      <vt:lpstr>Prezentace aplikace PowerPoint</vt:lpstr>
      <vt:lpstr>Magický čtyřúhelník</vt:lpstr>
      <vt:lpstr>Výsledek reprodukčních procesů v NH </vt:lpstr>
      <vt:lpstr>FÁZE VÝVOJE NH</vt:lpstr>
      <vt:lpstr>Všechny tržní ekonomiky procházejí 3 základními fázemi vývoje:  </vt:lpstr>
      <vt:lpstr>Popište jednotlivé fáze vývoje NH – co se děje konkrétně v ekonomice?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VÝVOJ NÁRODNÍHO HOSPODÁŘSTVÍ</dc:title>
  <dc:creator>Kabourkovci</dc:creator>
  <cp:lastModifiedBy>LIVA</cp:lastModifiedBy>
  <cp:revision>21</cp:revision>
  <dcterms:created xsi:type="dcterms:W3CDTF">2013-10-30T09:26:33Z</dcterms:created>
  <dcterms:modified xsi:type="dcterms:W3CDTF">2014-10-23T16:25:46Z</dcterms:modified>
</cp:coreProperties>
</file>