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1" r:id="rId13"/>
    <p:sldId id="266" r:id="rId14"/>
    <p:sldId id="267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5" r:id="rId23"/>
    <p:sldId id="279" r:id="rId24"/>
    <p:sldId id="280" r:id="rId25"/>
    <p:sldId id="284" r:id="rId26"/>
    <p:sldId id="283" r:id="rId27"/>
    <p:sldId id="282" r:id="rId28"/>
    <p:sldId id="270" r:id="rId29"/>
    <p:sldId id="286" r:id="rId3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BAD494-0740-4B0F-9665-D9CBC20B9A36}" type="doc">
      <dgm:prSet loTypeId="urn:microsoft.com/office/officeart/2005/8/layout/target3" loCatId="relationship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8B5CAF18-831A-46AC-84E1-7D4A71C3F98B}">
      <dgm:prSet/>
      <dgm:spPr/>
      <dgm:t>
        <a:bodyPr/>
        <a:lstStyle/>
        <a:p>
          <a:pPr rtl="0"/>
          <a:r>
            <a:rPr lang="cs-CZ" dirty="0" smtClean="0"/>
            <a:t>Právní forma podnikání specifikuje určuje typ podnikatelského subjektu, který se věnuje podnikání. Jednotlivé typy právních forem podnikání upravuje </a:t>
          </a:r>
          <a:r>
            <a:rPr lang="cs-CZ" b="1" u="sng" dirty="0" smtClean="0"/>
            <a:t>Občanský zákon a zákon č. 90/2012 Sb. o obchodních korporacích</a:t>
          </a:r>
          <a:r>
            <a:rPr lang="cs-CZ" dirty="0" smtClean="0"/>
            <a:t> (obchodní společnosti </a:t>
          </a:r>
          <a:br>
            <a:rPr lang="cs-CZ" dirty="0" smtClean="0"/>
          </a:br>
          <a:r>
            <a:rPr lang="cs-CZ" dirty="0" smtClean="0"/>
            <a:t>a družstva upravuje nový zákon o obchodních korporacích) a </a:t>
          </a:r>
          <a:r>
            <a:rPr lang="cs-CZ" b="1" u="sng" dirty="0" smtClean="0"/>
            <a:t>Živnostenský zákon</a:t>
          </a:r>
          <a:r>
            <a:rPr lang="cs-CZ" dirty="0" smtClean="0"/>
            <a:t> (zaměřuje se na podnikatelské subjekty provozující svou činnost na základě živnostenského oprávnění). </a:t>
          </a:r>
          <a:endParaRPr lang="cs-CZ" dirty="0"/>
        </a:p>
      </dgm:t>
    </dgm:pt>
    <dgm:pt modelId="{462AA8EE-3A5D-44C2-9E38-06C39FB96C51}" type="parTrans" cxnId="{3309EBB4-0C3E-4251-B954-F9E26284B3B3}">
      <dgm:prSet/>
      <dgm:spPr/>
      <dgm:t>
        <a:bodyPr/>
        <a:lstStyle/>
        <a:p>
          <a:endParaRPr lang="cs-CZ"/>
        </a:p>
      </dgm:t>
    </dgm:pt>
    <dgm:pt modelId="{CC8E93C3-E466-4694-BD86-3161E6FF8D4F}" type="sibTrans" cxnId="{3309EBB4-0C3E-4251-B954-F9E26284B3B3}">
      <dgm:prSet/>
      <dgm:spPr/>
      <dgm:t>
        <a:bodyPr/>
        <a:lstStyle/>
        <a:p>
          <a:endParaRPr lang="cs-CZ"/>
        </a:p>
      </dgm:t>
    </dgm:pt>
    <dgm:pt modelId="{48045C6F-D1D4-4F2A-94CB-8B7B25CB4AF6}" type="pres">
      <dgm:prSet presAssocID="{7CBAD494-0740-4B0F-9665-D9CBC20B9A3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AA3020E-3501-4AD5-B0CC-E67EADA69738}" type="pres">
      <dgm:prSet presAssocID="{8B5CAF18-831A-46AC-84E1-7D4A71C3F98B}" presName="circle1" presStyleLbl="node1" presStyleIdx="0" presStyleCnt="1"/>
      <dgm:spPr/>
    </dgm:pt>
    <dgm:pt modelId="{081F9CC5-8DF1-4192-B710-8E2B03E2ED69}" type="pres">
      <dgm:prSet presAssocID="{8B5CAF18-831A-46AC-84E1-7D4A71C3F98B}" presName="space" presStyleCnt="0"/>
      <dgm:spPr/>
    </dgm:pt>
    <dgm:pt modelId="{A498A1BC-5AB4-47AC-ABA3-8F5730667F7D}" type="pres">
      <dgm:prSet presAssocID="{8B5CAF18-831A-46AC-84E1-7D4A71C3F98B}" presName="rect1" presStyleLbl="alignAcc1" presStyleIdx="0" presStyleCnt="1"/>
      <dgm:spPr/>
      <dgm:t>
        <a:bodyPr/>
        <a:lstStyle/>
        <a:p>
          <a:endParaRPr lang="cs-CZ"/>
        </a:p>
      </dgm:t>
    </dgm:pt>
    <dgm:pt modelId="{B8B9E478-A189-47DE-A36F-0005FC95B138}" type="pres">
      <dgm:prSet presAssocID="{8B5CAF18-831A-46AC-84E1-7D4A71C3F98B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327A0BE-ADFA-4F09-905B-A6EAC82704B4}" type="presOf" srcId="{7CBAD494-0740-4B0F-9665-D9CBC20B9A36}" destId="{48045C6F-D1D4-4F2A-94CB-8B7B25CB4AF6}" srcOrd="0" destOrd="0" presId="urn:microsoft.com/office/officeart/2005/8/layout/target3"/>
    <dgm:cxn modelId="{B8B52D1A-9FBF-426F-A7AB-C45429E8FECE}" type="presOf" srcId="{8B5CAF18-831A-46AC-84E1-7D4A71C3F98B}" destId="{A498A1BC-5AB4-47AC-ABA3-8F5730667F7D}" srcOrd="0" destOrd="0" presId="urn:microsoft.com/office/officeart/2005/8/layout/target3"/>
    <dgm:cxn modelId="{3309EBB4-0C3E-4251-B954-F9E26284B3B3}" srcId="{7CBAD494-0740-4B0F-9665-D9CBC20B9A36}" destId="{8B5CAF18-831A-46AC-84E1-7D4A71C3F98B}" srcOrd="0" destOrd="0" parTransId="{462AA8EE-3A5D-44C2-9E38-06C39FB96C51}" sibTransId="{CC8E93C3-E466-4694-BD86-3161E6FF8D4F}"/>
    <dgm:cxn modelId="{AC92E2CE-D5B7-4CDD-B026-D91D9DCC35AE}" type="presOf" srcId="{8B5CAF18-831A-46AC-84E1-7D4A71C3F98B}" destId="{B8B9E478-A189-47DE-A36F-0005FC95B138}" srcOrd="1" destOrd="0" presId="urn:microsoft.com/office/officeart/2005/8/layout/target3"/>
    <dgm:cxn modelId="{A64233C2-694F-41A4-AAA4-5310E47B52ED}" type="presParOf" srcId="{48045C6F-D1D4-4F2A-94CB-8B7B25CB4AF6}" destId="{3AA3020E-3501-4AD5-B0CC-E67EADA69738}" srcOrd="0" destOrd="0" presId="urn:microsoft.com/office/officeart/2005/8/layout/target3"/>
    <dgm:cxn modelId="{250439DA-674C-44FC-B2CE-EA03ACEAD10D}" type="presParOf" srcId="{48045C6F-D1D4-4F2A-94CB-8B7B25CB4AF6}" destId="{081F9CC5-8DF1-4192-B710-8E2B03E2ED69}" srcOrd="1" destOrd="0" presId="urn:microsoft.com/office/officeart/2005/8/layout/target3"/>
    <dgm:cxn modelId="{98488579-F8EB-4385-9851-CD71FD103174}" type="presParOf" srcId="{48045C6F-D1D4-4F2A-94CB-8B7B25CB4AF6}" destId="{A498A1BC-5AB4-47AC-ABA3-8F5730667F7D}" srcOrd="2" destOrd="0" presId="urn:microsoft.com/office/officeart/2005/8/layout/target3"/>
    <dgm:cxn modelId="{C79C5690-9952-4A01-AA24-1B8E5A9DC120}" type="presParOf" srcId="{48045C6F-D1D4-4F2A-94CB-8B7B25CB4AF6}" destId="{B8B9E478-A189-47DE-A36F-0005FC95B138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7BB010-C681-4D86-AA35-39DB4E6D07EF}" type="doc">
      <dgm:prSet loTypeId="urn:microsoft.com/office/officeart/2005/8/layout/hList7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0D3489FE-F99F-4BA9-93B1-757F48B11BCF}">
      <dgm:prSet/>
      <dgm:spPr/>
      <dgm:t>
        <a:bodyPr/>
        <a:lstStyle/>
        <a:p>
          <a:pPr rtl="0"/>
          <a:r>
            <a:rPr lang="cs-CZ" dirty="0" smtClean="0"/>
            <a:t>Družstva jsou společenstvím neuzavřeného počtu osob založeným za účelem podnikání nebo zajišťování hospodářských, sociálních  nebo jiných potřeb svých členů. Používá se především pro správu bytového fondu, tzv. </a:t>
          </a:r>
          <a:r>
            <a:rPr lang="cs-CZ" i="1" dirty="0" smtClean="0"/>
            <a:t>bytová družstva</a:t>
          </a:r>
          <a:r>
            <a:rPr lang="cs-CZ" dirty="0" smtClean="0"/>
            <a:t>.  </a:t>
          </a:r>
          <a:endParaRPr lang="cs-CZ" dirty="0"/>
        </a:p>
      </dgm:t>
    </dgm:pt>
    <dgm:pt modelId="{7534EF64-9CA0-49F0-8A81-509FA65E7894}" type="parTrans" cxnId="{06407424-285C-4A26-946E-5B21AE399D46}">
      <dgm:prSet/>
      <dgm:spPr/>
      <dgm:t>
        <a:bodyPr/>
        <a:lstStyle/>
        <a:p>
          <a:endParaRPr lang="cs-CZ"/>
        </a:p>
      </dgm:t>
    </dgm:pt>
    <dgm:pt modelId="{80687429-0FA1-4D49-AFF3-3BFFD9E74D7A}" type="sibTrans" cxnId="{06407424-285C-4A26-946E-5B21AE399D46}">
      <dgm:prSet/>
      <dgm:spPr/>
      <dgm:t>
        <a:bodyPr/>
        <a:lstStyle/>
        <a:p>
          <a:endParaRPr lang="cs-CZ"/>
        </a:p>
      </dgm:t>
    </dgm:pt>
    <dgm:pt modelId="{B7969538-F384-4187-AD24-29ADA27DD903}" type="pres">
      <dgm:prSet presAssocID="{0A7BB010-C681-4D86-AA35-39DB4E6D07E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B27B4B6-DC1F-4B73-A0A7-91324E141256}" type="pres">
      <dgm:prSet presAssocID="{0A7BB010-C681-4D86-AA35-39DB4E6D07EF}" presName="fgShape" presStyleLbl="fgShp" presStyleIdx="0" presStyleCnt="1"/>
      <dgm:spPr/>
    </dgm:pt>
    <dgm:pt modelId="{C1D6E44F-1902-4E97-A3A7-FFC328F0204E}" type="pres">
      <dgm:prSet presAssocID="{0A7BB010-C681-4D86-AA35-39DB4E6D07EF}" presName="linComp" presStyleCnt="0"/>
      <dgm:spPr/>
    </dgm:pt>
    <dgm:pt modelId="{3569BFB2-D6A9-4201-9821-E9C0350DFB87}" type="pres">
      <dgm:prSet presAssocID="{0D3489FE-F99F-4BA9-93B1-757F48B11BCF}" presName="compNode" presStyleCnt="0"/>
      <dgm:spPr/>
    </dgm:pt>
    <dgm:pt modelId="{2B8D6BC2-442B-46D4-9B5B-26F5FD5BE273}" type="pres">
      <dgm:prSet presAssocID="{0D3489FE-F99F-4BA9-93B1-757F48B11BCF}" presName="bkgdShape" presStyleLbl="node1" presStyleIdx="0" presStyleCnt="1"/>
      <dgm:spPr/>
      <dgm:t>
        <a:bodyPr/>
        <a:lstStyle/>
        <a:p>
          <a:endParaRPr lang="cs-CZ"/>
        </a:p>
      </dgm:t>
    </dgm:pt>
    <dgm:pt modelId="{D581BD29-0224-408D-90F4-085848D32F43}" type="pres">
      <dgm:prSet presAssocID="{0D3489FE-F99F-4BA9-93B1-757F48B11BCF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6E6781C-0E08-42D6-9076-959FD478B95E}" type="pres">
      <dgm:prSet presAssocID="{0D3489FE-F99F-4BA9-93B1-757F48B11BCF}" presName="invisiNode" presStyleLbl="node1" presStyleIdx="0" presStyleCnt="1"/>
      <dgm:spPr/>
    </dgm:pt>
    <dgm:pt modelId="{CC6EFB6A-AF7A-4989-BCDE-035831D67942}" type="pres">
      <dgm:prSet presAssocID="{0D3489FE-F99F-4BA9-93B1-757F48B11BCF}" presName="imagNode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</dgm:ptLst>
  <dgm:cxnLst>
    <dgm:cxn modelId="{09B018C9-824B-4631-B974-9DB0B8B99198}" type="presOf" srcId="{0D3489FE-F99F-4BA9-93B1-757F48B11BCF}" destId="{2B8D6BC2-442B-46D4-9B5B-26F5FD5BE273}" srcOrd="0" destOrd="0" presId="urn:microsoft.com/office/officeart/2005/8/layout/hList7"/>
    <dgm:cxn modelId="{06407424-285C-4A26-946E-5B21AE399D46}" srcId="{0A7BB010-C681-4D86-AA35-39DB4E6D07EF}" destId="{0D3489FE-F99F-4BA9-93B1-757F48B11BCF}" srcOrd="0" destOrd="0" parTransId="{7534EF64-9CA0-49F0-8A81-509FA65E7894}" sibTransId="{80687429-0FA1-4D49-AFF3-3BFFD9E74D7A}"/>
    <dgm:cxn modelId="{C58A363A-5DE9-49C2-8457-D0ED39430B05}" type="presOf" srcId="{0A7BB010-C681-4D86-AA35-39DB4E6D07EF}" destId="{B7969538-F384-4187-AD24-29ADA27DD903}" srcOrd="0" destOrd="0" presId="urn:microsoft.com/office/officeart/2005/8/layout/hList7"/>
    <dgm:cxn modelId="{A0C6AF64-8ADE-47C1-89D5-23A545955085}" type="presOf" srcId="{0D3489FE-F99F-4BA9-93B1-757F48B11BCF}" destId="{D581BD29-0224-408D-90F4-085848D32F43}" srcOrd="1" destOrd="0" presId="urn:microsoft.com/office/officeart/2005/8/layout/hList7"/>
    <dgm:cxn modelId="{B3806B50-73A5-4745-9F3D-9CAD3C4421A4}" type="presParOf" srcId="{B7969538-F384-4187-AD24-29ADA27DD903}" destId="{CB27B4B6-DC1F-4B73-A0A7-91324E141256}" srcOrd="0" destOrd="0" presId="urn:microsoft.com/office/officeart/2005/8/layout/hList7"/>
    <dgm:cxn modelId="{74EC19B5-AC26-4FD7-995E-F0CBC31DCCD5}" type="presParOf" srcId="{B7969538-F384-4187-AD24-29ADA27DD903}" destId="{C1D6E44F-1902-4E97-A3A7-FFC328F0204E}" srcOrd="1" destOrd="0" presId="urn:microsoft.com/office/officeart/2005/8/layout/hList7"/>
    <dgm:cxn modelId="{DEA106D7-3447-4888-AF1D-39400F0A08BA}" type="presParOf" srcId="{C1D6E44F-1902-4E97-A3A7-FFC328F0204E}" destId="{3569BFB2-D6A9-4201-9821-E9C0350DFB87}" srcOrd="0" destOrd="0" presId="urn:microsoft.com/office/officeart/2005/8/layout/hList7"/>
    <dgm:cxn modelId="{120DD661-CAB9-496A-8D94-394C40FDAEB8}" type="presParOf" srcId="{3569BFB2-D6A9-4201-9821-E9C0350DFB87}" destId="{2B8D6BC2-442B-46D4-9B5B-26F5FD5BE273}" srcOrd="0" destOrd="0" presId="urn:microsoft.com/office/officeart/2005/8/layout/hList7"/>
    <dgm:cxn modelId="{4DB58E60-AE21-410B-B76C-8870303431BD}" type="presParOf" srcId="{3569BFB2-D6A9-4201-9821-E9C0350DFB87}" destId="{D581BD29-0224-408D-90F4-085848D32F43}" srcOrd="1" destOrd="0" presId="urn:microsoft.com/office/officeart/2005/8/layout/hList7"/>
    <dgm:cxn modelId="{3B37408A-AE5D-43C3-A9A2-368684A97A7E}" type="presParOf" srcId="{3569BFB2-D6A9-4201-9821-E9C0350DFB87}" destId="{66E6781C-0E08-42D6-9076-959FD478B95E}" srcOrd="2" destOrd="0" presId="urn:microsoft.com/office/officeart/2005/8/layout/hList7"/>
    <dgm:cxn modelId="{A2711D3A-B7C2-44DB-AA12-C18B9C26317F}" type="presParOf" srcId="{3569BFB2-D6A9-4201-9821-E9C0350DFB87}" destId="{CC6EFB6A-AF7A-4989-BCDE-035831D67942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B1A2F9-C438-478F-A35F-CBF1EFA27003}" type="doc">
      <dgm:prSet loTypeId="urn:microsoft.com/office/officeart/2005/8/layout/cycle6" loCatId="relationship" qsTypeId="urn:microsoft.com/office/officeart/2005/8/quickstyle/3d3" qsCatId="3D" csTypeId="urn:microsoft.com/office/officeart/2005/8/colors/accent1_3" csCatId="accent1" phldr="1"/>
      <dgm:spPr/>
      <dgm:t>
        <a:bodyPr/>
        <a:lstStyle/>
        <a:p>
          <a:endParaRPr lang="cs-CZ"/>
        </a:p>
      </dgm:t>
    </dgm:pt>
    <dgm:pt modelId="{1902D0D4-0103-4760-A703-FAF7BC653B19}">
      <dgm:prSet/>
      <dgm:spPr/>
      <dgm:t>
        <a:bodyPr/>
        <a:lstStyle/>
        <a:p>
          <a:pPr rtl="0"/>
          <a:r>
            <a:rPr lang="cs-CZ" dirty="0" smtClean="0"/>
            <a:t>zaniká výmazem z obchodního rejstříku a může </a:t>
          </a:r>
          <a:r>
            <a:rPr lang="cs-CZ" u="sng" dirty="0" smtClean="0"/>
            <a:t>být zrušeno:</a:t>
          </a:r>
          <a:endParaRPr lang="cs-CZ" dirty="0"/>
        </a:p>
      </dgm:t>
    </dgm:pt>
    <dgm:pt modelId="{45C71C28-AA47-4AC9-9BDF-42B5645EFD77}" type="parTrans" cxnId="{4BACFBBB-3BF2-4858-9037-42EA9BBCF020}">
      <dgm:prSet/>
      <dgm:spPr/>
      <dgm:t>
        <a:bodyPr/>
        <a:lstStyle/>
        <a:p>
          <a:endParaRPr lang="cs-CZ"/>
        </a:p>
      </dgm:t>
    </dgm:pt>
    <dgm:pt modelId="{0AF3465F-CB7A-44F1-B4B4-D7DD5B96FBE7}" type="sibTrans" cxnId="{4BACFBBB-3BF2-4858-9037-42EA9BBCF020}">
      <dgm:prSet/>
      <dgm:spPr/>
      <dgm:t>
        <a:bodyPr/>
        <a:lstStyle/>
        <a:p>
          <a:endParaRPr lang="cs-CZ"/>
        </a:p>
      </dgm:t>
    </dgm:pt>
    <dgm:pt modelId="{BD7E34AD-DCD0-45E6-9D76-DCBEEBE5B8A6}">
      <dgm:prSet/>
      <dgm:spPr/>
      <dgm:t>
        <a:bodyPr/>
        <a:lstStyle/>
        <a:p>
          <a:pPr rtl="0"/>
          <a:r>
            <a:rPr lang="cs-CZ" i="1" dirty="0" smtClean="0"/>
            <a:t>- usnesením členské schůze</a:t>
          </a:r>
          <a:endParaRPr lang="cs-CZ" dirty="0"/>
        </a:p>
      </dgm:t>
    </dgm:pt>
    <dgm:pt modelId="{DA2287E2-5556-4544-92B8-1E49B562E668}" type="parTrans" cxnId="{DDCF2EB4-F6C7-4847-A0DF-D711AF6A4251}">
      <dgm:prSet/>
      <dgm:spPr/>
      <dgm:t>
        <a:bodyPr/>
        <a:lstStyle/>
        <a:p>
          <a:endParaRPr lang="cs-CZ"/>
        </a:p>
      </dgm:t>
    </dgm:pt>
    <dgm:pt modelId="{0630A4D2-6613-4444-9616-C130E8CBEAB7}" type="sibTrans" cxnId="{DDCF2EB4-F6C7-4847-A0DF-D711AF6A4251}">
      <dgm:prSet/>
      <dgm:spPr/>
      <dgm:t>
        <a:bodyPr/>
        <a:lstStyle/>
        <a:p>
          <a:endParaRPr lang="cs-CZ"/>
        </a:p>
      </dgm:t>
    </dgm:pt>
    <dgm:pt modelId="{907DBBB4-8C13-4FE5-A1B9-1B071D714990}">
      <dgm:prSet/>
      <dgm:spPr/>
      <dgm:t>
        <a:bodyPr/>
        <a:lstStyle/>
        <a:p>
          <a:pPr rtl="0"/>
          <a:r>
            <a:rPr lang="cs-CZ" i="1" dirty="0" smtClean="0"/>
            <a:t>- prohlášením konkurzu</a:t>
          </a:r>
          <a:endParaRPr lang="cs-CZ" dirty="0"/>
        </a:p>
      </dgm:t>
    </dgm:pt>
    <dgm:pt modelId="{6DB89DC0-ED62-49C9-852E-EC36C2BBF979}" type="parTrans" cxnId="{D1138F38-DB16-40D7-9CA9-7F22F2DD0F10}">
      <dgm:prSet/>
      <dgm:spPr/>
      <dgm:t>
        <a:bodyPr/>
        <a:lstStyle/>
        <a:p>
          <a:endParaRPr lang="cs-CZ"/>
        </a:p>
      </dgm:t>
    </dgm:pt>
    <dgm:pt modelId="{96EB7633-29AA-4B4F-9880-7CADF5635AE0}" type="sibTrans" cxnId="{D1138F38-DB16-40D7-9CA9-7F22F2DD0F10}">
      <dgm:prSet/>
      <dgm:spPr/>
      <dgm:t>
        <a:bodyPr/>
        <a:lstStyle/>
        <a:p>
          <a:endParaRPr lang="cs-CZ"/>
        </a:p>
      </dgm:t>
    </dgm:pt>
    <dgm:pt modelId="{677564DD-A5CE-4355-9B05-DD6368C130A9}">
      <dgm:prSet/>
      <dgm:spPr/>
      <dgm:t>
        <a:bodyPr/>
        <a:lstStyle/>
        <a:p>
          <a:pPr rtl="0"/>
          <a:r>
            <a:rPr lang="cs-CZ" i="1" smtClean="0"/>
            <a:t>- rozhodnutím soudu</a:t>
          </a:r>
          <a:endParaRPr lang="cs-CZ"/>
        </a:p>
      </dgm:t>
    </dgm:pt>
    <dgm:pt modelId="{A902588B-C489-4B09-89C2-C087140C6562}" type="parTrans" cxnId="{FE705CFD-80F6-4358-89D1-F2D18356B79A}">
      <dgm:prSet/>
      <dgm:spPr/>
      <dgm:t>
        <a:bodyPr/>
        <a:lstStyle/>
        <a:p>
          <a:endParaRPr lang="cs-CZ"/>
        </a:p>
      </dgm:t>
    </dgm:pt>
    <dgm:pt modelId="{B2882B70-2A16-4958-B44C-C32997BEE06E}" type="sibTrans" cxnId="{FE705CFD-80F6-4358-89D1-F2D18356B79A}">
      <dgm:prSet/>
      <dgm:spPr/>
      <dgm:t>
        <a:bodyPr/>
        <a:lstStyle/>
        <a:p>
          <a:endParaRPr lang="cs-CZ"/>
        </a:p>
      </dgm:t>
    </dgm:pt>
    <dgm:pt modelId="{F5D35137-4A79-4546-A6BA-0651646B40B1}">
      <dgm:prSet/>
      <dgm:spPr/>
      <dgm:t>
        <a:bodyPr/>
        <a:lstStyle/>
        <a:p>
          <a:pPr rtl="0"/>
          <a:r>
            <a:rPr lang="cs-CZ" i="1" dirty="0" smtClean="0"/>
            <a:t>- uplynutím doby, na kterou bylo zřízeno</a:t>
          </a:r>
          <a:endParaRPr lang="cs-CZ" dirty="0"/>
        </a:p>
      </dgm:t>
    </dgm:pt>
    <dgm:pt modelId="{A651E840-65E1-4A06-955C-A4C95D3115FA}" type="parTrans" cxnId="{AD1BA5C2-44D6-48E7-8AFF-5F6B34899FB8}">
      <dgm:prSet/>
      <dgm:spPr/>
      <dgm:t>
        <a:bodyPr/>
        <a:lstStyle/>
        <a:p>
          <a:endParaRPr lang="cs-CZ"/>
        </a:p>
      </dgm:t>
    </dgm:pt>
    <dgm:pt modelId="{FD1E4F1D-3270-49DA-8868-8BD130B0D2B0}" type="sibTrans" cxnId="{AD1BA5C2-44D6-48E7-8AFF-5F6B34899FB8}">
      <dgm:prSet/>
      <dgm:spPr/>
      <dgm:t>
        <a:bodyPr/>
        <a:lstStyle/>
        <a:p>
          <a:endParaRPr lang="cs-CZ"/>
        </a:p>
      </dgm:t>
    </dgm:pt>
    <dgm:pt modelId="{0190CE64-1260-4711-A754-117BC2837385}">
      <dgm:prSet/>
      <dgm:spPr/>
      <dgm:t>
        <a:bodyPr/>
        <a:lstStyle/>
        <a:p>
          <a:pPr rtl="0"/>
          <a:r>
            <a:rPr lang="cs-CZ" i="1" dirty="0" smtClean="0"/>
            <a:t>- dosažením účelu, k němuž bylo zřízeno </a:t>
          </a:r>
          <a:endParaRPr lang="cs-CZ" dirty="0"/>
        </a:p>
      </dgm:t>
    </dgm:pt>
    <dgm:pt modelId="{204DCC39-FD42-4818-954B-7F4BE743791A}" type="parTrans" cxnId="{54E31CEC-6399-434E-9BC9-35BC922E5088}">
      <dgm:prSet/>
      <dgm:spPr/>
      <dgm:t>
        <a:bodyPr/>
        <a:lstStyle/>
        <a:p>
          <a:endParaRPr lang="cs-CZ"/>
        </a:p>
      </dgm:t>
    </dgm:pt>
    <dgm:pt modelId="{C075331D-BA41-4CA8-BFAE-D1000239CCCC}" type="sibTrans" cxnId="{54E31CEC-6399-434E-9BC9-35BC922E5088}">
      <dgm:prSet/>
      <dgm:spPr/>
      <dgm:t>
        <a:bodyPr/>
        <a:lstStyle/>
        <a:p>
          <a:endParaRPr lang="cs-CZ"/>
        </a:p>
      </dgm:t>
    </dgm:pt>
    <dgm:pt modelId="{DE10B54E-1906-49D4-9FF2-72CF7B759770}" type="pres">
      <dgm:prSet presAssocID="{90B1A2F9-C438-478F-A35F-CBF1EFA2700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25F7887-EEF8-4DA2-9978-0303F19D7612}" type="pres">
      <dgm:prSet presAssocID="{1902D0D4-0103-4760-A703-FAF7BC653B19}" presName="node" presStyleLbl="node1" presStyleIdx="0" presStyleCnt="6" custScaleX="25865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3C9346E-332C-44A9-9E14-5F1C82FEAE0C}" type="pres">
      <dgm:prSet presAssocID="{1902D0D4-0103-4760-A703-FAF7BC653B19}" presName="spNode" presStyleCnt="0"/>
      <dgm:spPr/>
      <dgm:t>
        <a:bodyPr/>
        <a:lstStyle/>
        <a:p>
          <a:endParaRPr lang="cs-CZ"/>
        </a:p>
      </dgm:t>
    </dgm:pt>
    <dgm:pt modelId="{622237AB-60C3-44F1-B5D8-73FF28E50F7B}" type="pres">
      <dgm:prSet presAssocID="{0AF3465F-CB7A-44F1-B4B4-D7DD5B96FBE7}" presName="sibTrans" presStyleLbl="sibTrans1D1" presStyleIdx="0" presStyleCnt="6"/>
      <dgm:spPr/>
      <dgm:t>
        <a:bodyPr/>
        <a:lstStyle/>
        <a:p>
          <a:endParaRPr lang="cs-CZ"/>
        </a:p>
      </dgm:t>
    </dgm:pt>
    <dgm:pt modelId="{C2AB9A32-7C82-4B00-994D-7492E2B5F23D}" type="pres">
      <dgm:prSet presAssocID="{BD7E34AD-DCD0-45E6-9D76-DCBEEBE5B8A6}" presName="node" presStyleLbl="node1" presStyleIdx="1" presStyleCnt="6" custScaleX="21883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13CB6D4-1490-4FCF-971A-112DE157C202}" type="pres">
      <dgm:prSet presAssocID="{BD7E34AD-DCD0-45E6-9D76-DCBEEBE5B8A6}" presName="spNode" presStyleCnt="0"/>
      <dgm:spPr/>
      <dgm:t>
        <a:bodyPr/>
        <a:lstStyle/>
        <a:p>
          <a:endParaRPr lang="cs-CZ"/>
        </a:p>
      </dgm:t>
    </dgm:pt>
    <dgm:pt modelId="{189DE8E7-D064-46C5-8D79-C551B81B28E7}" type="pres">
      <dgm:prSet presAssocID="{0630A4D2-6613-4444-9616-C130E8CBEAB7}" presName="sibTrans" presStyleLbl="sibTrans1D1" presStyleIdx="1" presStyleCnt="6"/>
      <dgm:spPr/>
      <dgm:t>
        <a:bodyPr/>
        <a:lstStyle/>
        <a:p>
          <a:endParaRPr lang="cs-CZ"/>
        </a:p>
      </dgm:t>
    </dgm:pt>
    <dgm:pt modelId="{F8F00CD2-B009-4D62-AADA-CF2DFAE24152}" type="pres">
      <dgm:prSet presAssocID="{907DBBB4-8C13-4FE5-A1B9-1B071D714990}" presName="node" presStyleLbl="node1" presStyleIdx="2" presStyleCnt="6" custScaleX="22454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46B5048-421F-4C66-9F0C-05C75DD9C3CD}" type="pres">
      <dgm:prSet presAssocID="{907DBBB4-8C13-4FE5-A1B9-1B071D714990}" presName="spNode" presStyleCnt="0"/>
      <dgm:spPr/>
      <dgm:t>
        <a:bodyPr/>
        <a:lstStyle/>
        <a:p>
          <a:endParaRPr lang="cs-CZ"/>
        </a:p>
      </dgm:t>
    </dgm:pt>
    <dgm:pt modelId="{D777F8A8-3C40-4510-A1A5-275B96771EB3}" type="pres">
      <dgm:prSet presAssocID="{96EB7633-29AA-4B4F-9880-7CADF5635AE0}" presName="sibTrans" presStyleLbl="sibTrans1D1" presStyleIdx="2" presStyleCnt="6"/>
      <dgm:spPr/>
      <dgm:t>
        <a:bodyPr/>
        <a:lstStyle/>
        <a:p>
          <a:endParaRPr lang="cs-CZ"/>
        </a:p>
      </dgm:t>
    </dgm:pt>
    <dgm:pt modelId="{D5ED771D-902C-404F-9466-43E384F01C1F}" type="pres">
      <dgm:prSet presAssocID="{677564DD-A5CE-4355-9B05-DD6368C130A9}" presName="node" presStyleLbl="node1" presStyleIdx="3" presStyleCnt="6" custScaleX="24334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E2CA6A1-8D43-4A5D-AA55-42C921E3E035}" type="pres">
      <dgm:prSet presAssocID="{677564DD-A5CE-4355-9B05-DD6368C130A9}" presName="spNode" presStyleCnt="0"/>
      <dgm:spPr/>
      <dgm:t>
        <a:bodyPr/>
        <a:lstStyle/>
        <a:p>
          <a:endParaRPr lang="cs-CZ"/>
        </a:p>
      </dgm:t>
    </dgm:pt>
    <dgm:pt modelId="{EAEE7DEB-3D9A-4561-8E71-AFEBDD9948AC}" type="pres">
      <dgm:prSet presAssocID="{B2882B70-2A16-4958-B44C-C32997BEE06E}" presName="sibTrans" presStyleLbl="sibTrans1D1" presStyleIdx="3" presStyleCnt="6"/>
      <dgm:spPr/>
      <dgm:t>
        <a:bodyPr/>
        <a:lstStyle/>
        <a:p>
          <a:endParaRPr lang="cs-CZ"/>
        </a:p>
      </dgm:t>
    </dgm:pt>
    <dgm:pt modelId="{840E7737-D63B-4344-82E9-55D047E65C98}" type="pres">
      <dgm:prSet presAssocID="{F5D35137-4A79-4546-A6BA-0651646B40B1}" presName="node" presStyleLbl="node1" presStyleIdx="4" presStyleCnt="6" custScaleX="20572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CFD299-158F-4BD9-B9A8-5BD835E1A082}" type="pres">
      <dgm:prSet presAssocID="{F5D35137-4A79-4546-A6BA-0651646B40B1}" presName="spNode" presStyleCnt="0"/>
      <dgm:spPr/>
      <dgm:t>
        <a:bodyPr/>
        <a:lstStyle/>
        <a:p>
          <a:endParaRPr lang="cs-CZ"/>
        </a:p>
      </dgm:t>
    </dgm:pt>
    <dgm:pt modelId="{07378429-0725-4766-BD33-287447C97BD3}" type="pres">
      <dgm:prSet presAssocID="{FD1E4F1D-3270-49DA-8868-8BD130B0D2B0}" presName="sibTrans" presStyleLbl="sibTrans1D1" presStyleIdx="4" presStyleCnt="6"/>
      <dgm:spPr/>
      <dgm:t>
        <a:bodyPr/>
        <a:lstStyle/>
        <a:p>
          <a:endParaRPr lang="cs-CZ"/>
        </a:p>
      </dgm:t>
    </dgm:pt>
    <dgm:pt modelId="{6775C8D5-C3BA-4352-8F1C-A3CC07BC75F3}" type="pres">
      <dgm:prSet presAssocID="{0190CE64-1260-4711-A754-117BC2837385}" presName="node" presStyleLbl="node1" presStyleIdx="5" presStyleCnt="6" custScaleX="20163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9292F25-2E6A-4FA5-8EE1-EB735F98A55F}" type="pres">
      <dgm:prSet presAssocID="{0190CE64-1260-4711-A754-117BC2837385}" presName="spNode" presStyleCnt="0"/>
      <dgm:spPr/>
      <dgm:t>
        <a:bodyPr/>
        <a:lstStyle/>
        <a:p>
          <a:endParaRPr lang="cs-CZ"/>
        </a:p>
      </dgm:t>
    </dgm:pt>
    <dgm:pt modelId="{72D32569-B831-420F-AA5C-F2DFEBFE2464}" type="pres">
      <dgm:prSet presAssocID="{C075331D-BA41-4CA8-BFAE-D1000239CCCC}" presName="sibTrans" presStyleLbl="sibTrans1D1" presStyleIdx="5" presStyleCnt="6"/>
      <dgm:spPr/>
      <dgm:t>
        <a:bodyPr/>
        <a:lstStyle/>
        <a:p>
          <a:endParaRPr lang="cs-CZ"/>
        </a:p>
      </dgm:t>
    </dgm:pt>
  </dgm:ptLst>
  <dgm:cxnLst>
    <dgm:cxn modelId="{6D36854A-50A3-4353-9616-B16D5D570BF0}" type="presOf" srcId="{BD7E34AD-DCD0-45E6-9D76-DCBEEBE5B8A6}" destId="{C2AB9A32-7C82-4B00-994D-7492E2B5F23D}" srcOrd="0" destOrd="0" presId="urn:microsoft.com/office/officeart/2005/8/layout/cycle6"/>
    <dgm:cxn modelId="{D1138F38-DB16-40D7-9CA9-7F22F2DD0F10}" srcId="{90B1A2F9-C438-478F-A35F-CBF1EFA27003}" destId="{907DBBB4-8C13-4FE5-A1B9-1B071D714990}" srcOrd="2" destOrd="0" parTransId="{6DB89DC0-ED62-49C9-852E-EC36C2BBF979}" sibTransId="{96EB7633-29AA-4B4F-9880-7CADF5635AE0}"/>
    <dgm:cxn modelId="{CD80350A-C910-46BF-BBFC-1DC02F44F9D5}" type="presOf" srcId="{0AF3465F-CB7A-44F1-B4B4-D7DD5B96FBE7}" destId="{622237AB-60C3-44F1-B5D8-73FF28E50F7B}" srcOrd="0" destOrd="0" presId="urn:microsoft.com/office/officeart/2005/8/layout/cycle6"/>
    <dgm:cxn modelId="{FB682491-612F-4C8C-8A99-008F6C157689}" type="presOf" srcId="{0630A4D2-6613-4444-9616-C130E8CBEAB7}" destId="{189DE8E7-D064-46C5-8D79-C551B81B28E7}" srcOrd="0" destOrd="0" presId="urn:microsoft.com/office/officeart/2005/8/layout/cycle6"/>
    <dgm:cxn modelId="{B9FA17BE-8E79-46DF-B875-ABB54B09E704}" type="presOf" srcId="{F5D35137-4A79-4546-A6BA-0651646B40B1}" destId="{840E7737-D63B-4344-82E9-55D047E65C98}" srcOrd="0" destOrd="0" presId="urn:microsoft.com/office/officeart/2005/8/layout/cycle6"/>
    <dgm:cxn modelId="{DDCF2EB4-F6C7-4847-A0DF-D711AF6A4251}" srcId="{90B1A2F9-C438-478F-A35F-CBF1EFA27003}" destId="{BD7E34AD-DCD0-45E6-9D76-DCBEEBE5B8A6}" srcOrd="1" destOrd="0" parTransId="{DA2287E2-5556-4544-92B8-1E49B562E668}" sibTransId="{0630A4D2-6613-4444-9616-C130E8CBEAB7}"/>
    <dgm:cxn modelId="{19DF3752-47EF-4D93-B7B9-C7CC5E20B945}" type="presOf" srcId="{0190CE64-1260-4711-A754-117BC2837385}" destId="{6775C8D5-C3BA-4352-8F1C-A3CC07BC75F3}" srcOrd="0" destOrd="0" presId="urn:microsoft.com/office/officeart/2005/8/layout/cycle6"/>
    <dgm:cxn modelId="{4BACFBBB-3BF2-4858-9037-42EA9BBCF020}" srcId="{90B1A2F9-C438-478F-A35F-CBF1EFA27003}" destId="{1902D0D4-0103-4760-A703-FAF7BC653B19}" srcOrd="0" destOrd="0" parTransId="{45C71C28-AA47-4AC9-9BDF-42B5645EFD77}" sibTransId="{0AF3465F-CB7A-44F1-B4B4-D7DD5B96FBE7}"/>
    <dgm:cxn modelId="{54E31CEC-6399-434E-9BC9-35BC922E5088}" srcId="{90B1A2F9-C438-478F-A35F-CBF1EFA27003}" destId="{0190CE64-1260-4711-A754-117BC2837385}" srcOrd="5" destOrd="0" parTransId="{204DCC39-FD42-4818-954B-7F4BE743791A}" sibTransId="{C075331D-BA41-4CA8-BFAE-D1000239CCCC}"/>
    <dgm:cxn modelId="{098D70F6-5C2B-4562-A234-5A6181CCE245}" type="presOf" srcId="{677564DD-A5CE-4355-9B05-DD6368C130A9}" destId="{D5ED771D-902C-404F-9466-43E384F01C1F}" srcOrd="0" destOrd="0" presId="urn:microsoft.com/office/officeart/2005/8/layout/cycle6"/>
    <dgm:cxn modelId="{AD1BA5C2-44D6-48E7-8AFF-5F6B34899FB8}" srcId="{90B1A2F9-C438-478F-A35F-CBF1EFA27003}" destId="{F5D35137-4A79-4546-A6BA-0651646B40B1}" srcOrd="4" destOrd="0" parTransId="{A651E840-65E1-4A06-955C-A4C95D3115FA}" sibTransId="{FD1E4F1D-3270-49DA-8868-8BD130B0D2B0}"/>
    <dgm:cxn modelId="{21ACC9BC-ACE6-4753-A3C9-DAC0F8B12700}" type="presOf" srcId="{1902D0D4-0103-4760-A703-FAF7BC653B19}" destId="{525F7887-EEF8-4DA2-9978-0303F19D7612}" srcOrd="0" destOrd="0" presId="urn:microsoft.com/office/officeart/2005/8/layout/cycle6"/>
    <dgm:cxn modelId="{AE924581-6B15-4CDC-A4DF-688054C7A9E8}" type="presOf" srcId="{96EB7633-29AA-4B4F-9880-7CADF5635AE0}" destId="{D777F8A8-3C40-4510-A1A5-275B96771EB3}" srcOrd="0" destOrd="0" presId="urn:microsoft.com/office/officeart/2005/8/layout/cycle6"/>
    <dgm:cxn modelId="{D897BA13-38B8-481C-B325-709D3B1D706D}" type="presOf" srcId="{FD1E4F1D-3270-49DA-8868-8BD130B0D2B0}" destId="{07378429-0725-4766-BD33-287447C97BD3}" srcOrd="0" destOrd="0" presId="urn:microsoft.com/office/officeart/2005/8/layout/cycle6"/>
    <dgm:cxn modelId="{CECD2885-7B4B-418B-A831-3DEA868FDCED}" type="presOf" srcId="{907DBBB4-8C13-4FE5-A1B9-1B071D714990}" destId="{F8F00CD2-B009-4D62-AADA-CF2DFAE24152}" srcOrd="0" destOrd="0" presId="urn:microsoft.com/office/officeart/2005/8/layout/cycle6"/>
    <dgm:cxn modelId="{EC30C8AF-A033-40A7-BDB5-0FF93D6776F8}" type="presOf" srcId="{B2882B70-2A16-4958-B44C-C32997BEE06E}" destId="{EAEE7DEB-3D9A-4561-8E71-AFEBDD9948AC}" srcOrd="0" destOrd="0" presId="urn:microsoft.com/office/officeart/2005/8/layout/cycle6"/>
    <dgm:cxn modelId="{FE705CFD-80F6-4358-89D1-F2D18356B79A}" srcId="{90B1A2F9-C438-478F-A35F-CBF1EFA27003}" destId="{677564DD-A5CE-4355-9B05-DD6368C130A9}" srcOrd="3" destOrd="0" parTransId="{A902588B-C489-4B09-89C2-C087140C6562}" sibTransId="{B2882B70-2A16-4958-B44C-C32997BEE06E}"/>
    <dgm:cxn modelId="{9096A7B9-607E-4C55-B202-16095C789C37}" type="presOf" srcId="{C075331D-BA41-4CA8-BFAE-D1000239CCCC}" destId="{72D32569-B831-420F-AA5C-F2DFEBFE2464}" srcOrd="0" destOrd="0" presId="urn:microsoft.com/office/officeart/2005/8/layout/cycle6"/>
    <dgm:cxn modelId="{8FB9D681-444D-44FF-9858-55689075F045}" type="presOf" srcId="{90B1A2F9-C438-478F-A35F-CBF1EFA27003}" destId="{DE10B54E-1906-49D4-9FF2-72CF7B759770}" srcOrd="0" destOrd="0" presId="urn:microsoft.com/office/officeart/2005/8/layout/cycle6"/>
    <dgm:cxn modelId="{20C935FC-CD60-4308-90D5-EDCC099D18A4}" type="presParOf" srcId="{DE10B54E-1906-49D4-9FF2-72CF7B759770}" destId="{525F7887-EEF8-4DA2-9978-0303F19D7612}" srcOrd="0" destOrd="0" presId="urn:microsoft.com/office/officeart/2005/8/layout/cycle6"/>
    <dgm:cxn modelId="{22F53B19-56A4-4C73-A2F2-52423CB875E2}" type="presParOf" srcId="{DE10B54E-1906-49D4-9FF2-72CF7B759770}" destId="{93C9346E-332C-44A9-9E14-5F1C82FEAE0C}" srcOrd="1" destOrd="0" presId="urn:microsoft.com/office/officeart/2005/8/layout/cycle6"/>
    <dgm:cxn modelId="{B4AE5C7B-B770-446F-B994-028227FA1091}" type="presParOf" srcId="{DE10B54E-1906-49D4-9FF2-72CF7B759770}" destId="{622237AB-60C3-44F1-B5D8-73FF28E50F7B}" srcOrd="2" destOrd="0" presId="urn:microsoft.com/office/officeart/2005/8/layout/cycle6"/>
    <dgm:cxn modelId="{7DD4F4A0-611A-4659-8C2F-92B44EB0A565}" type="presParOf" srcId="{DE10B54E-1906-49D4-9FF2-72CF7B759770}" destId="{C2AB9A32-7C82-4B00-994D-7492E2B5F23D}" srcOrd="3" destOrd="0" presId="urn:microsoft.com/office/officeart/2005/8/layout/cycle6"/>
    <dgm:cxn modelId="{29411503-6154-458C-94EA-F2A2D36C554A}" type="presParOf" srcId="{DE10B54E-1906-49D4-9FF2-72CF7B759770}" destId="{713CB6D4-1490-4FCF-971A-112DE157C202}" srcOrd="4" destOrd="0" presId="urn:microsoft.com/office/officeart/2005/8/layout/cycle6"/>
    <dgm:cxn modelId="{6D65C6FB-F690-4DDE-B045-A335A708287C}" type="presParOf" srcId="{DE10B54E-1906-49D4-9FF2-72CF7B759770}" destId="{189DE8E7-D064-46C5-8D79-C551B81B28E7}" srcOrd="5" destOrd="0" presId="urn:microsoft.com/office/officeart/2005/8/layout/cycle6"/>
    <dgm:cxn modelId="{8D9649D4-782C-48A9-9822-317095F77BE0}" type="presParOf" srcId="{DE10B54E-1906-49D4-9FF2-72CF7B759770}" destId="{F8F00CD2-B009-4D62-AADA-CF2DFAE24152}" srcOrd="6" destOrd="0" presId="urn:microsoft.com/office/officeart/2005/8/layout/cycle6"/>
    <dgm:cxn modelId="{86DA194E-A3A9-4553-B5E6-F683D04ED2F4}" type="presParOf" srcId="{DE10B54E-1906-49D4-9FF2-72CF7B759770}" destId="{646B5048-421F-4C66-9F0C-05C75DD9C3CD}" srcOrd="7" destOrd="0" presId="urn:microsoft.com/office/officeart/2005/8/layout/cycle6"/>
    <dgm:cxn modelId="{1F1618DA-14D2-4AE6-939F-F24813FB13AA}" type="presParOf" srcId="{DE10B54E-1906-49D4-9FF2-72CF7B759770}" destId="{D777F8A8-3C40-4510-A1A5-275B96771EB3}" srcOrd="8" destOrd="0" presId="urn:microsoft.com/office/officeart/2005/8/layout/cycle6"/>
    <dgm:cxn modelId="{446B1B39-347B-4029-8E25-BF846DD55218}" type="presParOf" srcId="{DE10B54E-1906-49D4-9FF2-72CF7B759770}" destId="{D5ED771D-902C-404F-9466-43E384F01C1F}" srcOrd="9" destOrd="0" presId="urn:microsoft.com/office/officeart/2005/8/layout/cycle6"/>
    <dgm:cxn modelId="{E72D3497-A604-4440-97F4-4EAAD5D89D52}" type="presParOf" srcId="{DE10B54E-1906-49D4-9FF2-72CF7B759770}" destId="{DE2CA6A1-8D43-4A5D-AA55-42C921E3E035}" srcOrd="10" destOrd="0" presId="urn:microsoft.com/office/officeart/2005/8/layout/cycle6"/>
    <dgm:cxn modelId="{2413A857-E6CB-41CA-BDB4-C6AE0A68AC52}" type="presParOf" srcId="{DE10B54E-1906-49D4-9FF2-72CF7B759770}" destId="{EAEE7DEB-3D9A-4561-8E71-AFEBDD9948AC}" srcOrd="11" destOrd="0" presId="urn:microsoft.com/office/officeart/2005/8/layout/cycle6"/>
    <dgm:cxn modelId="{EB403B91-EB4D-4F5F-9F9B-204E4CB5D760}" type="presParOf" srcId="{DE10B54E-1906-49D4-9FF2-72CF7B759770}" destId="{840E7737-D63B-4344-82E9-55D047E65C98}" srcOrd="12" destOrd="0" presId="urn:microsoft.com/office/officeart/2005/8/layout/cycle6"/>
    <dgm:cxn modelId="{7020A159-799A-4C73-B8D3-782FBB75AFAB}" type="presParOf" srcId="{DE10B54E-1906-49D4-9FF2-72CF7B759770}" destId="{21CFD299-158F-4BD9-B9A8-5BD835E1A082}" srcOrd="13" destOrd="0" presId="urn:microsoft.com/office/officeart/2005/8/layout/cycle6"/>
    <dgm:cxn modelId="{B85C3422-651C-48E1-8BD1-0EE4CB55B46F}" type="presParOf" srcId="{DE10B54E-1906-49D4-9FF2-72CF7B759770}" destId="{07378429-0725-4766-BD33-287447C97BD3}" srcOrd="14" destOrd="0" presId="urn:microsoft.com/office/officeart/2005/8/layout/cycle6"/>
    <dgm:cxn modelId="{BBBDC2E6-9E51-4673-B354-9E37270316FF}" type="presParOf" srcId="{DE10B54E-1906-49D4-9FF2-72CF7B759770}" destId="{6775C8D5-C3BA-4352-8F1C-A3CC07BC75F3}" srcOrd="15" destOrd="0" presId="urn:microsoft.com/office/officeart/2005/8/layout/cycle6"/>
    <dgm:cxn modelId="{FBFCEC0A-4972-44D9-9561-2102E00AA7C5}" type="presParOf" srcId="{DE10B54E-1906-49D4-9FF2-72CF7B759770}" destId="{79292F25-2E6A-4FA5-8EE1-EB735F98A55F}" srcOrd="16" destOrd="0" presId="urn:microsoft.com/office/officeart/2005/8/layout/cycle6"/>
    <dgm:cxn modelId="{77256D55-6229-463F-9BFD-9205CAB683CD}" type="presParOf" srcId="{DE10B54E-1906-49D4-9FF2-72CF7B759770}" destId="{72D32569-B831-420F-AA5C-F2DFEBFE2464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E5BFBA-B6AF-4DFF-BBF9-1E5616A495B4}" type="doc">
      <dgm:prSet loTypeId="urn:microsoft.com/office/officeart/2005/8/layout/process1" loCatId="process" qsTypeId="urn:microsoft.com/office/officeart/2005/8/quickstyle/3d5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42276CFF-FF18-47C1-905B-49667FB76318}">
      <dgm:prSet/>
      <dgm:spPr/>
      <dgm:t>
        <a:bodyPr/>
        <a:lstStyle/>
        <a:p>
          <a:pPr rtl="0"/>
          <a:r>
            <a:rPr lang="cs-CZ" smtClean="0"/>
            <a:t>Obchodní společnosti jsou právnickými osobami založenými s cílem podnikat. </a:t>
          </a:r>
          <a:endParaRPr lang="cs-CZ"/>
        </a:p>
      </dgm:t>
    </dgm:pt>
    <dgm:pt modelId="{747A1557-C72B-4DE0-92F2-C30A7DD5BA15}" type="parTrans" cxnId="{E0A4F280-8129-4482-8E64-CA2955E1E447}">
      <dgm:prSet/>
      <dgm:spPr/>
      <dgm:t>
        <a:bodyPr/>
        <a:lstStyle/>
        <a:p>
          <a:endParaRPr lang="cs-CZ"/>
        </a:p>
      </dgm:t>
    </dgm:pt>
    <dgm:pt modelId="{162CC7B4-878E-4B87-81F8-B487A028F145}" type="sibTrans" cxnId="{E0A4F280-8129-4482-8E64-CA2955E1E447}">
      <dgm:prSet/>
      <dgm:spPr/>
      <dgm:t>
        <a:bodyPr/>
        <a:lstStyle/>
        <a:p>
          <a:endParaRPr lang="cs-CZ"/>
        </a:p>
      </dgm:t>
    </dgm:pt>
    <dgm:pt modelId="{B4DEC0B8-785B-4D3C-8C73-CFC8EC4B19BE}">
      <dgm:prSet/>
      <dgm:spPr/>
      <dgm:t>
        <a:bodyPr/>
        <a:lstStyle/>
        <a:p>
          <a:pPr rtl="0"/>
          <a:r>
            <a:rPr lang="cs-CZ" smtClean="0"/>
            <a:t>Mohou je založit jak osoby fyzické, tak osoby právnické. </a:t>
          </a:r>
          <a:endParaRPr lang="cs-CZ"/>
        </a:p>
      </dgm:t>
    </dgm:pt>
    <dgm:pt modelId="{6B2F77EF-F54F-4336-8274-56BBC1690DD5}" type="parTrans" cxnId="{D13ABE3A-74E1-4BFD-8564-5924B097B2B0}">
      <dgm:prSet/>
      <dgm:spPr/>
      <dgm:t>
        <a:bodyPr/>
        <a:lstStyle/>
        <a:p>
          <a:endParaRPr lang="cs-CZ"/>
        </a:p>
      </dgm:t>
    </dgm:pt>
    <dgm:pt modelId="{A9E63FED-8D5A-44B8-AD3C-47AAB05A663F}" type="sibTrans" cxnId="{D13ABE3A-74E1-4BFD-8564-5924B097B2B0}">
      <dgm:prSet/>
      <dgm:spPr/>
      <dgm:t>
        <a:bodyPr/>
        <a:lstStyle/>
        <a:p>
          <a:endParaRPr lang="cs-CZ"/>
        </a:p>
      </dgm:t>
    </dgm:pt>
    <dgm:pt modelId="{18A11BD0-EEB8-4722-A9A2-DEC426EED483}">
      <dgm:prSet/>
      <dgm:spPr/>
      <dgm:t>
        <a:bodyPr/>
        <a:lstStyle/>
        <a:p>
          <a:pPr rtl="0"/>
          <a:r>
            <a:rPr lang="cs-CZ" dirty="0" smtClean="0"/>
            <a:t>Zakládání společnosti: provádí se sepsáním </a:t>
          </a:r>
          <a:r>
            <a:rPr lang="cs-CZ" b="1" dirty="0" smtClean="0"/>
            <a:t>zakladatelské či společenské smlouvy nebo zakladatelské listiny</a:t>
          </a:r>
          <a:r>
            <a:rPr lang="cs-CZ" dirty="0" smtClean="0"/>
            <a:t> ( v případě, že zakládá jedna osoba)</a:t>
          </a:r>
          <a:endParaRPr lang="cs-CZ" dirty="0"/>
        </a:p>
      </dgm:t>
    </dgm:pt>
    <dgm:pt modelId="{E0613A11-93BC-40A8-9E7C-96A2173C3C31}" type="parTrans" cxnId="{62979819-BBEA-4AD0-A04C-4AF0C071A6F0}">
      <dgm:prSet/>
      <dgm:spPr/>
      <dgm:t>
        <a:bodyPr/>
        <a:lstStyle/>
        <a:p>
          <a:endParaRPr lang="cs-CZ"/>
        </a:p>
      </dgm:t>
    </dgm:pt>
    <dgm:pt modelId="{709A8ED0-88AD-4A8A-A5B4-A58D3B27AA20}" type="sibTrans" cxnId="{62979819-BBEA-4AD0-A04C-4AF0C071A6F0}">
      <dgm:prSet/>
      <dgm:spPr/>
      <dgm:t>
        <a:bodyPr/>
        <a:lstStyle/>
        <a:p>
          <a:endParaRPr lang="cs-CZ"/>
        </a:p>
      </dgm:t>
    </dgm:pt>
    <dgm:pt modelId="{F2AA340F-056C-4901-B41E-334CA4BC388E}">
      <dgm:prSet/>
      <dgm:spPr/>
      <dgm:t>
        <a:bodyPr/>
        <a:lstStyle/>
        <a:p>
          <a:pPr rtl="0"/>
          <a:r>
            <a:rPr lang="cs-CZ" smtClean="0"/>
            <a:t>Vznik společností: zápisem do obchodního rejstříku</a:t>
          </a:r>
          <a:endParaRPr lang="cs-CZ"/>
        </a:p>
      </dgm:t>
    </dgm:pt>
    <dgm:pt modelId="{08AFC6FA-22B6-4277-A844-A26637931D66}" type="parTrans" cxnId="{DE97AB29-1166-464B-894E-14EB2206FCBB}">
      <dgm:prSet/>
      <dgm:spPr/>
      <dgm:t>
        <a:bodyPr/>
        <a:lstStyle/>
        <a:p>
          <a:endParaRPr lang="cs-CZ"/>
        </a:p>
      </dgm:t>
    </dgm:pt>
    <dgm:pt modelId="{5F88C624-15EF-4A7B-BABB-70E968780DE8}" type="sibTrans" cxnId="{DE97AB29-1166-464B-894E-14EB2206FCBB}">
      <dgm:prSet/>
      <dgm:spPr/>
      <dgm:t>
        <a:bodyPr/>
        <a:lstStyle/>
        <a:p>
          <a:endParaRPr lang="cs-CZ"/>
        </a:p>
      </dgm:t>
    </dgm:pt>
    <dgm:pt modelId="{42B43879-77EC-4623-AECF-EA3BE720048A}" type="pres">
      <dgm:prSet presAssocID="{AEE5BFBA-B6AF-4DFF-BBF9-1E5616A495B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DE4C8F2-E045-4E6C-9764-E05C66117D9D}" type="pres">
      <dgm:prSet presAssocID="{42276CFF-FF18-47C1-905B-49667FB7631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4049EE1-BFF9-4CF1-808D-41BAA8C5229A}" type="pres">
      <dgm:prSet presAssocID="{162CC7B4-878E-4B87-81F8-B487A028F145}" presName="sibTrans" presStyleLbl="sibTrans2D1" presStyleIdx="0" presStyleCnt="3"/>
      <dgm:spPr/>
      <dgm:t>
        <a:bodyPr/>
        <a:lstStyle/>
        <a:p>
          <a:endParaRPr lang="cs-CZ"/>
        </a:p>
      </dgm:t>
    </dgm:pt>
    <dgm:pt modelId="{08EF62C8-7678-4F01-A9F7-1D367CF9BD15}" type="pres">
      <dgm:prSet presAssocID="{162CC7B4-878E-4B87-81F8-B487A028F145}" presName="connectorText" presStyleLbl="sibTrans2D1" presStyleIdx="0" presStyleCnt="3"/>
      <dgm:spPr/>
      <dgm:t>
        <a:bodyPr/>
        <a:lstStyle/>
        <a:p>
          <a:endParaRPr lang="cs-CZ"/>
        </a:p>
      </dgm:t>
    </dgm:pt>
    <dgm:pt modelId="{93667115-510F-4DBD-A524-79D1F92B38A3}" type="pres">
      <dgm:prSet presAssocID="{B4DEC0B8-785B-4D3C-8C73-CFC8EC4B19B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080469-27B8-493C-A59E-0CDB9CCD343C}" type="pres">
      <dgm:prSet presAssocID="{A9E63FED-8D5A-44B8-AD3C-47AAB05A663F}" presName="sibTrans" presStyleLbl="sibTrans2D1" presStyleIdx="1" presStyleCnt="3"/>
      <dgm:spPr/>
      <dgm:t>
        <a:bodyPr/>
        <a:lstStyle/>
        <a:p>
          <a:endParaRPr lang="cs-CZ"/>
        </a:p>
      </dgm:t>
    </dgm:pt>
    <dgm:pt modelId="{D7C1F34A-6BD6-463A-BB37-03C0320DF06E}" type="pres">
      <dgm:prSet presAssocID="{A9E63FED-8D5A-44B8-AD3C-47AAB05A663F}" presName="connectorText" presStyleLbl="sibTrans2D1" presStyleIdx="1" presStyleCnt="3"/>
      <dgm:spPr/>
      <dgm:t>
        <a:bodyPr/>
        <a:lstStyle/>
        <a:p>
          <a:endParaRPr lang="cs-CZ"/>
        </a:p>
      </dgm:t>
    </dgm:pt>
    <dgm:pt modelId="{8E462E4C-F891-427E-9ACF-72F98943339F}" type="pres">
      <dgm:prSet presAssocID="{18A11BD0-EEB8-4722-A9A2-DEC426EED48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6105E51-DA33-4A64-BA69-105E40D64B05}" type="pres">
      <dgm:prSet presAssocID="{709A8ED0-88AD-4A8A-A5B4-A58D3B27AA20}" presName="sibTrans" presStyleLbl="sibTrans2D1" presStyleIdx="2" presStyleCnt="3"/>
      <dgm:spPr/>
      <dgm:t>
        <a:bodyPr/>
        <a:lstStyle/>
        <a:p>
          <a:endParaRPr lang="cs-CZ"/>
        </a:p>
      </dgm:t>
    </dgm:pt>
    <dgm:pt modelId="{8667C3A6-2129-4EDC-BB06-AD4AAFF0BFB6}" type="pres">
      <dgm:prSet presAssocID="{709A8ED0-88AD-4A8A-A5B4-A58D3B27AA20}" presName="connectorText" presStyleLbl="sibTrans2D1" presStyleIdx="2" presStyleCnt="3"/>
      <dgm:spPr/>
      <dgm:t>
        <a:bodyPr/>
        <a:lstStyle/>
        <a:p>
          <a:endParaRPr lang="cs-CZ"/>
        </a:p>
      </dgm:t>
    </dgm:pt>
    <dgm:pt modelId="{930B32DD-A087-477A-8206-5B6CD53874C7}" type="pres">
      <dgm:prSet presAssocID="{F2AA340F-056C-4901-B41E-334CA4BC388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13ABE3A-74E1-4BFD-8564-5924B097B2B0}" srcId="{AEE5BFBA-B6AF-4DFF-BBF9-1E5616A495B4}" destId="{B4DEC0B8-785B-4D3C-8C73-CFC8EC4B19BE}" srcOrd="1" destOrd="0" parTransId="{6B2F77EF-F54F-4336-8274-56BBC1690DD5}" sibTransId="{A9E63FED-8D5A-44B8-AD3C-47AAB05A663F}"/>
    <dgm:cxn modelId="{E73F9EF0-AB6B-4866-85F5-7D813FB08C05}" type="presOf" srcId="{A9E63FED-8D5A-44B8-AD3C-47AAB05A663F}" destId="{44080469-27B8-493C-A59E-0CDB9CCD343C}" srcOrd="0" destOrd="0" presId="urn:microsoft.com/office/officeart/2005/8/layout/process1"/>
    <dgm:cxn modelId="{2C9D9620-8EB8-405F-900F-DA35EC232293}" type="presOf" srcId="{A9E63FED-8D5A-44B8-AD3C-47AAB05A663F}" destId="{D7C1F34A-6BD6-463A-BB37-03C0320DF06E}" srcOrd="1" destOrd="0" presId="urn:microsoft.com/office/officeart/2005/8/layout/process1"/>
    <dgm:cxn modelId="{E0A4F280-8129-4482-8E64-CA2955E1E447}" srcId="{AEE5BFBA-B6AF-4DFF-BBF9-1E5616A495B4}" destId="{42276CFF-FF18-47C1-905B-49667FB76318}" srcOrd="0" destOrd="0" parTransId="{747A1557-C72B-4DE0-92F2-C30A7DD5BA15}" sibTransId="{162CC7B4-878E-4B87-81F8-B487A028F145}"/>
    <dgm:cxn modelId="{62979819-BBEA-4AD0-A04C-4AF0C071A6F0}" srcId="{AEE5BFBA-B6AF-4DFF-BBF9-1E5616A495B4}" destId="{18A11BD0-EEB8-4722-A9A2-DEC426EED483}" srcOrd="2" destOrd="0" parTransId="{E0613A11-93BC-40A8-9E7C-96A2173C3C31}" sibTransId="{709A8ED0-88AD-4A8A-A5B4-A58D3B27AA20}"/>
    <dgm:cxn modelId="{2D7A4068-18A4-46D0-87F8-E57EC750720A}" type="presOf" srcId="{F2AA340F-056C-4901-B41E-334CA4BC388E}" destId="{930B32DD-A087-477A-8206-5B6CD53874C7}" srcOrd="0" destOrd="0" presId="urn:microsoft.com/office/officeart/2005/8/layout/process1"/>
    <dgm:cxn modelId="{4BC51E16-750F-47D3-8F85-F9788374D769}" type="presOf" srcId="{709A8ED0-88AD-4A8A-A5B4-A58D3B27AA20}" destId="{F6105E51-DA33-4A64-BA69-105E40D64B05}" srcOrd="0" destOrd="0" presId="urn:microsoft.com/office/officeart/2005/8/layout/process1"/>
    <dgm:cxn modelId="{1B80AE79-29B5-4343-AC2F-E83952B98D70}" type="presOf" srcId="{162CC7B4-878E-4B87-81F8-B487A028F145}" destId="{B4049EE1-BFF9-4CF1-808D-41BAA8C5229A}" srcOrd="0" destOrd="0" presId="urn:microsoft.com/office/officeart/2005/8/layout/process1"/>
    <dgm:cxn modelId="{0FBF5AA8-86AA-47F0-8544-A6A1F6F7BEEB}" type="presOf" srcId="{B4DEC0B8-785B-4D3C-8C73-CFC8EC4B19BE}" destId="{93667115-510F-4DBD-A524-79D1F92B38A3}" srcOrd="0" destOrd="0" presId="urn:microsoft.com/office/officeart/2005/8/layout/process1"/>
    <dgm:cxn modelId="{DE97AB29-1166-464B-894E-14EB2206FCBB}" srcId="{AEE5BFBA-B6AF-4DFF-BBF9-1E5616A495B4}" destId="{F2AA340F-056C-4901-B41E-334CA4BC388E}" srcOrd="3" destOrd="0" parTransId="{08AFC6FA-22B6-4277-A844-A26637931D66}" sibTransId="{5F88C624-15EF-4A7B-BABB-70E968780DE8}"/>
    <dgm:cxn modelId="{3C54DE94-A39A-4AB9-990D-510F0ED16E6A}" type="presOf" srcId="{42276CFF-FF18-47C1-905B-49667FB76318}" destId="{3DE4C8F2-E045-4E6C-9764-E05C66117D9D}" srcOrd="0" destOrd="0" presId="urn:microsoft.com/office/officeart/2005/8/layout/process1"/>
    <dgm:cxn modelId="{48DF049D-F80B-4AD9-95CD-AABD4898F488}" type="presOf" srcId="{162CC7B4-878E-4B87-81F8-B487A028F145}" destId="{08EF62C8-7678-4F01-A9F7-1D367CF9BD15}" srcOrd="1" destOrd="0" presId="urn:microsoft.com/office/officeart/2005/8/layout/process1"/>
    <dgm:cxn modelId="{B6152619-612D-4C7F-9081-A694EF8A2AA4}" type="presOf" srcId="{709A8ED0-88AD-4A8A-A5B4-A58D3B27AA20}" destId="{8667C3A6-2129-4EDC-BB06-AD4AAFF0BFB6}" srcOrd="1" destOrd="0" presId="urn:microsoft.com/office/officeart/2005/8/layout/process1"/>
    <dgm:cxn modelId="{AC46D63C-F01C-4429-8936-883DCA961E45}" type="presOf" srcId="{AEE5BFBA-B6AF-4DFF-BBF9-1E5616A495B4}" destId="{42B43879-77EC-4623-AECF-EA3BE720048A}" srcOrd="0" destOrd="0" presId="urn:microsoft.com/office/officeart/2005/8/layout/process1"/>
    <dgm:cxn modelId="{D521BC0C-23BC-4C67-A81D-D06A37EF2E28}" type="presOf" srcId="{18A11BD0-EEB8-4722-A9A2-DEC426EED483}" destId="{8E462E4C-F891-427E-9ACF-72F98943339F}" srcOrd="0" destOrd="0" presId="urn:microsoft.com/office/officeart/2005/8/layout/process1"/>
    <dgm:cxn modelId="{49E48D9F-AA95-400F-B8CC-77DF9DFDF2AF}" type="presParOf" srcId="{42B43879-77EC-4623-AECF-EA3BE720048A}" destId="{3DE4C8F2-E045-4E6C-9764-E05C66117D9D}" srcOrd="0" destOrd="0" presId="urn:microsoft.com/office/officeart/2005/8/layout/process1"/>
    <dgm:cxn modelId="{2BC32156-75B3-4BBC-BBB1-4F2B82EE653F}" type="presParOf" srcId="{42B43879-77EC-4623-AECF-EA3BE720048A}" destId="{B4049EE1-BFF9-4CF1-808D-41BAA8C5229A}" srcOrd="1" destOrd="0" presId="urn:microsoft.com/office/officeart/2005/8/layout/process1"/>
    <dgm:cxn modelId="{0E101AB6-DBB4-469A-B2C9-D9CB619CC75F}" type="presParOf" srcId="{B4049EE1-BFF9-4CF1-808D-41BAA8C5229A}" destId="{08EF62C8-7678-4F01-A9F7-1D367CF9BD15}" srcOrd="0" destOrd="0" presId="urn:microsoft.com/office/officeart/2005/8/layout/process1"/>
    <dgm:cxn modelId="{C73B4871-7BDE-4FE0-9E1E-97E4DA9E2676}" type="presParOf" srcId="{42B43879-77EC-4623-AECF-EA3BE720048A}" destId="{93667115-510F-4DBD-A524-79D1F92B38A3}" srcOrd="2" destOrd="0" presId="urn:microsoft.com/office/officeart/2005/8/layout/process1"/>
    <dgm:cxn modelId="{8A118E7F-41DD-4974-896A-1DFF1752A2AA}" type="presParOf" srcId="{42B43879-77EC-4623-AECF-EA3BE720048A}" destId="{44080469-27B8-493C-A59E-0CDB9CCD343C}" srcOrd="3" destOrd="0" presId="urn:microsoft.com/office/officeart/2005/8/layout/process1"/>
    <dgm:cxn modelId="{458033B5-7A90-4188-A72D-199AAC77F24A}" type="presParOf" srcId="{44080469-27B8-493C-A59E-0CDB9CCD343C}" destId="{D7C1F34A-6BD6-463A-BB37-03C0320DF06E}" srcOrd="0" destOrd="0" presId="urn:microsoft.com/office/officeart/2005/8/layout/process1"/>
    <dgm:cxn modelId="{E00E79BC-CD4C-4366-9CA8-00B5B5350B1C}" type="presParOf" srcId="{42B43879-77EC-4623-AECF-EA3BE720048A}" destId="{8E462E4C-F891-427E-9ACF-72F98943339F}" srcOrd="4" destOrd="0" presId="urn:microsoft.com/office/officeart/2005/8/layout/process1"/>
    <dgm:cxn modelId="{C1433D79-DD09-4C10-9815-A902A5C3530A}" type="presParOf" srcId="{42B43879-77EC-4623-AECF-EA3BE720048A}" destId="{F6105E51-DA33-4A64-BA69-105E40D64B05}" srcOrd="5" destOrd="0" presId="urn:microsoft.com/office/officeart/2005/8/layout/process1"/>
    <dgm:cxn modelId="{A40B32E1-7161-4680-9236-CFCFCD8F0FE2}" type="presParOf" srcId="{F6105E51-DA33-4A64-BA69-105E40D64B05}" destId="{8667C3A6-2129-4EDC-BB06-AD4AAFF0BFB6}" srcOrd="0" destOrd="0" presId="urn:microsoft.com/office/officeart/2005/8/layout/process1"/>
    <dgm:cxn modelId="{299662EF-2774-4862-B48B-B32AB4F9D14A}" type="presParOf" srcId="{42B43879-77EC-4623-AECF-EA3BE720048A}" destId="{930B32DD-A087-477A-8206-5B6CD53874C7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0C901C3-54A2-40D8-9C45-DA02E87ADF90}" type="doc">
      <dgm:prSet loTypeId="urn:microsoft.com/office/officeart/2005/8/layout/vList3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C3A12524-0348-4A5B-80A5-1EA381F2ACCC}">
      <dgm:prSet/>
      <dgm:spPr/>
      <dgm:t>
        <a:bodyPr/>
        <a:lstStyle/>
        <a:p>
          <a:pPr rtl="0"/>
          <a:r>
            <a:rPr lang="cs-CZ" b="1" u="sng" dirty="0" smtClean="0"/>
            <a:t>Osobní obchodní společnosti</a:t>
          </a:r>
          <a:r>
            <a:rPr lang="cs-CZ" b="1" dirty="0" smtClean="0"/>
            <a:t>  -  </a:t>
          </a:r>
          <a:r>
            <a:rPr lang="cs-CZ" b="1" i="1" dirty="0" smtClean="0"/>
            <a:t>veřejná obchodní společnost  </a:t>
          </a:r>
          <a:br>
            <a:rPr lang="cs-CZ" b="1" i="1" dirty="0" smtClean="0"/>
          </a:br>
          <a:r>
            <a:rPr lang="cs-CZ" i="1" dirty="0" smtClean="0"/>
            <a:t>a</a:t>
          </a:r>
          <a:r>
            <a:rPr lang="cs-CZ" b="1" i="1" dirty="0" smtClean="0"/>
            <a:t>  komanditní společnost</a:t>
          </a:r>
          <a:endParaRPr lang="cs-CZ" dirty="0"/>
        </a:p>
      </dgm:t>
    </dgm:pt>
    <dgm:pt modelId="{255B070B-C930-496F-B18A-795CC16B4961}" type="parTrans" cxnId="{36D4D684-2250-4731-BBAC-32C4C93CB63A}">
      <dgm:prSet/>
      <dgm:spPr/>
      <dgm:t>
        <a:bodyPr/>
        <a:lstStyle/>
        <a:p>
          <a:endParaRPr lang="cs-CZ"/>
        </a:p>
      </dgm:t>
    </dgm:pt>
    <dgm:pt modelId="{9A075355-4DAE-4BF4-85DD-E1A57268FB43}" type="sibTrans" cxnId="{36D4D684-2250-4731-BBAC-32C4C93CB63A}">
      <dgm:prSet/>
      <dgm:spPr/>
      <dgm:t>
        <a:bodyPr/>
        <a:lstStyle/>
        <a:p>
          <a:endParaRPr lang="cs-CZ"/>
        </a:p>
      </dgm:t>
    </dgm:pt>
    <dgm:pt modelId="{EE2A9406-F0EF-41F0-BB39-F47F5D9A8659}">
      <dgm:prSet/>
      <dgm:spPr/>
      <dgm:t>
        <a:bodyPr/>
        <a:lstStyle/>
        <a:p>
          <a:pPr rtl="0"/>
          <a:r>
            <a:rPr lang="cs-CZ" b="1" u="sng" dirty="0" smtClean="0"/>
            <a:t>Kapitálové obchodní společnosti</a:t>
          </a:r>
          <a:r>
            <a:rPr lang="cs-CZ" b="1" dirty="0" smtClean="0"/>
            <a:t>  </a:t>
          </a:r>
          <a:r>
            <a:rPr lang="cs-CZ" i="1" dirty="0" smtClean="0"/>
            <a:t>  </a:t>
          </a:r>
          <a:r>
            <a:rPr lang="cs-CZ" b="1" i="1" dirty="0" smtClean="0"/>
            <a:t>akciová společnost,</a:t>
          </a:r>
          <a:r>
            <a:rPr lang="cs-CZ" i="1" dirty="0" smtClean="0"/>
            <a:t>  </a:t>
          </a:r>
          <a:r>
            <a:rPr lang="cs-CZ" b="1" i="1" dirty="0" smtClean="0"/>
            <a:t>společnost s ručením omezeným </a:t>
          </a:r>
          <a:endParaRPr lang="cs-CZ" dirty="0"/>
        </a:p>
      </dgm:t>
    </dgm:pt>
    <dgm:pt modelId="{29F82488-BC4A-4CB7-8C21-6FC9CD6FA0F6}" type="parTrans" cxnId="{5FA5BB61-0482-4FF1-AA2E-75FF1BAA2223}">
      <dgm:prSet/>
      <dgm:spPr/>
      <dgm:t>
        <a:bodyPr/>
        <a:lstStyle/>
        <a:p>
          <a:endParaRPr lang="cs-CZ"/>
        </a:p>
      </dgm:t>
    </dgm:pt>
    <dgm:pt modelId="{0E4522FF-E715-44AC-983D-76AB33765C9D}" type="sibTrans" cxnId="{5FA5BB61-0482-4FF1-AA2E-75FF1BAA2223}">
      <dgm:prSet/>
      <dgm:spPr/>
      <dgm:t>
        <a:bodyPr/>
        <a:lstStyle/>
        <a:p>
          <a:endParaRPr lang="cs-CZ"/>
        </a:p>
      </dgm:t>
    </dgm:pt>
    <dgm:pt modelId="{C9A34F23-4F07-4AE5-8E7A-65B698879350}" type="pres">
      <dgm:prSet presAssocID="{A0C901C3-54A2-40D8-9C45-DA02E87ADF9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D9F7C88-0DFE-4F2F-87B3-D50D8F0B9A66}" type="pres">
      <dgm:prSet presAssocID="{C3A12524-0348-4A5B-80A5-1EA381F2ACCC}" presName="composite" presStyleCnt="0"/>
      <dgm:spPr/>
    </dgm:pt>
    <dgm:pt modelId="{71ACFA4A-877C-4B98-A65A-AEAD8E44BCE1}" type="pres">
      <dgm:prSet presAssocID="{C3A12524-0348-4A5B-80A5-1EA381F2ACCC}" presName="imgShp" presStyleLbl="fgImgPlace1" presStyleIdx="0" presStyleCnt="2"/>
      <dgm:spPr/>
      <dgm:t>
        <a:bodyPr/>
        <a:lstStyle/>
        <a:p>
          <a:endParaRPr lang="cs-CZ"/>
        </a:p>
      </dgm:t>
    </dgm:pt>
    <dgm:pt modelId="{82FC28C0-B159-44B5-87EF-44134D783EAC}" type="pres">
      <dgm:prSet presAssocID="{C3A12524-0348-4A5B-80A5-1EA381F2ACCC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2294D8C-6E27-40DD-BEAC-C74F6D5AED59}" type="pres">
      <dgm:prSet presAssocID="{9A075355-4DAE-4BF4-85DD-E1A57268FB43}" presName="spacing" presStyleCnt="0"/>
      <dgm:spPr/>
    </dgm:pt>
    <dgm:pt modelId="{A8BBB87A-FE54-40B7-A94B-B3C7804A5124}" type="pres">
      <dgm:prSet presAssocID="{EE2A9406-F0EF-41F0-BB39-F47F5D9A8659}" presName="composite" presStyleCnt="0"/>
      <dgm:spPr/>
    </dgm:pt>
    <dgm:pt modelId="{B8AAF760-76A0-4EE7-9A3E-4A86990F455C}" type="pres">
      <dgm:prSet presAssocID="{EE2A9406-F0EF-41F0-BB39-F47F5D9A8659}" presName="imgShp" presStyleLbl="fgImgPlace1" presStyleIdx="1" presStyleCnt="2"/>
      <dgm:spPr/>
      <dgm:t>
        <a:bodyPr/>
        <a:lstStyle/>
        <a:p>
          <a:endParaRPr lang="cs-CZ"/>
        </a:p>
      </dgm:t>
    </dgm:pt>
    <dgm:pt modelId="{5FB193DA-38C0-4DE0-BA3D-4D6AE9B5C799}" type="pres">
      <dgm:prSet presAssocID="{EE2A9406-F0EF-41F0-BB39-F47F5D9A8659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6D4D684-2250-4731-BBAC-32C4C93CB63A}" srcId="{A0C901C3-54A2-40D8-9C45-DA02E87ADF90}" destId="{C3A12524-0348-4A5B-80A5-1EA381F2ACCC}" srcOrd="0" destOrd="0" parTransId="{255B070B-C930-496F-B18A-795CC16B4961}" sibTransId="{9A075355-4DAE-4BF4-85DD-E1A57268FB43}"/>
    <dgm:cxn modelId="{B3657F5B-47B4-445C-96A6-8F5405C3C4AA}" type="presOf" srcId="{EE2A9406-F0EF-41F0-BB39-F47F5D9A8659}" destId="{5FB193DA-38C0-4DE0-BA3D-4D6AE9B5C799}" srcOrd="0" destOrd="0" presId="urn:microsoft.com/office/officeart/2005/8/layout/vList3"/>
    <dgm:cxn modelId="{5FA5BB61-0482-4FF1-AA2E-75FF1BAA2223}" srcId="{A0C901C3-54A2-40D8-9C45-DA02E87ADF90}" destId="{EE2A9406-F0EF-41F0-BB39-F47F5D9A8659}" srcOrd="1" destOrd="0" parTransId="{29F82488-BC4A-4CB7-8C21-6FC9CD6FA0F6}" sibTransId="{0E4522FF-E715-44AC-983D-76AB33765C9D}"/>
    <dgm:cxn modelId="{3900D065-B207-4D9E-83B9-BB6AFDA5799E}" type="presOf" srcId="{A0C901C3-54A2-40D8-9C45-DA02E87ADF90}" destId="{C9A34F23-4F07-4AE5-8E7A-65B698879350}" srcOrd="0" destOrd="0" presId="urn:microsoft.com/office/officeart/2005/8/layout/vList3"/>
    <dgm:cxn modelId="{40D0AA52-777B-44AD-B296-E641E5740A96}" type="presOf" srcId="{C3A12524-0348-4A5B-80A5-1EA381F2ACCC}" destId="{82FC28C0-B159-44B5-87EF-44134D783EAC}" srcOrd="0" destOrd="0" presId="urn:microsoft.com/office/officeart/2005/8/layout/vList3"/>
    <dgm:cxn modelId="{9A490175-B54C-4C55-BC89-C6689F985B3F}" type="presParOf" srcId="{C9A34F23-4F07-4AE5-8E7A-65B698879350}" destId="{3D9F7C88-0DFE-4F2F-87B3-D50D8F0B9A66}" srcOrd="0" destOrd="0" presId="urn:microsoft.com/office/officeart/2005/8/layout/vList3"/>
    <dgm:cxn modelId="{247B4E90-B84A-4BE3-9FE4-387F55A42AE1}" type="presParOf" srcId="{3D9F7C88-0DFE-4F2F-87B3-D50D8F0B9A66}" destId="{71ACFA4A-877C-4B98-A65A-AEAD8E44BCE1}" srcOrd="0" destOrd="0" presId="urn:microsoft.com/office/officeart/2005/8/layout/vList3"/>
    <dgm:cxn modelId="{96C201F3-458A-4E22-BCAF-AB1C3B9A62C9}" type="presParOf" srcId="{3D9F7C88-0DFE-4F2F-87B3-D50D8F0B9A66}" destId="{82FC28C0-B159-44B5-87EF-44134D783EAC}" srcOrd="1" destOrd="0" presId="urn:microsoft.com/office/officeart/2005/8/layout/vList3"/>
    <dgm:cxn modelId="{F0500D7C-D0DA-46AA-99EE-F0F14CC38ECA}" type="presParOf" srcId="{C9A34F23-4F07-4AE5-8E7A-65B698879350}" destId="{52294D8C-6E27-40DD-BEAC-C74F6D5AED59}" srcOrd="1" destOrd="0" presId="urn:microsoft.com/office/officeart/2005/8/layout/vList3"/>
    <dgm:cxn modelId="{FB18C157-A7AF-4C98-A811-4A4BD99CA399}" type="presParOf" srcId="{C9A34F23-4F07-4AE5-8E7A-65B698879350}" destId="{A8BBB87A-FE54-40B7-A94B-B3C7804A5124}" srcOrd="2" destOrd="0" presId="urn:microsoft.com/office/officeart/2005/8/layout/vList3"/>
    <dgm:cxn modelId="{56F58E22-ED6B-449B-89E1-904CB7A39A5C}" type="presParOf" srcId="{A8BBB87A-FE54-40B7-A94B-B3C7804A5124}" destId="{B8AAF760-76A0-4EE7-9A3E-4A86990F455C}" srcOrd="0" destOrd="0" presId="urn:microsoft.com/office/officeart/2005/8/layout/vList3"/>
    <dgm:cxn modelId="{5B430C01-AB43-4C59-957A-2B49B02A47B7}" type="presParOf" srcId="{A8BBB87A-FE54-40B7-A94B-B3C7804A5124}" destId="{5FB193DA-38C0-4DE0-BA3D-4D6AE9B5C79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AB03CD5-F482-4037-8170-613286313E2D}" type="doc">
      <dgm:prSet loTypeId="urn:microsoft.com/office/officeart/2005/8/layout/vList2" loCatId="list" qsTypeId="urn:microsoft.com/office/officeart/2005/8/quickstyle/3d5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288CE3A3-E5B0-4458-BD2D-AC1E23BABF47}">
      <dgm:prSet/>
      <dgm:spPr/>
      <dgm:t>
        <a:bodyPr/>
        <a:lstStyle/>
        <a:p>
          <a:pPr rtl="0"/>
          <a:r>
            <a:rPr lang="cs-CZ" dirty="0" smtClean="0"/>
            <a:t>Najděte na internetu aktuální kurzy akcií ČEZU a RWE </a:t>
          </a:r>
        </a:p>
        <a:p>
          <a:pPr rtl="0"/>
          <a:endParaRPr lang="cs-CZ" dirty="0"/>
        </a:p>
      </dgm:t>
    </dgm:pt>
    <dgm:pt modelId="{E6531349-21E5-48D9-B7E0-5307F5D9AF70}" type="parTrans" cxnId="{EBE0F0FA-8A6F-4E7F-96EA-0A80A1384AFA}">
      <dgm:prSet/>
      <dgm:spPr/>
      <dgm:t>
        <a:bodyPr/>
        <a:lstStyle/>
        <a:p>
          <a:endParaRPr lang="cs-CZ"/>
        </a:p>
      </dgm:t>
    </dgm:pt>
    <dgm:pt modelId="{EBAFA321-D729-459C-907C-061A10E09989}" type="sibTrans" cxnId="{EBE0F0FA-8A6F-4E7F-96EA-0A80A1384AFA}">
      <dgm:prSet/>
      <dgm:spPr/>
      <dgm:t>
        <a:bodyPr/>
        <a:lstStyle/>
        <a:p>
          <a:endParaRPr lang="cs-CZ"/>
        </a:p>
      </dgm:t>
    </dgm:pt>
    <dgm:pt modelId="{62C48B35-B0A4-4E75-94D3-080DF417CF56}">
      <dgm:prSet/>
      <dgm:spPr/>
      <dgm:t>
        <a:bodyPr/>
        <a:lstStyle/>
        <a:p>
          <a:r>
            <a:rPr lang="cs-CZ" dirty="0" smtClean="0"/>
            <a:t>Krátce popište jednotlivé obchodní společnosti </a:t>
          </a:r>
          <a:br>
            <a:rPr lang="cs-CZ" dirty="0" smtClean="0"/>
          </a:br>
          <a:r>
            <a:rPr lang="cs-CZ" dirty="0" smtClean="0"/>
            <a:t>a uveďte příklad</a:t>
          </a:r>
          <a:endParaRPr lang="cs-CZ" dirty="0"/>
        </a:p>
      </dgm:t>
    </dgm:pt>
    <dgm:pt modelId="{03728A34-83D1-4EC8-B02C-6057A6459803}" type="parTrans" cxnId="{EC6A4272-91E7-4876-AB8E-A17C817D0D72}">
      <dgm:prSet/>
      <dgm:spPr/>
      <dgm:t>
        <a:bodyPr/>
        <a:lstStyle/>
        <a:p>
          <a:endParaRPr lang="cs-CZ"/>
        </a:p>
      </dgm:t>
    </dgm:pt>
    <dgm:pt modelId="{00CF37A0-699A-44DB-8C00-698819ACFCC1}" type="sibTrans" cxnId="{EC6A4272-91E7-4876-AB8E-A17C817D0D72}">
      <dgm:prSet/>
      <dgm:spPr/>
      <dgm:t>
        <a:bodyPr/>
        <a:lstStyle/>
        <a:p>
          <a:endParaRPr lang="cs-CZ"/>
        </a:p>
      </dgm:t>
    </dgm:pt>
    <dgm:pt modelId="{83D5CF27-C459-4D5A-A694-BF9205B52D46}" type="pres">
      <dgm:prSet presAssocID="{4AB03CD5-F482-4037-8170-613286313E2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0BE63B7-61F9-4410-84A8-18235E0383F1}" type="pres">
      <dgm:prSet presAssocID="{288CE3A3-E5B0-4458-BD2D-AC1E23BABF4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0ABD50A-258C-477B-93F5-955BA51E5992}" type="pres">
      <dgm:prSet presAssocID="{EBAFA321-D729-459C-907C-061A10E09989}" presName="spacer" presStyleCnt="0"/>
      <dgm:spPr/>
    </dgm:pt>
    <dgm:pt modelId="{E103631A-CC5B-49BE-A5A7-4F7E9AC1CA2B}" type="pres">
      <dgm:prSet presAssocID="{62C48B35-B0A4-4E75-94D3-080DF417CF5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C6A4272-91E7-4876-AB8E-A17C817D0D72}" srcId="{4AB03CD5-F482-4037-8170-613286313E2D}" destId="{62C48B35-B0A4-4E75-94D3-080DF417CF56}" srcOrd="1" destOrd="0" parTransId="{03728A34-83D1-4EC8-B02C-6057A6459803}" sibTransId="{00CF37A0-699A-44DB-8C00-698819ACFCC1}"/>
    <dgm:cxn modelId="{989D57FB-81A9-440E-8759-7FC1DBCAD78D}" type="presOf" srcId="{288CE3A3-E5B0-4458-BD2D-AC1E23BABF47}" destId="{90BE63B7-61F9-4410-84A8-18235E0383F1}" srcOrd="0" destOrd="0" presId="urn:microsoft.com/office/officeart/2005/8/layout/vList2"/>
    <dgm:cxn modelId="{D593B4BC-E1B3-4D25-ADCC-6ED1F0F217CA}" type="presOf" srcId="{62C48B35-B0A4-4E75-94D3-080DF417CF56}" destId="{E103631A-CC5B-49BE-A5A7-4F7E9AC1CA2B}" srcOrd="0" destOrd="0" presId="urn:microsoft.com/office/officeart/2005/8/layout/vList2"/>
    <dgm:cxn modelId="{9EB8774D-F1C6-44A4-8EA8-FBD261CBB2C0}" type="presOf" srcId="{4AB03CD5-F482-4037-8170-613286313E2D}" destId="{83D5CF27-C459-4D5A-A694-BF9205B52D46}" srcOrd="0" destOrd="0" presId="urn:microsoft.com/office/officeart/2005/8/layout/vList2"/>
    <dgm:cxn modelId="{EBE0F0FA-8A6F-4E7F-96EA-0A80A1384AFA}" srcId="{4AB03CD5-F482-4037-8170-613286313E2D}" destId="{288CE3A3-E5B0-4458-BD2D-AC1E23BABF47}" srcOrd="0" destOrd="0" parTransId="{E6531349-21E5-48D9-B7E0-5307F5D9AF70}" sibTransId="{EBAFA321-D729-459C-907C-061A10E09989}"/>
    <dgm:cxn modelId="{2401C9C8-93FF-4CF5-9395-9444F23FBF22}" type="presParOf" srcId="{83D5CF27-C459-4D5A-A694-BF9205B52D46}" destId="{90BE63B7-61F9-4410-84A8-18235E0383F1}" srcOrd="0" destOrd="0" presId="urn:microsoft.com/office/officeart/2005/8/layout/vList2"/>
    <dgm:cxn modelId="{441720DC-8BAC-4E34-AC12-95D8B913D422}" type="presParOf" srcId="{83D5CF27-C459-4D5A-A694-BF9205B52D46}" destId="{80ABD50A-258C-477B-93F5-955BA51E5992}" srcOrd="1" destOrd="0" presId="urn:microsoft.com/office/officeart/2005/8/layout/vList2"/>
    <dgm:cxn modelId="{AAD028AA-83FF-4472-9175-D3D5809C3896}" type="presParOf" srcId="{83D5CF27-C459-4D5A-A694-BF9205B52D46}" destId="{E103631A-CC5B-49BE-A5A7-4F7E9AC1CA2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A3020E-3501-4AD5-B0CC-E67EADA69738}">
      <dsp:nvSpPr>
        <dsp:cNvPr id="0" name=""/>
        <dsp:cNvSpPr/>
      </dsp:nvSpPr>
      <dsp:spPr>
        <a:xfrm>
          <a:off x="0" y="0"/>
          <a:ext cx="4351338" cy="4351338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98A1BC-5AB4-47AC-ABA3-8F5730667F7D}">
      <dsp:nvSpPr>
        <dsp:cNvPr id="0" name=""/>
        <dsp:cNvSpPr/>
      </dsp:nvSpPr>
      <dsp:spPr>
        <a:xfrm>
          <a:off x="2175669" y="0"/>
          <a:ext cx="8339931" cy="43513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dirty="0" smtClean="0"/>
            <a:t>Právní forma podnikání specifikuje určuje typ podnikatelského subjektu, který se věnuje podnikání. Jednotlivé typy právních forem podnikání upravuje </a:t>
          </a:r>
          <a:r>
            <a:rPr lang="cs-CZ" sz="3000" b="1" u="sng" kern="1200" dirty="0" smtClean="0"/>
            <a:t>Občanský zákon a zákon č. 90/2012 Sb. o obchodních korporacích</a:t>
          </a:r>
          <a:r>
            <a:rPr lang="cs-CZ" sz="3000" kern="1200" dirty="0" smtClean="0"/>
            <a:t> (obchodní společnosti </a:t>
          </a:r>
          <a:br>
            <a:rPr lang="cs-CZ" sz="3000" kern="1200" dirty="0" smtClean="0"/>
          </a:br>
          <a:r>
            <a:rPr lang="cs-CZ" sz="3000" kern="1200" dirty="0" smtClean="0"/>
            <a:t>a družstva upravuje nový zákon o obchodních korporacích) a </a:t>
          </a:r>
          <a:r>
            <a:rPr lang="cs-CZ" sz="3000" b="1" u="sng" kern="1200" dirty="0" smtClean="0"/>
            <a:t>Živnostenský zákon</a:t>
          </a:r>
          <a:r>
            <a:rPr lang="cs-CZ" sz="3000" kern="1200" dirty="0" smtClean="0"/>
            <a:t> (zaměřuje se na podnikatelské subjekty provozující svou činnost na základě živnostenského oprávnění). </a:t>
          </a:r>
          <a:endParaRPr lang="cs-CZ" sz="3000" kern="1200" dirty="0"/>
        </a:p>
      </dsp:txBody>
      <dsp:txXfrm>
        <a:off x="2175669" y="0"/>
        <a:ext cx="8339931" cy="43513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8D6BC2-442B-46D4-9B5B-26F5FD5BE273}">
      <dsp:nvSpPr>
        <dsp:cNvPr id="0" name=""/>
        <dsp:cNvSpPr/>
      </dsp:nvSpPr>
      <dsp:spPr>
        <a:xfrm>
          <a:off x="0" y="0"/>
          <a:ext cx="10515600" cy="435133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Družstva jsou společenstvím neuzavřeného počtu osob založeným za účelem podnikání nebo zajišťování hospodářských, sociálních  nebo jiných potřeb svých členů. Používá se především pro správu bytového fondu, tzv. </a:t>
          </a:r>
          <a:r>
            <a:rPr lang="cs-CZ" sz="2400" i="1" kern="1200" dirty="0" smtClean="0"/>
            <a:t>bytová družstva</a:t>
          </a:r>
          <a:r>
            <a:rPr lang="cs-CZ" sz="2400" kern="1200" dirty="0" smtClean="0"/>
            <a:t>.  </a:t>
          </a:r>
          <a:endParaRPr lang="cs-CZ" sz="2400" kern="1200" dirty="0"/>
        </a:p>
      </dsp:txBody>
      <dsp:txXfrm>
        <a:off x="0" y="1740535"/>
        <a:ext cx="10515600" cy="1740535"/>
      </dsp:txXfrm>
    </dsp:sp>
    <dsp:sp modelId="{CC6EFB6A-AF7A-4989-BCDE-035831D67942}">
      <dsp:nvSpPr>
        <dsp:cNvPr id="0" name=""/>
        <dsp:cNvSpPr/>
      </dsp:nvSpPr>
      <dsp:spPr>
        <a:xfrm>
          <a:off x="4533302" y="261080"/>
          <a:ext cx="1448995" cy="144899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B27B4B6-DC1F-4B73-A0A7-91324E141256}">
      <dsp:nvSpPr>
        <dsp:cNvPr id="0" name=""/>
        <dsp:cNvSpPr/>
      </dsp:nvSpPr>
      <dsp:spPr>
        <a:xfrm>
          <a:off x="420623" y="3481070"/>
          <a:ext cx="9674352" cy="652700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5F7887-EEF8-4DA2-9978-0303F19D7612}">
      <dsp:nvSpPr>
        <dsp:cNvPr id="0" name=""/>
        <dsp:cNvSpPr/>
      </dsp:nvSpPr>
      <dsp:spPr>
        <a:xfrm>
          <a:off x="3535558" y="2141"/>
          <a:ext cx="3323577" cy="835202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zaniká výmazem z obchodního rejstříku a může </a:t>
          </a:r>
          <a:r>
            <a:rPr lang="cs-CZ" sz="1900" u="sng" kern="1200" dirty="0" smtClean="0"/>
            <a:t>být zrušeno:</a:t>
          </a:r>
          <a:endParaRPr lang="cs-CZ" sz="1900" kern="1200" dirty="0"/>
        </a:p>
      </dsp:txBody>
      <dsp:txXfrm>
        <a:off x="3576329" y="42912"/>
        <a:ext cx="3242035" cy="753660"/>
      </dsp:txXfrm>
    </dsp:sp>
    <dsp:sp modelId="{622237AB-60C3-44F1-B5D8-73FF28E50F7B}">
      <dsp:nvSpPr>
        <dsp:cNvPr id="0" name=""/>
        <dsp:cNvSpPr/>
      </dsp:nvSpPr>
      <dsp:spPr>
        <a:xfrm>
          <a:off x="3102558" y="643020"/>
          <a:ext cx="3931759" cy="3931759"/>
        </a:xfrm>
        <a:custGeom>
          <a:avLst/>
          <a:gdLst/>
          <a:ahLst/>
          <a:cxnLst/>
          <a:rect l="0" t="0" r="0" b="0"/>
          <a:pathLst>
            <a:path>
              <a:moveTo>
                <a:pt x="2820756" y="195606"/>
              </a:moveTo>
              <a:arcTo wR="1965879" hR="1965879" stAng="17746573" swAng="506854"/>
            </a:path>
          </a:pathLst>
        </a:custGeom>
        <a:noFill/>
        <a:ln w="9525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AB9A32-7C82-4B00-994D-7492E2B5F23D}">
      <dsp:nvSpPr>
        <dsp:cNvPr id="0" name=""/>
        <dsp:cNvSpPr/>
      </dsp:nvSpPr>
      <dsp:spPr>
        <a:xfrm>
          <a:off x="5493895" y="985081"/>
          <a:ext cx="2811906" cy="835202"/>
        </a:xfrm>
        <a:prstGeom prst="roundRect">
          <a:avLst/>
        </a:prstGeom>
        <a:solidFill>
          <a:schemeClr val="accent1">
            <a:shade val="80000"/>
            <a:hueOff val="-133271"/>
            <a:satOff val="-3240"/>
            <a:lumOff val="645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i="1" kern="1200" dirty="0" smtClean="0"/>
            <a:t>- usnesením členské schůze</a:t>
          </a:r>
          <a:endParaRPr lang="cs-CZ" sz="1900" kern="1200" dirty="0"/>
        </a:p>
      </dsp:txBody>
      <dsp:txXfrm>
        <a:off x="5534666" y="1025852"/>
        <a:ext cx="2730364" cy="753660"/>
      </dsp:txXfrm>
    </dsp:sp>
    <dsp:sp modelId="{189DE8E7-D064-46C5-8D79-C551B81B28E7}">
      <dsp:nvSpPr>
        <dsp:cNvPr id="0" name=""/>
        <dsp:cNvSpPr/>
      </dsp:nvSpPr>
      <dsp:spPr>
        <a:xfrm>
          <a:off x="3231467" y="419742"/>
          <a:ext cx="3931759" cy="3931759"/>
        </a:xfrm>
        <a:custGeom>
          <a:avLst/>
          <a:gdLst/>
          <a:ahLst/>
          <a:cxnLst/>
          <a:rect l="0" t="0" r="0" b="0"/>
          <a:pathLst>
            <a:path>
              <a:moveTo>
                <a:pt x="3851936" y="1411379"/>
              </a:moveTo>
              <a:arcTo wR="1965879" hR="1965879" stAng="20617001" swAng="1965999"/>
            </a:path>
          </a:pathLst>
        </a:custGeom>
        <a:noFill/>
        <a:ln w="9525" cap="flat" cmpd="sng" algn="ctr">
          <a:solidFill>
            <a:schemeClr val="accent1">
              <a:shade val="90000"/>
              <a:hueOff val="-133284"/>
              <a:satOff val="-3138"/>
              <a:lumOff val="5966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F00CD2-B009-4D62-AADA-CF2DFAE24152}">
      <dsp:nvSpPr>
        <dsp:cNvPr id="0" name=""/>
        <dsp:cNvSpPr/>
      </dsp:nvSpPr>
      <dsp:spPr>
        <a:xfrm>
          <a:off x="5457243" y="2950960"/>
          <a:ext cx="2885211" cy="835202"/>
        </a:xfrm>
        <a:prstGeom prst="roundRect">
          <a:avLst/>
        </a:prstGeom>
        <a:solidFill>
          <a:schemeClr val="accent1">
            <a:shade val="80000"/>
            <a:hueOff val="-266543"/>
            <a:satOff val="-6480"/>
            <a:lumOff val="1291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i="1" kern="1200" dirty="0" smtClean="0"/>
            <a:t>- prohlášením konkurzu</a:t>
          </a:r>
          <a:endParaRPr lang="cs-CZ" sz="1900" kern="1200" dirty="0"/>
        </a:p>
      </dsp:txBody>
      <dsp:txXfrm>
        <a:off x="5498014" y="2991731"/>
        <a:ext cx="2803669" cy="753660"/>
      </dsp:txXfrm>
    </dsp:sp>
    <dsp:sp modelId="{D777F8A8-3C40-4510-A1A5-275B96771EB3}">
      <dsp:nvSpPr>
        <dsp:cNvPr id="0" name=""/>
        <dsp:cNvSpPr/>
      </dsp:nvSpPr>
      <dsp:spPr>
        <a:xfrm>
          <a:off x="3102558" y="196464"/>
          <a:ext cx="3931759" cy="3931759"/>
        </a:xfrm>
        <a:custGeom>
          <a:avLst/>
          <a:gdLst/>
          <a:ahLst/>
          <a:cxnLst/>
          <a:rect l="0" t="0" r="0" b="0"/>
          <a:pathLst>
            <a:path>
              <a:moveTo>
                <a:pt x="3071542" y="3591361"/>
              </a:moveTo>
              <a:arcTo wR="1965879" hR="1965879" stAng="3346573" swAng="506854"/>
            </a:path>
          </a:pathLst>
        </a:custGeom>
        <a:noFill/>
        <a:ln w="9525" cap="flat" cmpd="sng" algn="ctr">
          <a:solidFill>
            <a:schemeClr val="accent1">
              <a:shade val="90000"/>
              <a:hueOff val="-266568"/>
              <a:satOff val="-6276"/>
              <a:lumOff val="11932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ED771D-902C-404F-9466-43E384F01C1F}">
      <dsp:nvSpPr>
        <dsp:cNvPr id="0" name=""/>
        <dsp:cNvSpPr/>
      </dsp:nvSpPr>
      <dsp:spPr>
        <a:xfrm>
          <a:off x="3633977" y="3933900"/>
          <a:ext cx="3126739" cy="835202"/>
        </a:xfrm>
        <a:prstGeom prst="roundRect">
          <a:avLst/>
        </a:prstGeom>
        <a:solidFill>
          <a:schemeClr val="accent1">
            <a:shade val="80000"/>
            <a:hueOff val="-399814"/>
            <a:satOff val="-9721"/>
            <a:lumOff val="1937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i="1" kern="1200" smtClean="0"/>
            <a:t>- rozhodnutím soudu</a:t>
          </a:r>
          <a:endParaRPr lang="cs-CZ" sz="1900" kern="1200"/>
        </a:p>
      </dsp:txBody>
      <dsp:txXfrm>
        <a:off x="3674748" y="3974671"/>
        <a:ext cx="3045197" cy="753660"/>
      </dsp:txXfrm>
    </dsp:sp>
    <dsp:sp modelId="{EAEE7DEB-3D9A-4561-8E71-AFEBDD9948AC}">
      <dsp:nvSpPr>
        <dsp:cNvPr id="0" name=""/>
        <dsp:cNvSpPr/>
      </dsp:nvSpPr>
      <dsp:spPr>
        <a:xfrm>
          <a:off x="3360377" y="196464"/>
          <a:ext cx="3931759" cy="3931759"/>
        </a:xfrm>
        <a:custGeom>
          <a:avLst/>
          <a:gdLst/>
          <a:ahLst/>
          <a:cxnLst/>
          <a:rect l="0" t="0" r="0" b="0"/>
          <a:pathLst>
            <a:path>
              <a:moveTo>
                <a:pt x="1111002" y="3736152"/>
              </a:moveTo>
              <a:arcTo wR="1965879" hR="1965879" stAng="6946573" swAng="506854"/>
            </a:path>
          </a:pathLst>
        </a:custGeom>
        <a:noFill/>
        <a:ln w="9525" cap="flat" cmpd="sng" algn="ctr">
          <a:solidFill>
            <a:schemeClr val="accent1">
              <a:shade val="90000"/>
              <a:hueOff val="-399851"/>
              <a:satOff val="-9414"/>
              <a:lumOff val="17899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E7737-D63B-4344-82E9-55D047E65C98}">
      <dsp:nvSpPr>
        <dsp:cNvPr id="0" name=""/>
        <dsp:cNvSpPr/>
      </dsp:nvSpPr>
      <dsp:spPr>
        <a:xfrm>
          <a:off x="2173144" y="2950960"/>
          <a:ext cx="2643401" cy="835202"/>
        </a:xfrm>
        <a:prstGeom prst="roundRect">
          <a:avLst/>
        </a:prstGeom>
        <a:solidFill>
          <a:schemeClr val="accent1">
            <a:shade val="80000"/>
            <a:hueOff val="-533086"/>
            <a:satOff val="-12961"/>
            <a:lumOff val="2583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i="1" kern="1200" dirty="0" smtClean="0"/>
            <a:t>- uplynutím doby, na kterou bylo zřízeno</a:t>
          </a:r>
          <a:endParaRPr lang="cs-CZ" sz="1900" kern="1200" dirty="0"/>
        </a:p>
      </dsp:txBody>
      <dsp:txXfrm>
        <a:off x="2213915" y="2991731"/>
        <a:ext cx="2561859" cy="753660"/>
      </dsp:txXfrm>
    </dsp:sp>
    <dsp:sp modelId="{07378429-0725-4766-BD33-287447C97BD3}">
      <dsp:nvSpPr>
        <dsp:cNvPr id="0" name=""/>
        <dsp:cNvSpPr/>
      </dsp:nvSpPr>
      <dsp:spPr>
        <a:xfrm>
          <a:off x="3231467" y="419742"/>
          <a:ext cx="3931759" cy="3931759"/>
        </a:xfrm>
        <a:custGeom>
          <a:avLst/>
          <a:gdLst/>
          <a:ahLst/>
          <a:cxnLst/>
          <a:rect l="0" t="0" r="0" b="0"/>
          <a:pathLst>
            <a:path>
              <a:moveTo>
                <a:pt x="79822" y="2520379"/>
              </a:moveTo>
              <a:arcTo wR="1965879" hR="1965879" stAng="9817001" swAng="1965999"/>
            </a:path>
          </a:pathLst>
        </a:custGeom>
        <a:noFill/>
        <a:ln w="9525" cap="flat" cmpd="sng" algn="ctr">
          <a:solidFill>
            <a:schemeClr val="accent1">
              <a:shade val="90000"/>
              <a:hueOff val="-533135"/>
              <a:satOff val="-12552"/>
              <a:lumOff val="23865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75C8D5-C3BA-4352-8F1C-A3CC07BC75F3}">
      <dsp:nvSpPr>
        <dsp:cNvPr id="0" name=""/>
        <dsp:cNvSpPr/>
      </dsp:nvSpPr>
      <dsp:spPr>
        <a:xfrm>
          <a:off x="2199389" y="985081"/>
          <a:ext cx="2590912" cy="835202"/>
        </a:xfrm>
        <a:prstGeom prst="roundRect">
          <a:avLst/>
        </a:prstGeom>
        <a:solidFill>
          <a:schemeClr val="accent1">
            <a:shade val="80000"/>
            <a:hueOff val="-666357"/>
            <a:satOff val="-16201"/>
            <a:lumOff val="3229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i="1" kern="1200" dirty="0" smtClean="0"/>
            <a:t>- dosažením účelu, k němuž bylo zřízeno </a:t>
          </a:r>
          <a:endParaRPr lang="cs-CZ" sz="1900" kern="1200" dirty="0"/>
        </a:p>
      </dsp:txBody>
      <dsp:txXfrm>
        <a:off x="2240160" y="1025852"/>
        <a:ext cx="2509370" cy="753660"/>
      </dsp:txXfrm>
    </dsp:sp>
    <dsp:sp modelId="{72D32569-B831-420F-AA5C-F2DFEBFE2464}">
      <dsp:nvSpPr>
        <dsp:cNvPr id="0" name=""/>
        <dsp:cNvSpPr/>
      </dsp:nvSpPr>
      <dsp:spPr>
        <a:xfrm>
          <a:off x="3360377" y="643020"/>
          <a:ext cx="3931759" cy="3931759"/>
        </a:xfrm>
        <a:custGeom>
          <a:avLst/>
          <a:gdLst/>
          <a:ahLst/>
          <a:cxnLst/>
          <a:rect l="0" t="0" r="0" b="0"/>
          <a:pathLst>
            <a:path>
              <a:moveTo>
                <a:pt x="860216" y="340397"/>
              </a:moveTo>
              <a:arcTo wR="1965879" hR="1965879" stAng="14146573" swAng="506854"/>
            </a:path>
          </a:pathLst>
        </a:custGeom>
        <a:noFill/>
        <a:ln w="9525" cap="flat" cmpd="sng" algn="ctr">
          <a:solidFill>
            <a:schemeClr val="accent1">
              <a:shade val="90000"/>
              <a:hueOff val="-666419"/>
              <a:satOff val="-15690"/>
              <a:lumOff val="29831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4C8F2-E045-4E6C-9764-E05C66117D9D}">
      <dsp:nvSpPr>
        <dsp:cNvPr id="0" name=""/>
        <dsp:cNvSpPr/>
      </dsp:nvSpPr>
      <dsp:spPr>
        <a:xfrm>
          <a:off x="4621" y="508615"/>
          <a:ext cx="2020453" cy="303068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Obchodní společnosti jsou právnickými osobami založenými s cílem podnikat. </a:t>
          </a:r>
          <a:endParaRPr lang="cs-CZ" sz="1800" kern="1200"/>
        </a:p>
      </dsp:txBody>
      <dsp:txXfrm>
        <a:off x="63798" y="567792"/>
        <a:ext cx="1902099" cy="2912326"/>
      </dsp:txXfrm>
    </dsp:sp>
    <dsp:sp modelId="{B4049EE1-BFF9-4CF1-808D-41BAA8C5229A}">
      <dsp:nvSpPr>
        <dsp:cNvPr id="0" name=""/>
        <dsp:cNvSpPr/>
      </dsp:nvSpPr>
      <dsp:spPr>
        <a:xfrm>
          <a:off x="2227119" y="1773419"/>
          <a:ext cx="428336" cy="5010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2227119" y="1873633"/>
        <a:ext cx="299835" cy="300644"/>
      </dsp:txXfrm>
    </dsp:sp>
    <dsp:sp modelId="{93667115-510F-4DBD-A524-79D1F92B38A3}">
      <dsp:nvSpPr>
        <dsp:cNvPr id="0" name=""/>
        <dsp:cNvSpPr/>
      </dsp:nvSpPr>
      <dsp:spPr>
        <a:xfrm>
          <a:off x="2833255" y="508615"/>
          <a:ext cx="2020453" cy="3030680"/>
        </a:xfrm>
        <a:prstGeom prst="roundRect">
          <a:avLst>
            <a:gd name="adj" fmla="val 10000"/>
          </a:avLst>
        </a:prstGeom>
        <a:solidFill>
          <a:schemeClr val="accent2">
            <a:hueOff val="13013"/>
            <a:satOff val="-8959"/>
            <a:lumOff val="-2288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Mohou je založit jak osoby fyzické, tak osoby právnické. </a:t>
          </a:r>
          <a:endParaRPr lang="cs-CZ" sz="1800" kern="1200"/>
        </a:p>
      </dsp:txBody>
      <dsp:txXfrm>
        <a:off x="2892432" y="567792"/>
        <a:ext cx="1902099" cy="2912326"/>
      </dsp:txXfrm>
    </dsp:sp>
    <dsp:sp modelId="{44080469-27B8-493C-A59E-0CDB9CCD343C}">
      <dsp:nvSpPr>
        <dsp:cNvPr id="0" name=""/>
        <dsp:cNvSpPr/>
      </dsp:nvSpPr>
      <dsp:spPr>
        <a:xfrm>
          <a:off x="5055754" y="1773419"/>
          <a:ext cx="428336" cy="5010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9519"/>
            <a:satOff val="-13438"/>
            <a:lumOff val="-3431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5055754" y="1873633"/>
        <a:ext cx="299835" cy="300644"/>
      </dsp:txXfrm>
    </dsp:sp>
    <dsp:sp modelId="{8E462E4C-F891-427E-9ACF-72F98943339F}">
      <dsp:nvSpPr>
        <dsp:cNvPr id="0" name=""/>
        <dsp:cNvSpPr/>
      </dsp:nvSpPr>
      <dsp:spPr>
        <a:xfrm>
          <a:off x="5661890" y="508615"/>
          <a:ext cx="2020453" cy="3030680"/>
        </a:xfrm>
        <a:prstGeom prst="roundRect">
          <a:avLst>
            <a:gd name="adj" fmla="val 10000"/>
          </a:avLst>
        </a:prstGeom>
        <a:solidFill>
          <a:schemeClr val="accent2">
            <a:hueOff val="26025"/>
            <a:satOff val="-17917"/>
            <a:lumOff val="-457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Zakládání společnosti: provádí se sepsáním </a:t>
          </a:r>
          <a:r>
            <a:rPr lang="cs-CZ" sz="1800" b="1" kern="1200" dirty="0" smtClean="0"/>
            <a:t>zakladatelské či společenské smlouvy nebo zakladatelské listiny</a:t>
          </a:r>
          <a:r>
            <a:rPr lang="cs-CZ" sz="1800" kern="1200" dirty="0" smtClean="0"/>
            <a:t> ( v případě, že zakládá jedna osoba)</a:t>
          </a:r>
          <a:endParaRPr lang="cs-CZ" sz="1800" kern="1200" dirty="0"/>
        </a:p>
      </dsp:txBody>
      <dsp:txXfrm>
        <a:off x="5721067" y="567792"/>
        <a:ext cx="1902099" cy="2912326"/>
      </dsp:txXfrm>
    </dsp:sp>
    <dsp:sp modelId="{F6105E51-DA33-4A64-BA69-105E40D64B05}">
      <dsp:nvSpPr>
        <dsp:cNvPr id="0" name=""/>
        <dsp:cNvSpPr/>
      </dsp:nvSpPr>
      <dsp:spPr>
        <a:xfrm>
          <a:off x="7884389" y="1773419"/>
          <a:ext cx="428336" cy="5010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39038"/>
            <a:satOff val="-26876"/>
            <a:lumOff val="-6863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7884389" y="1873633"/>
        <a:ext cx="299835" cy="300644"/>
      </dsp:txXfrm>
    </dsp:sp>
    <dsp:sp modelId="{930B32DD-A087-477A-8206-5B6CD53874C7}">
      <dsp:nvSpPr>
        <dsp:cNvPr id="0" name=""/>
        <dsp:cNvSpPr/>
      </dsp:nvSpPr>
      <dsp:spPr>
        <a:xfrm>
          <a:off x="8490525" y="508615"/>
          <a:ext cx="2020453" cy="3030680"/>
        </a:xfrm>
        <a:prstGeom prst="roundRect">
          <a:avLst>
            <a:gd name="adj" fmla="val 10000"/>
          </a:avLst>
        </a:prstGeom>
        <a:solidFill>
          <a:schemeClr val="accent2">
            <a:hueOff val="39038"/>
            <a:satOff val="-26876"/>
            <a:lumOff val="-6863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Vznik společností: zápisem do obchodního rejstříku</a:t>
          </a:r>
          <a:endParaRPr lang="cs-CZ" sz="1800" kern="1200"/>
        </a:p>
      </dsp:txBody>
      <dsp:txXfrm>
        <a:off x="8549702" y="567792"/>
        <a:ext cx="1902099" cy="29123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FC28C0-B159-44B5-87EF-44134D783EAC}">
      <dsp:nvSpPr>
        <dsp:cNvPr id="0" name=""/>
        <dsp:cNvSpPr/>
      </dsp:nvSpPr>
      <dsp:spPr>
        <a:xfrm rot="10800000">
          <a:off x="2234385" y="1178"/>
          <a:ext cx="6992874" cy="1892089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4359" tIns="121920" rIns="227584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b="1" u="sng" kern="1200" dirty="0" smtClean="0"/>
            <a:t>Osobní obchodní společnosti</a:t>
          </a:r>
          <a:r>
            <a:rPr lang="cs-CZ" sz="3200" b="1" kern="1200" dirty="0" smtClean="0"/>
            <a:t>  -  </a:t>
          </a:r>
          <a:r>
            <a:rPr lang="cs-CZ" sz="3200" b="1" i="1" kern="1200" dirty="0" smtClean="0"/>
            <a:t>veřejná obchodní společnost  </a:t>
          </a:r>
          <a:br>
            <a:rPr lang="cs-CZ" sz="3200" b="1" i="1" kern="1200" dirty="0" smtClean="0"/>
          </a:br>
          <a:r>
            <a:rPr lang="cs-CZ" sz="3200" i="1" kern="1200" dirty="0" smtClean="0"/>
            <a:t>a</a:t>
          </a:r>
          <a:r>
            <a:rPr lang="cs-CZ" sz="3200" b="1" i="1" kern="1200" dirty="0" smtClean="0"/>
            <a:t>  komanditní společnost</a:t>
          </a:r>
          <a:endParaRPr lang="cs-CZ" sz="3200" kern="1200" dirty="0"/>
        </a:p>
      </dsp:txBody>
      <dsp:txXfrm rot="10800000">
        <a:off x="2707407" y="1178"/>
        <a:ext cx="6519852" cy="1892089"/>
      </dsp:txXfrm>
    </dsp:sp>
    <dsp:sp modelId="{71ACFA4A-877C-4B98-A65A-AEAD8E44BCE1}">
      <dsp:nvSpPr>
        <dsp:cNvPr id="0" name=""/>
        <dsp:cNvSpPr/>
      </dsp:nvSpPr>
      <dsp:spPr>
        <a:xfrm>
          <a:off x="1288340" y="1178"/>
          <a:ext cx="1892089" cy="1892089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FB193DA-38C0-4DE0-BA3D-4D6AE9B5C799}">
      <dsp:nvSpPr>
        <dsp:cNvPr id="0" name=""/>
        <dsp:cNvSpPr/>
      </dsp:nvSpPr>
      <dsp:spPr>
        <a:xfrm rot="10800000">
          <a:off x="2234385" y="2458070"/>
          <a:ext cx="6992874" cy="1892089"/>
        </a:xfrm>
        <a:prstGeom prst="homePlate">
          <a:avLst/>
        </a:prstGeom>
        <a:solidFill>
          <a:schemeClr val="accent4">
            <a:hueOff val="943321"/>
            <a:satOff val="7007"/>
            <a:lumOff val="15686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4359" tIns="121920" rIns="227584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b="1" u="sng" kern="1200" dirty="0" smtClean="0"/>
            <a:t>Kapitálové obchodní společnosti</a:t>
          </a:r>
          <a:r>
            <a:rPr lang="cs-CZ" sz="3200" b="1" kern="1200" dirty="0" smtClean="0"/>
            <a:t>  </a:t>
          </a:r>
          <a:r>
            <a:rPr lang="cs-CZ" sz="3200" i="1" kern="1200" dirty="0" smtClean="0"/>
            <a:t>  </a:t>
          </a:r>
          <a:r>
            <a:rPr lang="cs-CZ" sz="3200" b="1" i="1" kern="1200" dirty="0" smtClean="0"/>
            <a:t>akciová společnost,</a:t>
          </a:r>
          <a:r>
            <a:rPr lang="cs-CZ" sz="3200" i="1" kern="1200" dirty="0" smtClean="0"/>
            <a:t>  </a:t>
          </a:r>
          <a:r>
            <a:rPr lang="cs-CZ" sz="3200" b="1" i="1" kern="1200" dirty="0" smtClean="0"/>
            <a:t>společnost s ručením omezeným </a:t>
          </a:r>
          <a:endParaRPr lang="cs-CZ" sz="3200" kern="1200" dirty="0"/>
        </a:p>
      </dsp:txBody>
      <dsp:txXfrm rot="10800000">
        <a:off x="2707407" y="2458070"/>
        <a:ext cx="6519852" cy="1892089"/>
      </dsp:txXfrm>
    </dsp:sp>
    <dsp:sp modelId="{B8AAF760-76A0-4EE7-9A3E-4A86990F455C}">
      <dsp:nvSpPr>
        <dsp:cNvPr id="0" name=""/>
        <dsp:cNvSpPr/>
      </dsp:nvSpPr>
      <dsp:spPr>
        <a:xfrm>
          <a:off x="1288340" y="2458070"/>
          <a:ext cx="1892089" cy="1892089"/>
        </a:xfrm>
        <a:prstGeom prst="ellipse">
          <a:avLst/>
        </a:prstGeom>
        <a:solidFill>
          <a:schemeClr val="accent4">
            <a:tint val="50000"/>
            <a:hueOff val="1128515"/>
            <a:satOff val="11745"/>
            <a:lumOff val="4653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BE63B7-61F9-4410-84A8-18235E0383F1}">
      <dsp:nvSpPr>
        <dsp:cNvPr id="0" name=""/>
        <dsp:cNvSpPr/>
      </dsp:nvSpPr>
      <dsp:spPr>
        <a:xfrm>
          <a:off x="0" y="481149"/>
          <a:ext cx="10515600" cy="164267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dirty="0" smtClean="0"/>
            <a:t>Najděte na internetu aktuální kurzy akcií ČEZU a RWE </a:t>
          </a:r>
        </a:p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600" kern="1200" dirty="0"/>
        </a:p>
      </dsp:txBody>
      <dsp:txXfrm>
        <a:off x="80189" y="561338"/>
        <a:ext cx="10355222" cy="1482301"/>
      </dsp:txXfrm>
    </dsp:sp>
    <dsp:sp modelId="{E103631A-CC5B-49BE-A5A7-4F7E9AC1CA2B}">
      <dsp:nvSpPr>
        <dsp:cNvPr id="0" name=""/>
        <dsp:cNvSpPr/>
      </dsp:nvSpPr>
      <dsp:spPr>
        <a:xfrm>
          <a:off x="0" y="2227509"/>
          <a:ext cx="10515600" cy="1642679"/>
        </a:xfrm>
        <a:prstGeom prst="roundRect">
          <a:avLst/>
        </a:prstGeom>
        <a:solidFill>
          <a:schemeClr val="accent3">
            <a:hueOff val="1198005"/>
            <a:satOff val="-7255"/>
            <a:lumOff val="8627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dirty="0" smtClean="0"/>
            <a:t>Krátce popište jednotlivé obchodní společnosti </a:t>
          </a:r>
          <a:br>
            <a:rPr lang="cs-CZ" sz="3600" kern="1200" dirty="0" smtClean="0"/>
          </a:br>
          <a:r>
            <a:rPr lang="cs-CZ" sz="3600" kern="1200" dirty="0" smtClean="0"/>
            <a:t>a uveďte příklad</a:t>
          </a:r>
          <a:endParaRPr lang="cs-CZ" sz="3600" kern="1200" dirty="0"/>
        </a:p>
      </dsp:txBody>
      <dsp:txXfrm>
        <a:off x="80189" y="2307698"/>
        <a:ext cx="10355222" cy="14823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5A8-FDC5-4612-BD18-47F36C5C12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2393-36F7-445A-A71C-09373F929F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9193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5A8-FDC5-4612-BD18-47F36C5C12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2393-36F7-445A-A71C-09373F929F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9185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5A8-FDC5-4612-BD18-47F36C5C12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2393-36F7-445A-A71C-09373F929F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4810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5A8-FDC5-4612-BD18-47F36C5C12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2393-36F7-445A-A71C-09373F929F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8364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5A8-FDC5-4612-BD18-47F36C5C12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2393-36F7-445A-A71C-09373F929F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21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5A8-FDC5-4612-BD18-47F36C5C12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2393-36F7-445A-A71C-09373F929F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2124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5A8-FDC5-4612-BD18-47F36C5C12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2393-36F7-445A-A71C-09373F929F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8357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5A8-FDC5-4612-BD18-47F36C5C12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2393-36F7-445A-A71C-09373F929F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111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5A8-FDC5-4612-BD18-47F36C5C12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2393-36F7-445A-A71C-09373F929F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2498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5A8-FDC5-4612-BD18-47F36C5C12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2393-36F7-445A-A71C-09373F929F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2402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5A8-FDC5-4612-BD18-47F36C5C12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2393-36F7-445A-A71C-09373F929F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2154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75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345A8-FDC5-4612-BD18-47F36C5C12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32393-36F7-445A-A71C-09373F929F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806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upload.wikimedia.org/wikipedia/commons/d/d2/PTC_akcie_1.jp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Volba_prezidenta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%C4%8Cesk%C3%A1_po%C5%A1ta" TargetMode="External"/><Relationship Id="rId3" Type="http://schemas.openxmlformats.org/officeDocument/2006/relationships/hyperlink" Target="http://cs.wikipedia.org/wiki/Podnik" TargetMode="External"/><Relationship Id="rId7" Type="http://schemas.openxmlformats.org/officeDocument/2006/relationships/hyperlink" Target="http://cs.wikipedia.org/wiki/Energetika" TargetMode="External"/><Relationship Id="rId2" Type="http://schemas.openxmlformats.org/officeDocument/2006/relationships/hyperlink" Target="http://cs.wikipedia.org/wiki/St%C3%A1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Doprava" TargetMode="External"/><Relationship Id="rId11" Type="http://schemas.openxmlformats.org/officeDocument/2006/relationships/hyperlink" Target="http://cs.wikipedia.org/w/index.php?title=Povod%C3%AD_Odry&amp;action=edit&amp;redlink=1" TargetMode="External"/><Relationship Id="rId5" Type="http://schemas.openxmlformats.org/officeDocument/2006/relationships/hyperlink" Target="http://cs.wikipedia.org/wiki/Telekomunikace" TargetMode="External"/><Relationship Id="rId10" Type="http://schemas.openxmlformats.org/officeDocument/2006/relationships/hyperlink" Target="http://cs.wikipedia.org/wiki/Povod%C3%AD_Moravy" TargetMode="External"/><Relationship Id="rId4" Type="http://schemas.openxmlformats.org/officeDocument/2006/relationships/hyperlink" Target="http://cs.wikipedia.org/wiki/Ekonomika" TargetMode="External"/><Relationship Id="rId9" Type="http://schemas.openxmlformats.org/officeDocument/2006/relationships/hyperlink" Target="http://cs.wikipedia.org/wiki/Leti%C5%A1t%C4%9B_Praha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upload.wikimedia.org/wikipedia/commons/1/1c/Volba_prezidenta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PRÁVNÍ FORMY PODNIKÁNÍ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60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ZÁNIK A ZRUŠENÍ DRUŽSTVA</a:t>
            </a:r>
            <a:endParaRPr lang="cs-CZ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236324"/>
              </p:ext>
            </p:extLst>
          </p:nvPr>
        </p:nvGraphicFramePr>
        <p:xfrm>
          <a:off x="838200" y="1405720"/>
          <a:ext cx="10515600" cy="4771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3181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právní formy podnikání  -  </a:t>
            </a:r>
            <a:r>
              <a:rPr lang="cs-CZ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Obchodní společnosti</a:t>
            </a:r>
            <a:endParaRPr lang="cs-CZ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Zástupný symbol pro obsah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9401423"/>
              </p:ext>
            </p:extLst>
          </p:nvPr>
        </p:nvGraphicFramePr>
        <p:xfrm>
          <a:off x="838200" y="2129051"/>
          <a:ext cx="10515600" cy="4047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027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89638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2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právní formy podnikání  </a:t>
            </a:r>
            <a:r>
              <a:rPr lang="cs-CZ" sz="32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cs-CZ" sz="32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32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cs-CZ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Obchodní </a:t>
            </a:r>
            <a:r>
              <a:rPr lang="cs-CZ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společnosti ( obchodní korporace)</a:t>
            </a:r>
            <a:endParaRPr lang="cs-CZ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4427" y="1446664"/>
            <a:ext cx="10515600" cy="4872250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cs-CZ" sz="1800" b="1" dirty="0" smtClean="0">
                <a:solidFill>
                  <a:srgbClr val="FF0000"/>
                </a:solidFill>
              </a:rPr>
              <a:t>Zdroj </a:t>
            </a:r>
            <a:r>
              <a:rPr lang="cs-CZ" sz="1800" b="1" dirty="0">
                <a:solidFill>
                  <a:srgbClr val="FF0000"/>
                </a:solidFill>
              </a:rPr>
              <a:t>kapitálů</a:t>
            </a:r>
            <a:r>
              <a:rPr lang="cs-CZ" sz="1800" dirty="0"/>
              <a:t>: Vlastní kapitál společnosti tvoří:</a:t>
            </a:r>
          </a:p>
          <a:p>
            <a:pPr marL="0" indent="0" hangingPunct="0">
              <a:buNone/>
            </a:pPr>
            <a:r>
              <a:rPr lang="cs-CZ" sz="1800" dirty="0"/>
              <a:t> 	základní jmění </a:t>
            </a:r>
            <a:r>
              <a:rPr lang="cs-CZ" sz="1800" dirty="0" smtClean="0"/>
              <a:t>(vklady </a:t>
            </a:r>
            <a:r>
              <a:rPr lang="cs-CZ" sz="1800" dirty="0"/>
              <a:t>společníků při založení společnosti)</a:t>
            </a:r>
          </a:p>
          <a:p>
            <a:pPr marL="0" indent="0" hangingPunct="0">
              <a:buNone/>
            </a:pPr>
            <a:r>
              <a:rPr lang="cs-CZ" sz="1800" dirty="0"/>
              <a:t> 	rezervní fond </a:t>
            </a:r>
            <a:r>
              <a:rPr lang="cs-CZ" sz="1800" dirty="0" smtClean="0"/>
              <a:t>(je </a:t>
            </a:r>
            <a:r>
              <a:rPr lang="cs-CZ" sz="1800" dirty="0"/>
              <a:t>povinný ze zákona pouze u některých společností)</a:t>
            </a:r>
          </a:p>
          <a:p>
            <a:pPr marL="0" indent="0" hangingPunct="0">
              <a:buNone/>
            </a:pPr>
            <a:r>
              <a:rPr lang="cs-CZ" sz="1800" dirty="0"/>
              <a:t> 	část vytvořeného zisku z činnosti </a:t>
            </a:r>
            <a:r>
              <a:rPr lang="cs-CZ" sz="1800" dirty="0" smtClean="0"/>
              <a:t>společnosti</a:t>
            </a:r>
          </a:p>
          <a:p>
            <a:pPr marL="0" indent="0" hangingPunct="0">
              <a:buNone/>
            </a:pPr>
            <a:endParaRPr lang="cs-CZ" sz="1800" dirty="0"/>
          </a:p>
          <a:p>
            <a:pPr marL="0" indent="0" hangingPunct="0">
              <a:buNone/>
            </a:pPr>
            <a:r>
              <a:rPr lang="cs-CZ" sz="1800" b="1" dirty="0">
                <a:solidFill>
                  <a:srgbClr val="FF0000"/>
                </a:solidFill>
              </a:rPr>
              <a:t>Ručení:</a:t>
            </a:r>
            <a:r>
              <a:rPr lang="cs-CZ" sz="1800" dirty="0"/>
              <a:t> je upraveno podle druhu společnosti, stejně tak jako kompetence řízení </a:t>
            </a:r>
            <a:endParaRPr lang="cs-CZ" sz="1800" dirty="0" smtClean="0"/>
          </a:p>
          <a:p>
            <a:pPr marL="0" indent="0" hangingPunct="0">
              <a:buNone/>
            </a:pPr>
            <a:endParaRPr lang="cs-CZ" sz="1800" dirty="0"/>
          </a:p>
          <a:p>
            <a:pPr marL="0" indent="0" hangingPunct="0">
              <a:buNone/>
            </a:pPr>
            <a:r>
              <a:rPr lang="cs-CZ" sz="1800" b="1" dirty="0">
                <a:solidFill>
                  <a:srgbClr val="FF0000"/>
                </a:solidFill>
              </a:rPr>
              <a:t>Zánik společnosti</a:t>
            </a:r>
            <a:r>
              <a:rPr lang="cs-CZ" sz="1800" dirty="0"/>
              <a:t>: společnost zaniká výmazem z obchodního </a:t>
            </a:r>
            <a:r>
              <a:rPr lang="cs-CZ" sz="1800" dirty="0" smtClean="0"/>
              <a:t>rejstříku</a:t>
            </a:r>
          </a:p>
          <a:p>
            <a:pPr marL="0" indent="0" hangingPunct="0">
              <a:buNone/>
            </a:pPr>
            <a:r>
              <a:rPr lang="cs-CZ" sz="1800" b="1" dirty="0" smtClean="0">
                <a:solidFill>
                  <a:srgbClr val="FF0000"/>
                </a:solidFill>
              </a:rPr>
              <a:t>Zrušení </a:t>
            </a:r>
            <a:r>
              <a:rPr lang="cs-CZ" sz="1800" b="1" dirty="0">
                <a:solidFill>
                  <a:srgbClr val="FF0000"/>
                </a:solidFill>
              </a:rPr>
              <a:t>společnosti:</a:t>
            </a:r>
            <a:r>
              <a:rPr lang="cs-CZ" sz="1800" dirty="0"/>
              <a:t> buď s </a:t>
            </a:r>
            <a:r>
              <a:rPr lang="cs-CZ" sz="1800" dirty="0" smtClean="0"/>
              <a:t>likvidací </a:t>
            </a:r>
            <a:r>
              <a:rPr lang="cs-CZ" sz="1800" dirty="0"/>
              <a:t>nebo bez likvidace</a:t>
            </a:r>
          </a:p>
          <a:p>
            <a:pPr marL="0" indent="0" hangingPunct="0">
              <a:buNone/>
            </a:pPr>
            <a:r>
              <a:rPr lang="cs-CZ" sz="1800" dirty="0"/>
              <a:t> 	uplynutím doby nebo splněním účelu, k němuž byly založeny</a:t>
            </a:r>
          </a:p>
          <a:p>
            <a:pPr marL="0" indent="0" hangingPunct="0">
              <a:buNone/>
            </a:pPr>
            <a:r>
              <a:rPr lang="cs-CZ" sz="1800" dirty="0"/>
              <a:t> 	rozhodnutím společníků nebo příslušného orgánu společnosti</a:t>
            </a:r>
          </a:p>
          <a:p>
            <a:pPr marL="0" indent="0" hangingPunct="0">
              <a:buNone/>
            </a:pPr>
            <a:r>
              <a:rPr lang="cs-CZ" sz="1800" dirty="0"/>
              <a:t> 	rozhodnutím soudu z </a:t>
            </a:r>
            <a:r>
              <a:rPr lang="cs-CZ" sz="1800" dirty="0" smtClean="0"/>
              <a:t>důvodů </a:t>
            </a:r>
            <a:r>
              <a:rPr lang="cs-CZ" sz="1800" dirty="0"/>
              <a:t>uvedených v zákoně</a:t>
            </a:r>
          </a:p>
          <a:p>
            <a:pPr marL="0" indent="0" hangingPunct="0">
              <a:buNone/>
            </a:pPr>
            <a:r>
              <a:rPr lang="cs-CZ" sz="1800" dirty="0"/>
              <a:t> 	prohlášením konkurzu na majetek společnosti</a:t>
            </a:r>
          </a:p>
          <a:p>
            <a:pPr hangingPunct="0"/>
            <a:endParaRPr lang="cs-CZ" sz="1800" dirty="0"/>
          </a:p>
          <a:p>
            <a:pPr marL="0" indent="0">
              <a:buNone/>
            </a:pPr>
            <a:endParaRPr lang="cs-CZ" sz="18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606" y="259307"/>
            <a:ext cx="2154072" cy="354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32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Obchodní společnosti rozdělujeme do dvou skupin: </a:t>
            </a:r>
            <a:br>
              <a:rPr lang="cs-CZ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cs-CZ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350706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085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Veřejná obchodní </a:t>
            </a:r>
            <a:r>
              <a:rPr lang="cs-CZ" sz="3600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společnost ( </a:t>
            </a:r>
            <a:r>
              <a:rPr lang="cs-CZ" sz="3600" b="1" dirty="0" err="1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v.o.s</a:t>
            </a:r>
            <a:r>
              <a:rPr lang="cs-CZ" sz="3600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)</a:t>
            </a:r>
            <a:endParaRPr lang="cs-CZ" sz="3600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542196"/>
            <a:ext cx="10515600" cy="531580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cs-CZ" sz="1800" b="1" dirty="0">
                <a:solidFill>
                  <a:srgbClr val="00B050"/>
                </a:solidFill>
              </a:rPr>
              <a:t>Společnost může být založena minimálně dvěma společníky</a:t>
            </a:r>
            <a:r>
              <a:rPr lang="cs-CZ" sz="1800" b="1" dirty="0" smtClean="0">
                <a:solidFill>
                  <a:srgbClr val="00B050"/>
                </a:solidFill>
              </a:rPr>
              <a:t>. Zakládá se nejen za účelem podnikání, ale i za účelem správy jejího majetku. </a:t>
            </a:r>
            <a:r>
              <a:rPr lang="cs-CZ" sz="1800" b="1" dirty="0">
                <a:solidFill>
                  <a:srgbClr val="00B050"/>
                </a:solidFill>
              </a:rPr>
              <a:t>Společníkem může být fyzická i právnická osoba.</a:t>
            </a:r>
          </a:p>
          <a:p>
            <a:pPr marL="0" indent="0" hangingPunct="0">
              <a:buNone/>
            </a:pPr>
            <a:r>
              <a:rPr lang="cs-CZ" sz="1800" dirty="0"/>
              <a:t>Zakládá se uzavřením  </a:t>
            </a:r>
            <a:r>
              <a:rPr lang="cs-CZ" sz="1800" b="1" u="sng" dirty="0"/>
              <a:t>společenské smlouvy.</a:t>
            </a:r>
            <a:endParaRPr lang="cs-CZ" sz="1800" dirty="0"/>
          </a:p>
          <a:p>
            <a:pPr marL="0" indent="0" hangingPunct="0">
              <a:buNone/>
            </a:pPr>
            <a:r>
              <a:rPr lang="cs-CZ" sz="1800" dirty="0"/>
              <a:t>Vzniká dnem zápisu do Obchodního rejstříku</a:t>
            </a:r>
            <a:r>
              <a:rPr lang="cs-CZ" sz="1800" dirty="0" smtClean="0"/>
              <a:t>.</a:t>
            </a:r>
          </a:p>
          <a:p>
            <a:pPr marL="0" indent="0" hangingPunct="0">
              <a:buNone/>
            </a:pPr>
            <a:r>
              <a:rPr lang="cs-CZ" sz="1800" b="1" dirty="0"/>
              <a:t>Základní kapitál: </a:t>
            </a:r>
            <a:r>
              <a:rPr lang="cs-CZ" sz="1800" dirty="0"/>
              <a:t>- není povinnost vytvářet základní kapitál</a:t>
            </a:r>
          </a:p>
          <a:p>
            <a:pPr marL="0" indent="0" hangingPunct="0">
              <a:buNone/>
            </a:pPr>
            <a:r>
              <a:rPr lang="cs-CZ" sz="1800" dirty="0"/>
              <a:t>                               - společníci mohou dobrovolně vytvořit základní kapitál svými vklady  </a:t>
            </a:r>
          </a:p>
          <a:p>
            <a:pPr marL="0" indent="0" hangingPunct="0">
              <a:buNone/>
            </a:pPr>
            <a:endParaRPr lang="cs-CZ" sz="1800" dirty="0"/>
          </a:p>
          <a:p>
            <a:pPr marL="0" indent="0" hangingPunct="0">
              <a:buNone/>
            </a:pPr>
            <a:r>
              <a:rPr lang="cs-CZ" sz="1800" b="1" dirty="0"/>
              <a:t>Kompetence řízení: - </a:t>
            </a:r>
            <a:r>
              <a:rPr lang="cs-CZ" sz="1800" i="1" u="sng" dirty="0"/>
              <a:t>statutárním orgánem</a:t>
            </a:r>
            <a:r>
              <a:rPr lang="cs-CZ" sz="1800" u="sng" dirty="0"/>
              <a:t>  je jeden nebo více společníků</a:t>
            </a:r>
            <a:r>
              <a:rPr lang="cs-CZ" sz="1800" dirty="0"/>
              <a:t> (obvykle všichni </a:t>
            </a:r>
            <a:r>
              <a:rPr lang="cs-CZ" sz="1800" dirty="0" smtClean="0"/>
              <a:t>společníci</a:t>
            </a:r>
            <a:r>
              <a:rPr lang="cs-CZ" sz="1800" dirty="0"/>
              <a:t>)</a:t>
            </a:r>
          </a:p>
          <a:p>
            <a:pPr marL="0" indent="0" hangingPunct="0">
              <a:buNone/>
            </a:pPr>
            <a:r>
              <a:rPr lang="cs-CZ" sz="1800" dirty="0"/>
              <a:t>                                  - každý společník má však právo jednat jménem společnosti a v důležitých </a:t>
            </a:r>
          </a:p>
          <a:p>
            <a:pPr marL="0" indent="0" hangingPunct="0">
              <a:buNone/>
            </a:pPr>
            <a:r>
              <a:rPr lang="cs-CZ" sz="1800" dirty="0"/>
              <a:t>                                    otázkách má každý společník právo VETA   </a:t>
            </a:r>
          </a:p>
          <a:p>
            <a:pPr marL="0" indent="0" hangingPunct="0">
              <a:buNone/>
            </a:pPr>
            <a:r>
              <a:rPr lang="cs-CZ" sz="1800" dirty="0"/>
              <a:t> </a:t>
            </a:r>
          </a:p>
          <a:p>
            <a:pPr marL="0" indent="0" hangingPunct="0">
              <a:buNone/>
            </a:pPr>
            <a:r>
              <a:rPr lang="cs-CZ" sz="1800" b="1" dirty="0"/>
              <a:t>Ručení</a:t>
            </a:r>
            <a:r>
              <a:rPr lang="cs-CZ" sz="1800" dirty="0"/>
              <a:t>: za závazky společnosti ručí společníci společně a nerozdílně veškerým svým majetkem </a:t>
            </a:r>
            <a:r>
              <a:rPr lang="cs-CZ" sz="1800" dirty="0" smtClean="0"/>
              <a:t>   </a:t>
            </a:r>
            <a:endParaRPr lang="cs-CZ" sz="1800" dirty="0"/>
          </a:p>
          <a:p>
            <a:pPr marL="0" indent="0" hangingPunct="0">
              <a:buNone/>
            </a:pPr>
            <a:r>
              <a:rPr lang="cs-CZ" sz="1800" b="1" dirty="0"/>
              <a:t>Rozdělování zisku</a:t>
            </a:r>
            <a:r>
              <a:rPr lang="cs-CZ" sz="1800" dirty="0"/>
              <a:t>: rozděluje se mezi společníky rovným </a:t>
            </a:r>
            <a:r>
              <a:rPr lang="cs-CZ" sz="1800" dirty="0" smtClean="0"/>
              <a:t>dílem</a:t>
            </a:r>
            <a:endParaRPr lang="cs-CZ" sz="1800" dirty="0"/>
          </a:p>
          <a:p>
            <a:pPr marL="0" indent="0" hangingPunct="0">
              <a:buNone/>
            </a:pPr>
            <a:r>
              <a:rPr lang="cs-CZ" sz="1800" dirty="0"/>
              <a:t>Obchodní firma musí obsahovat označení </a:t>
            </a:r>
            <a:r>
              <a:rPr lang="cs-CZ" sz="1800" b="1" dirty="0"/>
              <a:t>„veřejná obchodní společnost“ </a:t>
            </a:r>
            <a:r>
              <a:rPr lang="cs-CZ" sz="1800" dirty="0"/>
              <a:t>nebo zkratku </a:t>
            </a:r>
            <a:r>
              <a:rPr lang="cs-CZ" sz="1800" b="1" dirty="0"/>
              <a:t>„v.o.s.“</a:t>
            </a:r>
            <a:endParaRPr lang="cs-CZ" sz="1800" dirty="0"/>
          </a:p>
          <a:p>
            <a:pPr hangingPunct="0"/>
            <a:endParaRPr lang="cs-CZ" sz="1800" dirty="0"/>
          </a:p>
          <a:p>
            <a:pPr marL="0" indent="0"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268968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Komanditní společnost</a:t>
            </a:r>
            <a:endParaRPr lang="cs-CZ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dirty="0"/>
              <a:t>V</a:t>
            </a:r>
            <a:r>
              <a:rPr lang="cs-CZ" dirty="0" smtClean="0"/>
              <a:t>zniká </a:t>
            </a:r>
            <a:r>
              <a:rPr lang="cs-CZ" dirty="0"/>
              <a:t>spojením alespoň </a:t>
            </a:r>
            <a:r>
              <a:rPr lang="cs-CZ" b="1" dirty="0"/>
              <a:t>dvou osob</a:t>
            </a:r>
            <a:r>
              <a:rPr lang="cs-CZ" dirty="0"/>
              <a:t> na základě </a:t>
            </a:r>
            <a:r>
              <a:rPr lang="cs-CZ" b="1" dirty="0"/>
              <a:t>společenské </a:t>
            </a:r>
            <a:r>
              <a:rPr lang="cs-CZ" b="1" dirty="0" smtClean="0"/>
              <a:t>smlouvy. Zakládá se za účelem dosažení zisku, ale i za účelem správy jejího majetku.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je společnost v níž jeden nebo více společníků ručí za závazky společnosti do výše svého nesplaceného vkladu zapsaného v OR – </a:t>
            </a:r>
            <a:r>
              <a:rPr lang="cs-CZ" b="1" dirty="0">
                <a:solidFill>
                  <a:srgbClr val="FF0000"/>
                </a:solidFill>
              </a:rPr>
              <a:t>Komanditisté </a:t>
            </a:r>
            <a:r>
              <a:rPr lang="cs-CZ" dirty="0"/>
              <a:t>a jeden nebo více společníků celým svým majetkem – </a:t>
            </a:r>
            <a:r>
              <a:rPr lang="cs-CZ" b="1" dirty="0" smtClean="0">
                <a:solidFill>
                  <a:schemeClr val="accent5">
                    <a:lumMod val="75000"/>
                  </a:schemeClr>
                </a:solidFill>
              </a:rPr>
              <a:t>Komplementáři</a:t>
            </a:r>
            <a:endParaRPr lang="cs-CZ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cs-CZ" b="1" dirty="0"/>
              <a:t>Komplementářem může být:</a:t>
            </a:r>
            <a:endParaRPr lang="cs-CZ" dirty="0"/>
          </a:p>
          <a:p>
            <a:pPr marL="0" indent="0">
              <a:buNone/>
            </a:pPr>
            <a:r>
              <a:rPr lang="cs-CZ" b="1" dirty="0" smtClean="0"/>
              <a:t>F.O</a:t>
            </a:r>
            <a:r>
              <a:rPr lang="cs-CZ" dirty="0"/>
              <a:t>., která provozuje živnost podle zvláštních předpisů</a:t>
            </a:r>
          </a:p>
          <a:p>
            <a:pPr marL="0" indent="0">
              <a:buNone/>
            </a:pPr>
            <a:r>
              <a:rPr lang="cs-CZ" b="1" dirty="0" smtClean="0"/>
              <a:t>P.O</a:t>
            </a:r>
            <a:r>
              <a:rPr lang="cs-CZ" dirty="0"/>
              <a:t>., která má statutární orgán nebo zástupce splňující podmínky jako F.O.</a:t>
            </a:r>
          </a:p>
          <a:p>
            <a:r>
              <a:rPr lang="cs-CZ" b="1" dirty="0"/>
              <a:t>Zdroj kapitálu</a:t>
            </a:r>
            <a:r>
              <a:rPr lang="cs-CZ" dirty="0"/>
              <a:t>: představují </a:t>
            </a:r>
            <a:r>
              <a:rPr lang="cs-CZ" b="1" dirty="0"/>
              <a:t>vklady společníků</a:t>
            </a:r>
            <a:r>
              <a:rPr lang="cs-CZ" dirty="0"/>
              <a:t> ( ve smlouvě musí být uvedena výše vkladu u komanditistů, minimálně </a:t>
            </a:r>
            <a:r>
              <a:rPr lang="cs-CZ" b="1" dirty="0"/>
              <a:t>5000,-Kč</a:t>
            </a:r>
            <a:r>
              <a:rPr lang="cs-CZ" dirty="0"/>
              <a:t>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209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89" y="222733"/>
            <a:ext cx="10364451" cy="568838"/>
          </a:xfrm>
        </p:spPr>
        <p:txBody>
          <a:bodyPr>
            <a:normAutofit fontScale="90000"/>
          </a:bodyPr>
          <a:lstStyle/>
          <a:p>
            <a:r>
              <a:rPr lang="cs-CZ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Komanditní společnost ( k.s.)</a:t>
            </a:r>
            <a:endParaRPr lang="cs-CZ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6188" y="968990"/>
            <a:ext cx="10515600" cy="515885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b="1" dirty="0"/>
              <a:t>Ručení:</a:t>
            </a:r>
            <a:r>
              <a:rPr lang="cs-CZ" dirty="0"/>
              <a:t>  jsou zde dvě skupiny společníků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b="1" dirty="0">
                <a:solidFill>
                  <a:srgbClr val="0070C0"/>
                </a:solidFill>
              </a:rPr>
              <a:t>komplementáři: </a:t>
            </a:r>
            <a:r>
              <a:rPr lang="cs-CZ" dirty="0">
                <a:solidFill>
                  <a:srgbClr val="0070C0"/>
                </a:solidFill>
              </a:rPr>
              <a:t>společníci, kteří za závazky společnosti </a:t>
            </a:r>
            <a:r>
              <a:rPr lang="cs-CZ" b="1" dirty="0">
                <a:solidFill>
                  <a:srgbClr val="0070C0"/>
                </a:solidFill>
              </a:rPr>
              <a:t>ručí celým svým majetkem</a:t>
            </a:r>
            <a:endParaRPr lang="cs-CZ" dirty="0">
              <a:solidFill>
                <a:srgbClr val="0070C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cs-CZ" b="1" dirty="0">
                <a:solidFill>
                  <a:srgbClr val="FF0000"/>
                </a:solidFill>
              </a:rPr>
              <a:t>komanditisté</a:t>
            </a:r>
            <a:r>
              <a:rPr lang="cs-CZ" dirty="0">
                <a:solidFill>
                  <a:srgbClr val="FF0000"/>
                </a:solidFill>
              </a:rPr>
              <a:t>:  kteří za závazky společnosti </a:t>
            </a:r>
            <a:r>
              <a:rPr lang="cs-CZ" b="1" dirty="0">
                <a:solidFill>
                  <a:srgbClr val="FF0000"/>
                </a:solidFill>
              </a:rPr>
              <a:t>ručí jen do výše nesplaceného vkladu</a:t>
            </a:r>
            <a:endParaRPr lang="cs-CZ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b="1" dirty="0"/>
              <a:t>Rozdělování zisku: 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polovina komplementářům ( mezi sebou rovným dílem)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polovina komanditistům( mezi sebou podle výše splacených vkladů)</a:t>
            </a:r>
          </a:p>
          <a:p>
            <a:pPr marL="0" indent="0">
              <a:buNone/>
            </a:pPr>
            <a:r>
              <a:rPr lang="cs-CZ" dirty="0"/>
              <a:t>Společenská smlouva může upravit rozdělení zisku jiným způsobem</a:t>
            </a:r>
          </a:p>
          <a:p>
            <a:pPr marL="0" indent="0">
              <a:buNone/>
            </a:pPr>
            <a:r>
              <a:rPr lang="cs-CZ" b="1" dirty="0" smtClean="0"/>
              <a:t>Statutárním </a:t>
            </a:r>
            <a:r>
              <a:rPr lang="cs-CZ" b="1" dirty="0"/>
              <a:t>orgánem</a:t>
            </a:r>
            <a:r>
              <a:rPr lang="cs-CZ" dirty="0"/>
              <a:t> ( výkonným orgánem)  </a:t>
            </a:r>
            <a:r>
              <a:rPr lang="cs-CZ" b="1" dirty="0"/>
              <a:t>jsou komplementáři</a:t>
            </a:r>
            <a:endParaRPr lang="cs-CZ" dirty="0"/>
          </a:p>
          <a:p>
            <a:pPr marL="0" indent="0">
              <a:buNone/>
            </a:pPr>
            <a:r>
              <a:rPr lang="cs-CZ" b="1" dirty="0"/>
              <a:t>Komanditisté </a:t>
            </a:r>
            <a:r>
              <a:rPr lang="cs-CZ" dirty="0"/>
              <a:t>nejsou </a:t>
            </a:r>
            <a:r>
              <a:rPr lang="cs-CZ" dirty="0" smtClean="0"/>
              <a:t>oprávněni </a:t>
            </a:r>
            <a:r>
              <a:rPr lang="cs-CZ" dirty="0"/>
              <a:t>vykonávat vedení společnosti, mají však právo nahlížet  do účetních knih a účetních dokladů a získat roční účetní uzávěrku</a:t>
            </a:r>
          </a:p>
          <a:p>
            <a:r>
              <a:rPr lang="cs-CZ" b="1" dirty="0"/>
              <a:t>Firma společnosti musí obsahovat označení "komanditní společnost", postačí však zkratka "kom. spol." nebo "k. s.".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2303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0253" y="400154"/>
            <a:ext cx="10364451" cy="814498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Společnost s ručením omezeným (s.r.o.)</a:t>
            </a:r>
            <a:endParaRPr lang="cs-CZ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201003"/>
            <a:ext cx="10515600" cy="547275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/>
              <a:t>je </a:t>
            </a:r>
            <a:r>
              <a:rPr lang="cs-CZ" b="1" dirty="0"/>
              <a:t>kapitálová společnost,</a:t>
            </a:r>
            <a:r>
              <a:rPr lang="cs-CZ" dirty="0"/>
              <a:t> její majetek je tvořen vklady většího počtu F.O. nebo P.O.</a:t>
            </a:r>
          </a:p>
          <a:p>
            <a:pPr marL="0" indent="0">
              <a:buNone/>
            </a:pPr>
            <a:r>
              <a:rPr lang="cs-CZ" b="1" dirty="0"/>
              <a:t>Zakládání: 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zakládá-li více společníků – na </a:t>
            </a:r>
            <a:r>
              <a:rPr lang="cs-CZ" b="1" dirty="0"/>
              <a:t>základě společenské smlouvy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založí-li jedna osoba – na základě </a:t>
            </a:r>
            <a:r>
              <a:rPr lang="cs-CZ" b="1" dirty="0"/>
              <a:t>zakladatelské listiny</a:t>
            </a:r>
            <a:r>
              <a:rPr lang="cs-CZ" dirty="0"/>
              <a:t> </a:t>
            </a:r>
            <a:r>
              <a:rPr lang="cs-CZ" dirty="0" smtClean="0"/>
              <a:t>(musí </a:t>
            </a:r>
            <a:r>
              <a:rPr lang="cs-CZ" dirty="0"/>
              <a:t>mít formu notářského zápisu</a:t>
            </a:r>
            <a:r>
              <a:rPr lang="cs-CZ" dirty="0" smtClean="0"/>
              <a:t>)</a:t>
            </a:r>
            <a:endParaRPr lang="cs-CZ" dirty="0"/>
          </a:p>
          <a:p>
            <a:pPr marL="0" indent="0">
              <a:buNone/>
            </a:pPr>
            <a:r>
              <a:rPr lang="cs-CZ" b="1" dirty="0"/>
              <a:t>Ručení:</a:t>
            </a:r>
            <a:r>
              <a:rPr lang="cs-CZ" dirty="0"/>
              <a:t> společnost ručí za své závazky </a:t>
            </a:r>
            <a:r>
              <a:rPr lang="cs-CZ" b="1" dirty="0"/>
              <a:t>celým svým majetkem, </a:t>
            </a:r>
            <a:r>
              <a:rPr lang="cs-CZ" dirty="0"/>
              <a:t>společníci ručí za závazky společnosti společně a nerozdílně do výše souhrnu nesplacených vkladů všech společníků. Splacením ručení </a:t>
            </a:r>
            <a:r>
              <a:rPr lang="cs-CZ" dirty="0" smtClean="0"/>
              <a:t>zaniká. Pouze jednatelé ručí celým svým majetkem.</a:t>
            </a:r>
          </a:p>
          <a:p>
            <a:pPr marL="0" indent="0">
              <a:buNone/>
            </a:pPr>
            <a:r>
              <a:rPr lang="cs-CZ" dirty="0" smtClean="0"/>
              <a:t>Ochranu </a:t>
            </a:r>
            <a:r>
              <a:rPr lang="cs-CZ" dirty="0"/>
              <a:t>věřitelů zajišťují kromě ustanovení o správě majetku společnosti a odpovědnosti také pravidla o testu insolvence, které společnosti zakazují poskytovat určitá plnění v případě, že by si tím způsobila úpadek (§ 40 ZOK). </a:t>
            </a:r>
            <a:endParaRPr lang="cs-CZ" dirty="0" smtClean="0"/>
          </a:p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</a:rPr>
              <a:t>Zdroj kapitálu</a:t>
            </a:r>
            <a:r>
              <a:rPr lang="cs-CZ" dirty="0"/>
              <a:t>:  </a:t>
            </a:r>
            <a:r>
              <a:rPr lang="cs-CZ" dirty="0" smtClean="0"/>
              <a:t>představují </a:t>
            </a:r>
            <a:r>
              <a:rPr lang="cs-CZ" b="1" dirty="0"/>
              <a:t>vklady </a:t>
            </a:r>
            <a:r>
              <a:rPr lang="cs-CZ" b="1" dirty="0" smtClean="0"/>
              <a:t>společníků</a:t>
            </a:r>
            <a:r>
              <a:rPr lang="cs-CZ" dirty="0" smtClean="0"/>
              <a:t>. Základní kapitál </a:t>
            </a:r>
            <a:r>
              <a:rPr lang="cs-CZ" b="1" dirty="0" smtClean="0"/>
              <a:t>je 1 Kč</a:t>
            </a:r>
            <a:r>
              <a:rPr lang="cs-CZ" dirty="0" smtClean="0"/>
              <a:t>.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186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54719" y="236380"/>
            <a:ext cx="10364451" cy="800850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Společnost s ručením omezeným</a:t>
            </a:r>
            <a:endParaRPr lang="cs-CZ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4427" y="1446663"/>
            <a:ext cx="10515600" cy="522709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cs-CZ" sz="2000" dirty="0" smtClean="0"/>
              <a:t>Společnost nemá povinnost </a:t>
            </a:r>
            <a:r>
              <a:rPr lang="cs-CZ" sz="2000" dirty="0"/>
              <a:t>vytvořit </a:t>
            </a:r>
            <a:r>
              <a:rPr lang="cs-CZ" sz="2000" dirty="0" smtClean="0"/>
              <a:t>rezervní fond</a:t>
            </a:r>
          </a:p>
          <a:p>
            <a:r>
              <a:rPr lang="cs-CZ" sz="2000" b="1" dirty="0"/>
              <a:t>Vznik společnosti</a:t>
            </a:r>
            <a:r>
              <a:rPr lang="cs-CZ" sz="2000" dirty="0"/>
              <a:t> – zapsání do </a:t>
            </a:r>
            <a:r>
              <a:rPr lang="cs-CZ" sz="2000" dirty="0" smtClean="0"/>
              <a:t>Obchodního rejstříku. </a:t>
            </a:r>
            <a:endParaRPr lang="cs-CZ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>
                <a:solidFill>
                  <a:schemeClr val="accent2">
                    <a:lumMod val="75000"/>
                  </a:schemeClr>
                </a:solidFill>
              </a:rPr>
              <a:t>Vrcholným orgánem</a:t>
            </a:r>
            <a:r>
              <a:rPr lang="cs-CZ" sz="2000" dirty="0">
                <a:solidFill>
                  <a:schemeClr val="accent2">
                    <a:lumMod val="75000"/>
                  </a:schemeClr>
                </a:solidFill>
              </a:rPr>
              <a:t> společnosti je  VALNÁ </a:t>
            </a:r>
            <a:r>
              <a:rPr lang="cs-CZ" sz="2000" dirty="0" smtClean="0">
                <a:solidFill>
                  <a:schemeClr val="accent2">
                    <a:lumMod val="75000"/>
                  </a:schemeClr>
                </a:solidFill>
              </a:rPr>
              <a:t>HROMADA  </a:t>
            </a:r>
            <a:r>
              <a:rPr lang="cs-CZ" sz="2000" dirty="0">
                <a:solidFill>
                  <a:schemeClr val="accent2">
                    <a:lumMod val="75000"/>
                  </a:schemeClr>
                </a:solidFill>
              </a:rPr>
              <a:t>( př. rozhodují o změně společenské smlouvy, vyloučení společníka, o zrušení společnosti, schvaluje stanovy, jmenuje a odvolává </a:t>
            </a:r>
            <a:r>
              <a:rPr lang="cs-CZ" sz="2000" dirty="0" smtClean="0">
                <a:solidFill>
                  <a:schemeClr val="accent2">
                    <a:lumMod val="75000"/>
                  </a:schemeClr>
                </a:solidFill>
              </a:rPr>
              <a:t>jednatele</a:t>
            </a:r>
            <a:r>
              <a:rPr lang="cs-CZ" sz="20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cs-CZ" sz="2000" dirty="0">
                <a:solidFill>
                  <a:schemeClr val="accent1">
                    <a:lumMod val="50000"/>
                  </a:schemeClr>
                </a:solidFill>
              </a:rPr>
              <a:t>dozorčí radu</a:t>
            </a:r>
            <a:r>
              <a:rPr lang="cs-CZ" sz="20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cs-CZ" sz="20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>
                <a:solidFill>
                  <a:schemeClr val="accent6">
                    <a:lumMod val="75000"/>
                  </a:schemeClr>
                </a:solidFill>
              </a:rPr>
              <a:t>Statutárním orgánem</a:t>
            </a: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 nebo-</a:t>
            </a:r>
            <a:r>
              <a:rPr lang="cs-CZ" sz="2000" dirty="0" err="1">
                <a:solidFill>
                  <a:schemeClr val="accent6">
                    <a:lumMod val="75000"/>
                  </a:schemeClr>
                </a:solidFill>
              </a:rPr>
              <a:t>li</a:t>
            </a: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cs-CZ" sz="2000" b="1" dirty="0">
                <a:solidFill>
                  <a:schemeClr val="accent6">
                    <a:lumMod val="75000"/>
                  </a:schemeClr>
                </a:solidFill>
              </a:rPr>
              <a:t>výkonným orgánem</a:t>
            </a: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 – je jeden nebo několik jednatelů, každý jednatel je oprávněn jednat jménem společnosti nestanoví-li smlouva </a:t>
            </a:r>
            <a:r>
              <a:rPr lang="cs-CZ" sz="2000" dirty="0" smtClean="0">
                <a:solidFill>
                  <a:schemeClr val="accent6">
                    <a:lumMod val="75000"/>
                  </a:schemeClr>
                </a:solidFill>
              </a:rPr>
              <a:t>(stanovy</a:t>
            </a: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) </a:t>
            </a:r>
            <a:r>
              <a:rPr lang="cs-CZ" sz="2000" dirty="0" smtClean="0">
                <a:solidFill>
                  <a:schemeClr val="accent6">
                    <a:lumMod val="75000"/>
                  </a:schemeClr>
                </a:solidFill>
              </a:rPr>
              <a:t>jinak. Každý jednatel ručí za závazky podniku celým svým majetkem.</a:t>
            </a:r>
            <a:endParaRPr lang="cs-CZ" sz="2000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>
                <a:solidFill>
                  <a:schemeClr val="accent5">
                    <a:lumMod val="75000"/>
                  </a:schemeClr>
                </a:solidFill>
              </a:rPr>
              <a:t>Kontrolním orgánem: </a:t>
            </a:r>
            <a:r>
              <a:rPr lang="cs-CZ" sz="2000" dirty="0" smtClean="0">
                <a:solidFill>
                  <a:schemeClr val="accent5">
                    <a:lumMod val="75000"/>
                  </a:schemeClr>
                </a:solidFill>
              </a:rPr>
              <a:t>DOZORČÍ </a:t>
            </a:r>
            <a:r>
              <a:rPr lang="cs-CZ" sz="2000" dirty="0">
                <a:solidFill>
                  <a:schemeClr val="accent5">
                    <a:lumMod val="75000"/>
                  </a:schemeClr>
                </a:solidFill>
              </a:rPr>
              <a:t>RADA, zřizuje se pouze když to stanoví valná hromada </a:t>
            </a:r>
            <a:r>
              <a:rPr lang="cs-CZ" sz="2000" dirty="0" smtClean="0">
                <a:solidFill>
                  <a:schemeClr val="accent5">
                    <a:lumMod val="75000"/>
                  </a:schemeClr>
                </a:solidFill>
              </a:rPr>
              <a:t>(př</a:t>
            </a:r>
            <a:r>
              <a:rPr lang="cs-CZ" sz="2000" dirty="0">
                <a:solidFill>
                  <a:schemeClr val="accent5">
                    <a:lumMod val="75000"/>
                  </a:schemeClr>
                </a:solidFill>
              </a:rPr>
              <a:t>. dohlíží na činnost jednatelů, kontroluje účetnictví</a:t>
            </a:r>
            <a:r>
              <a:rPr lang="cs-CZ" sz="2000" dirty="0" smtClean="0">
                <a:solidFill>
                  <a:schemeClr val="accent5">
                    <a:lumMod val="75000"/>
                  </a:schemeClr>
                </a:solidFill>
              </a:rPr>
              <a:t>)</a:t>
            </a:r>
            <a:endParaRPr lang="cs-CZ" sz="2000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cs-CZ" sz="2000" b="1" dirty="0"/>
              <a:t>Rozdělování zisku</a:t>
            </a:r>
            <a:r>
              <a:rPr lang="cs-CZ" sz="2000" dirty="0"/>
              <a:t>: v poměru  podle výše vkladu jednotlivých společníků ku základnímu </a:t>
            </a:r>
            <a:r>
              <a:rPr lang="cs-CZ" sz="2000" dirty="0" smtClean="0"/>
              <a:t>kapitálu</a:t>
            </a:r>
            <a:endParaRPr lang="cs-CZ" sz="2000" dirty="0"/>
          </a:p>
          <a:p>
            <a:r>
              <a:rPr lang="cs-CZ" sz="2000" b="1" dirty="0"/>
              <a:t>Firma společnosti musí obsahovat označení "společnost s ručením omezeným", postačí však zkratka "spol. s r.o." nebo "s.r.o.".</a:t>
            </a:r>
            <a:endParaRPr lang="cs-CZ" sz="2000" dirty="0"/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56958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841793"/>
          </a:xfrm>
        </p:spPr>
        <p:txBody>
          <a:bodyPr>
            <a:normAutofit/>
          </a:bodyPr>
          <a:lstStyle/>
          <a:p>
            <a:r>
              <a:rPr lang="cs-CZ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Akciová společnost ( a.s.)</a:t>
            </a:r>
            <a:endParaRPr lang="cs-CZ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419367"/>
            <a:ext cx="10515600" cy="47575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- </a:t>
            </a:r>
            <a:r>
              <a:rPr lang="cs-CZ" i="1" dirty="0">
                <a:solidFill>
                  <a:schemeClr val="accent1">
                    <a:lumMod val="50000"/>
                  </a:schemeClr>
                </a:solidFill>
              </a:rPr>
              <a:t>je společnost, její základní kapitál  je rozvržen na určitý počet  akcií </a:t>
            </a:r>
            <a:r>
              <a:rPr lang="cs-CZ" i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cs-CZ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cs-CZ" i="1" dirty="0" smtClean="0">
                <a:solidFill>
                  <a:schemeClr val="accent1">
                    <a:lumMod val="50000"/>
                  </a:schemeClr>
                </a:solidFill>
              </a:rPr>
              <a:t>o </a:t>
            </a:r>
            <a:r>
              <a:rPr lang="cs-CZ" i="1" dirty="0">
                <a:solidFill>
                  <a:schemeClr val="accent1">
                    <a:lumMod val="50000"/>
                  </a:schemeClr>
                </a:solidFill>
              </a:rPr>
              <a:t>určité jmenovité ( nominální) hodnotě.</a:t>
            </a:r>
          </a:p>
          <a:p>
            <a:pPr marL="0" indent="0">
              <a:buNone/>
            </a:pPr>
            <a:r>
              <a:rPr lang="cs-CZ" i="1" dirty="0" smtClean="0">
                <a:solidFill>
                  <a:schemeClr val="accent1">
                    <a:lumMod val="50000"/>
                  </a:schemeClr>
                </a:solidFill>
              </a:rPr>
              <a:t>- </a:t>
            </a:r>
            <a:r>
              <a:rPr lang="cs-CZ" i="1" dirty="0">
                <a:solidFill>
                  <a:schemeClr val="accent1">
                    <a:lumMod val="50000"/>
                  </a:schemeClr>
                </a:solidFill>
              </a:rPr>
              <a:t>její výše základního kapitálu je rovna součtu nominálních hodnot všech emitovaných (vydaných) </a:t>
            </a:r>
            <a:r>
              <a:rPr lang="cs-CZ" i="1" dirty="0" smtClean="0">
                <a:solidFill>
                  <a:schemeClr val="accent1">
                    <a:lumMod val="50000"/>
                  </a:schemeClr>
                </a:solidFill>
              </a:rPr>
              <a:t>akcií</a:t>
            </a:r>
            <a:endParaRPr lang="cs-CZ" i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cs-CZ" dirty="0"/>
              <a:t>Založení: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založí-li </a:t>
            </a:r>
            <a:r>
              <a:rPr lang="cs-CZ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ji jeden zakladatel  P.O. – na základě zakladatelské listiny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založí-li </a:t>
            </a:r>
            <a:r>
              <a:rPr lang="cs-CZ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ji dva nebo více zakladatelů F.O: – na základě zakladatelské smlouvy</a:t>
            </a:r>
          </a:p>
          <a:p>
            <a:pPr marL="0" indent="0">
              <a:buNone/>
            </a:pPr>
            <a:r>
              <a:rPr lang="cs-CZ" dirty="0"/>
              <a:t>Součástí zakládání musí být návrh stanov společnosti</a:t>
            </a:r>
          </a:p>
          <a:p>
            <a:pPr marL="0" indent="0">
              <a:buNone/>
            </a:pPr>
            <a:r>
              <a:rPr lang="cs-CZ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Společnost může být založena: 1 P.O. nebo 2 a více F.O.</a:t>
            </a:r>
          </a:p>
          <a:p>
            <a:endParaRPr lang="cs-CZ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661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400339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274207"/>
              </p:ext>
            </p:extLst>
          </p:nvPr>
        </p:nvGraphicFramePr>
        <p:xfrm>
          <a:off x="2567608" y="2420710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VY_32_INOVACE_0910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Právní formy podnikání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10.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20.12.2013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zakládání různých podniků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127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19585" y="17405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s-CZ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Akciová společnost - </a:t>
            </a:r>
            <a:r>
              <a:rPr lang="cs-CZ" sz="3600" b="1" i="1" dirty="0"/>
              <a:t>Založení se může uskutečnit 2 způsoby:</a:t>
            </a:r>
            <a:r>
              <a:rPr lang="cs-CZ" sz="3600" dirty="0"/>
              <a:t/>
            </a:r>
            <a:br>
              <a:rPr lang="cs-CZ" sz="3600" dirty="0"/>
            </a:br>
            <a:endParaRPr lang="cs-CZ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419367"/>
            <a:ext cx="10515600" cy="4757596"/>
          </a:xfr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Založení 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bez veřejné nabídky </a:t>
            </a:r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akcií:</a:t>
            </a:r>
          </a:p>
          <a:p>
            <a:pPr marL="0" indent="0">
              <a:buNone/>
            </a:pPr>
            <a:r>
              <a:rPr lang="cs-CZ" dirty="0" smtClean="0"/>
              <a:t>vklady </a:t>
            </a:r>
            <a:r>
              <a:rPr lang="cs-CZ" dirty="0"/>
              <a:t>zakladatelů se rovnají základnímu </a:t>
            </a:r>
            <a:r>
              <a:rPr lang="cs-CZ" dirty="0" smtClean="0"/>
              <a:t>kapitálu </a:t>
            </a:r>
            <a:r>
              <a:rPr lang="cs-C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(min</a:t>
            </a:r>
            <a:r>
              <a:rPr lang="cs-CZ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2 mil. Kč) </a:t>
            </a:r>
            <a:r>
              <a:rPr lang="cs-CZ" dirty="0"/>
              <a:t>, není nutné konat ustavující valnou hromadu. Peněžité vklady jimiž se splácí emisní kurs, musí být splaceny na zvláštní účet u banky.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Založení </a:t>
            </a:r>
            <a:r>
              <a:rPr lang="cs-CZ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veřejnou nabídkou </a:t>
            </a:r>
            <a:r>
              <a:rPr lang="cs-CZ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akcií: </a:t>
            </a:r>
            <a:r>
              <a:rPr lang="cs-C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(min</a:t>
            </a:r>
            <a:r>
              <a:rPr lang="cs-CZ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20 mil. Kč) </a:t>
            </a:r>
          </a:p>
          <a:p>
            <a:pPr marL="0" indent="0">
              <a:buNone/>
            </a:pPr>
            <a:r>
              <a:rPr lang="cs-CZ" dirty="0" smtClean="0"/>
              <a:t>pokud </a:t>
            </a:r>
            <a:r>
              <a:rPr lang="cs-CZ" dirty="0"/>
              <a:t>zakladatelé nemají dostatek kapitálu, zveřejní výzvu k upisování akcií.</a:t>
            </a:r>
          </a:p>
          <a:p>
            <a:pPr marL="0" indent="0">
              <a:buNone/>
            </a:pPr>
            <a:r>
              <a:rPr lang="cs-CZ" dirty="0" smtClean="0"/>
              <a:t>Při </a:t>
            </a:r>
            <a:r>
              <a:rPr lang="cs-CZ" dirty="0"/>
              <a:t>upisování je k nahlédnutí návrh stanov společnosti a listina upisovatelů.</a:t>
            </a:r>
          </a:p>
          <a:p>
            <a:pPr marL="0" indent="0">
              <a:buNone/>
            </a:pPr>
            <a:r>
              <a:rPr lang="cs-CZ" dirty="0" smtClean="0"/>
              <a:t>Do </a:t>
            </a:r>
            <a:r>
              <a:rPr lang="cs-CZ" dirty="0"/>
              <a:t>60 dnů od skončení upisování se musí konat ustanovující valná hromada, která rozhodne o založení společnosti, schválí stanovy a zvolí představenstvo a dozorčí radu</a:t>
            </a:r>
          </a:p>
          <a:p>
            <a:pPr marL="0" indent="0">
              <a:buNone/>
            </a:pPr>
            <a:r>
              <a:rPr lang="cs-CZ" dirty="0" smtClean="0"/>
              <a:t>Než </a:t>
            </a:r>
            <a:r>
              <a:rPr lang="cs-CZ" dirty="0"/>
              <a:t>upisovatel splatí plnou hodnotu akcií obdrží </a:t>
            </a:r>
            <a:r>
              <a:rPr lang="cs-CZ" dirty="0" err="1"/>
              <a:t>zatimní</a:t>
            </a:r>
            <a:r>
              <a:rPr lang="cs-CZ" dirty="0"/>
              <a:t> listy</a:t>
            </a:r>
            <a:r>
              <a:rPr lang="cs-CZ" dirty="0" smtClean="0"/>
              <a:t>. Akcie </a:t>
            </a:r>
            <a:r>
              <a:rPr lang="cs-CZ" dirty="0"/>
              <a:t>obdrží až po splacení celé hodnoty.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6067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19585" y="174056"/>
            <a:ext cx="10515600" cy="1325563"/>
          </a:xfrm>
        </p:spPr>
        <p:txBody>
          <a:bodyPr>
            <a:normAutofit/>
          </a:bodyPr>
          <a:lstStyle/>
          <a:p>
            <a:r>
              <a:rPr lang="cs-CZ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Akciová společnost </a:t>
            </a:r>
            <a:r>
              <a:rPr lang="cs-CZ" sz="3600" dirty="0"/>
              <a:t/>
            </a:r>
            <a:br>
              <a:rPr lang="cs-CZ" sz="3600" dirty="0"/>
            </a:br>
            <a:endParaRPr lang="cs-CZ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832513"/>
            <a:ext cx="10515600" cy="570476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b="1" dirty="0"/>
              <a:t>Návrh na zápis do obchodního rejstříku podává představenstvo a podepisují ho všichni členové představenstva</a:t>
            </a:r>
            <a:endParaRPr lang="cs-CZ" dirty="0"/>
          </a:p>
          <a:p>
            <a:pPr marL="0" indent="0">
              <a:buNone/>
            </a:pPr>
            <a:r>
              <a:rPr lang="cs-CZ" b="1" dirty="0"/>
              <a:t>Vznik společnosti – zápisem do Obchodního </a:t>
            </a:r>
            <a:r>
              <a:rPr lang="cs-CZ" b="1" dirty="0" smtClean="0"/>
              <a:t>rejstříku</a:t>
            </a:r>
            <a:endParaRPr lang="cs-CZ" dirty="0"/>
          </a:p>
          <a:p>
            <a:pPr marL="0" indent="0">
              <a:buNone/>
            </a:pPr>
            <a:r>
              <a:rPr lang="cs-CZ" b="1" dirty="0"/>
              <a:t>Povinný rezervní fond ( min. 20 % ze základního kapitálu</a:t>
            </a:r>
            <a:r>
              <a:rPr lang="cs-CZ" dirty="0"/>
              <a:t>) je tvořen většinou ze zisku </a:t>
            </a:r>
            <a:r>
              <a:rPr lang="cs-CZ" dirty="0" smtClean="0"/>
              <a:t>firmy</a:t>
            </a:r>
          </a:p>
          <a:p>
            <a:pPr marL="0" indent="0">
              <a:buNone/>
            </a:pPr>
            <a:r>
              <a:rPr lang="cs-CZ" b="1" dirty="0"/>
              <a:t>Kompetence řízení</a:t>
            </a:r>
            <a:r>
              <a:rPr lang="cs-CZ" b="1" dirty="0" smtClean="0"/>
              <a:t>:</a:t>
            </a:r>
          </a:p>
          <a:p>
            <a:pPr marL="0" indent="0">
              <a:buNone/>
            </a:pPr>
            <a:r>
              <a:rPr lang="cs-CZ" dirty="0"/>
              <a:t>Dle ZOK si budou moci zakladatelé a.s. vybrat </a:t>
            </a:r>
            <a:r>
              <a:rPr lang="cs-CZ" b="1" dirty="0">
                <a:solidFill>
                  <a:schemeClr val="accent2"/>
                </a:solidFill>
              </a:rPr>
              <a:t>dualistickou</a:t>
            </a:r>
            <a:r>
              <a:rPr lang="cs-CZ" dirty="0"/>
              <a:t> či </a:t>
            </a:r>
            <a:r>
              <a:rPr lang="cs-CZ" b="1" dirty="0">
                <a:solidFill>
                  <a:schemeClr val="bg2">
                    <a:lumMod val="50000"/>
                  </a:schemeClr>
                </a:solidFill>
              </a:rPr>
              <a:t>monistickou</a:t>
            </a:r>
            <a:r>
              <a:rPr lang="cs-CZ" dirty="0"/>
              <a:t> strukturu vnitřních orgánů. V rámci prvně jmenované se vedle valné hromady zřizuje představenstvo a dozorčí rada, zatímco v rámci druhé se vedle valné hromady zřizuje pouze tzv. správní rada doplněná o statutárního </a:t>
            </a:r>
            <a:r>
              <a:rPr lang="cs-CZ" dirty="0" smtClean="0"/>
              <a:t>ředitele </a:t>
            </a:r>
            <a:r>
              <a:rPr lang="cs-CZ" dirty="0"/>
              <a:t>(§ 435 – 463 ZOK). </a:t>
            </a:r>
            <a:endParaRPr lang="cs-CZ" dirty="0" smtClean="0"/>
          </a:p>
          <a:p>
            <a:pPr marL="0" indent="0">
              <a:buNone/>
            </a:pPr>
            <a:r>
              <a:rPr lang="cs-CZ" b="1" dirty="0" smtClean="0">
                <a:solidFill>
                  <a:schemeClr val="accent2">
                    <a:lumMod val="75000"/>
                  </a:schemeClr>
                </a:solidFill>
              </a:rPr>
              <a:t>Dualistická struktura</a:t>
            </a:r>
            <a:endParaRPr lang="cs-CZ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cs-CZ" b="1" dirty="0">
                <a:solidFill>
                  <a:srgbClr val="FF0000"/>
                </a:solidFill>
              </a:rPr>
              <a:t>Vrcholným, orgánem</a:t>
            </a:r>
            <a:r>
              <a:rPr lang="cs-CZ" dirty="0">
                <a:solidFill>
                  <a:srgbClr val="FF0000"/>
                </a:solidFill>
              </a:rPr>
              <a:t> – </a:t>
            </a:r>
            <a:r>
              <a:rPr lang="cs-CZ" b="1" dirty="0">
                <a:solidFill>
                  <a:srgbClr val="FF0000"/>
                </a:solidFill>
              </a:rPr>
              <a:t>VALNÁ HROMADA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 smtClean="0">
                <a:solidFill>
                  <a:srgbClr val="FF0000"/>
                </a:solidFill>
              </a:rPr>
              <a:t>(jsou </a:t>
            </a:r>
            <a:r>
              <a:rPr lang="cs-CZ" dirty="0">
                <a:solidFill>
                  <a:srgbClr val="FF0000"/>
                </a:solidFill>
              </a:rPr>
              <a:t>to všichni akcionáři- majitelé akcií)</a:t>
            </a:r>
          </a:p>
          <a:p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(př. rozhoduje o volbě a odvolání členů, změně stanov</a:t>
            </a:r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cs-CZ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cs-CZ" b="1" dirty="0">
                <a:solidFill>
                  <a:schemeClr val="accent4">
                    <a:lumMod val="75000"/>
                  </a:schemeClr>
                </a:solidFill>
              </a:rPr>
              <a:t>Statutárním orgánem</a:t>
            </a:r>
            <a:r>
              <a:rPr lang="cs-CZ" dirty="0">
                <a:solidFill>
                  <a:schemeClr val="accent4">
                    <a:lumMod val="75000"/>
                  </a:schemeClr>
                </a:solidFill>
              </a:rPr>
              <a:t> – </a:t>
            </a:r>
            <a:r>
              <a:rPr lang="cs-CZ" b="1" dirty="0" smtClean="0">
                <a:solidFill>
                  <a:schemeClr val="accent4">
                    <a:lumMod val="75000"/>
                  </a:schemeClr>
                </a:solidFill>
              </a:rPr>
              <a:t>PŘEDSTAVENSTVO </a:t>
            </a:r>
            <a:r>
              <a:rPr lang="cs-CZ" dirty="0" smtClean="0">
                <a:solidFill>
                  <a:schemeClr val="accent4">
                    <a:lumMod val="75000"/>
                  </a:schemeClr>
                </a:solidFill>
              </a:rPr>
              <a:t>(řídí </a:t>
            </a:r>
            <a:r>
              <a:rPr lang="cs-CZ" dirty="0">
                <a:solidFill>
                  <a:schemeClr val="accent4">
                    <a:lumMod val="75000"/>
                  </a:schemeClr>
                </a:solidFill>
              </a:rPr>
              <a:t>firmu po celý rok</a:t>
            </a:r>
            <a:r>
              <a:rPr lang="cs-CZ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cs-CZ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cs-CZ" b="1" dirty="0">
                <a:solidFill>
                  <a:schemeClr val="accent1">
                    <a:lumMod val="50000"/>
                  </a:schemeClr>
                </a:solidFill>
              </a:rPr>
              <a:t>Kontrolním orgánem</a:t>
            </a:r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 – </a:t>
            </a:r>
            <a:r>
              <a:rPr lang="cs-CZ" b="1" dirty="0">
                <a:solidFill>
                  <a:schemeClr val="accent1">
                    <a:lumMod val="50000"/>
                  </a:schemeClr>
                </a:solidFill>
              </a:rPr>
              <a:t>DOZORČÍ </a:t>
            </a:r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</a:rPr>
              <a:t>RADA </a:t>
            </a:r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(kontroluje </a:t>
            </a:r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práci představenstva</a:t>
            </a:r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8350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19585" y="174056"/>
            <a:ext cx="10515600" cy="1325563"/>
          </a:xfrm>
        </p:spPr>
        <p:txBody>
          <a:bodyPr>
            <a:normAutofit/>
          </a:bodyPr>
          <a:lstStyle/>
          <a:p>
            <a:r>
              <a:rPr lang="cs-CZ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Akciová společnost </a:t>
            </a:r>
            <a:r>
              <a:rPr lang="cs-CZ" sz="3600" dirty="0"/>
              <a:t/>
            </a:r>
            <a:br>
              <a:rPr lang="cs-CZ" sz="3600" dirty="0"/>
            </a:br>
            <a:endParaRPr lang="cs-CZ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832513"/>
            <a:ext cx="10515600" cy="570476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>
                <a:solidFill>
                  <a:schemeClr val="bg2">
                    <a:lumMod val="50000"/>
                  </a:schemeClr>
                </a:solidFill>
              </a:rPr>
              <a:t>Monistická struktura</a:t>
            </a:r>
          </a:p>
          <a:p>
            <a:r>
              <a:rPr lang="cs-CZ" b="1" dirty="0">
                <a:solidFill>
                  <a:srgbClr val="FF0000"/>
                </a:solidFill>
              </a:rPr>
              <a:t>Vrcholným, orgánem</a:t>
            </a:r>
            <a:r>
              <a:rPr lang="cs-CZ" dirty="0">
                <a:solidFill>
                  <a:srgbClr val="FF0000"/>
                </a:solidFill>
              </a:rPr>
              <a:t> – </a:t>
            </a:r>
            <a:r>
              <a:rPr lang="cs-CZ" b="1" dirty="0">
                <a:solidFill>
                  <a:srgbClr val="FF0000"/>
                </a:solidFill>
              </a:rPr>
              <a:t>VALNÁ HROMADA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 smtClean="0">
                <a:solidFill>
                  <a:srgbClr val="FF0000"/>
                </a:solidFill>
              </a:rPr>
              <a:t>(jsou </a:t>
            </a:r>
            <a:r>
              <a:rPr lang="cs-CZ" dirty="0">
                <a:solidFill>
                  <a:srgbClr val="FF0000"/>
                </a:solidFill>
              </a:rPr>
              <a:t>to všichni </a:t>
            </a:r>
            <a:r>
              <a:rPr lang="cs-CZ" dirty="0" smtClean="0">
                <a:solidFill>
                  <a:srgbClr val="FF0000"/>
                </a:solidFill>
              </a:rPr>
              <a:t>akcionáři - </a:t>
            </a:r>
            <a:r>
              <a:rPr lang="cs-CZ" dirty="0">
                <a:solidFill>
                  <a:srgbClr val="FF0000"/>
                </a:solidFill>
              </a:rPr>
              <a:t>majitelé akcií)</a:t>
            </a:r>
          </a:p>
          <a:p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(př. rozhoduje o volbě a odvolání členů, změně </a:t>
            </a:r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stanov)</a:t>
            </a:r>
          </a:p>
          <a:p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Statutárním orgánem – SPRÁVNÍ RADA + STATUTÁRNÍ ŘEDITEL </a:t>
            </a:r>
            <a:b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(mohou být jednočlenné)</a:t>
            </a:r>
          </a:p>
          <a:p>
            <a:pPr marL="0" indent="0">
              <a:buNone/>
            </a:pPr>
            <a:endParaRPr lang="cs-CZ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cs-CZ" b="1" dirty="0"/>
              <a:t>Ručení </a:t>
            </a:r>
            <a:r>
              <a:rPr lang="cs-CZ" dirty="0"/>
              <a:t>– společnost ručí za své závazky </a:t>
            </a:r>
            <a:r>
              <a:rPr lang="cs-CZ" b="1" dirty="0"/>
              <a:t>celým svým majetkem. Akcionáři</a:t>
            </a:r>
            <a:r>
              <a:rPr lang="cs-CZ" dirty="0"/>
              <a:t> za závazky společnosti neručí.</a:t>
            </a:r>
          </a:p>
          <a:p>
            <a:r>
              <a:rPr lang="cs-CZ" b="1" dirty="0"/>
              <a:t>Firma společnosti musí obsahovat označení "akciová společnost" nebo zkratku "akc. spol." nebo zkratku "a.s.".</a:t>
            </a:r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8350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  <a:latin typeface="Algerian" panose="04020705040A02060702" pitchFamily="82" charset="0"/>
              </a:rPr>
              <a:t>Akcie</a:t>
            </a:r>
            <a:endParaRPr lang="cs-CZ" b="1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6188" y="2019869"/>
            <a:ext cx="10515600" cy="4648414"/>
          </a:xfrm>
        </p:spPr>
        <p:txBody>
          <a:bodyPr/>
          <a:lstStyle/>
          <a:p>
            <a:pPr marL="0" indent="0">
              <a:buNone/>
            </a:pPr>
            <a:r>
              <a:rPr lang="cs-CZ" sz="2400" b="1" dirty="0"/>
              <a:t>Akcie –</a:t>
            </a:r>
            <a:r>
              <a:rPr lang="cs-CZ" sz="2400" dirty="0"/>
              <a:t> je cenný papír, s nímž jsou spojena práva akcionáře jako společníka podílet se na řízení společnosti , na zisku společnosti na likvidačním zůstatku při zániku společnosti.</a:t>
            </a:r>
          </a:p>
          <a:p>
            <a:pPr marL="0" indent="0" fontAlgn="t">
              <a:buNone/>
            </a:pPr>
            <a:r>
              <a:rPr lang="cs-CZ" sz="2400" b="1" dirty="0"/>
              <a:t>Akcie musí </a:t>
            </a:r>
            <a:r>
              <a:rPr lang="cs-CZ" sz="2400" b="1" dirty="0" smtClean="0"/>
              <a:t>obsahovat: </a:t>
            </a:r>
            <a:endParaRPr lang="cs-CZ" sz="2400" dirty="0"/>
          </a:p>
          <a:p>
            <a:pPr marL="457200" indent="-457200" fontAlgn="t">
              <a:buAutoNum type="alphaLcParenR"/>
            </a:pPr>
            <a:r>
              <a:rPr lang="cs-CZ" sz="2400" b="1" dirty="0" smtClean="0"/>
              <a:t>firmu </a:t>
            </a:r>
            <a:r>
              <a:rPr lang="cs-CZ" sz="2400" b="1" dirty="0"/>
              <a:t>a sídlo společnosti,</a:t>
            </a:r>
            <a:br>
              <a:rPr lang="cs-CZ" sz="2400" b="1" dirty="0"/>
            </a:br>
            <a:r>
              <a:rPr lang="cs-CZ" sz="2400" b="1" dirty="0"/>
              <a:t>b) jmenovitou hodnotu,</a:t>
            </a:r>
            <a:br>
              <a:rPr lang="cs-CZ" sz="2400" b="1" dirty="0"/>
            </a:br>
            <a:r>
              <a:rPr lang="cs-CZ" sz="2400" b="1" dirty="0"/>
              <a:t>c) označení formy akcie, u akcie na jméno firmu, název nebo jméno akcionáře,</a:t>
            </a:r>
            <a:br>
              <a:rPr lang="cs-CZ" sz="2400" b="1" dirty="0"/>
            </a:br>
            <a:r>
              <a:rPr lang="cs-CZ" sz="2400" b="1" dirty="0"/>
              <a:t>d) výši základního kapitálu a počet akcií k datu emise akcie,</a:t>
            </a:r>
            <a:br>
              <a:rPr lang="cs-CZ" sz="2400" b="1" dirty="0"/>
            </a:br>
            <a:r>
              <a:rPr lang="cs-CZ" sz="2400" b="1" dirty="0"/>
              <a:t>e) datum emise</a:t>
            </a:r>
            <a:r>
              <a:rPr lang="cs-CZ" sz="2400" b="1" dirty="0" smtClean="0"/>
              <a:t>.</a:t>
            </a:r>
          </a:p>
          <a:p>
            <a:pPr marL="0" indent="0" fontAlgn="t">
              <a:buNone/>
            </a:pPr>
            <a:r>
              <a:rPr lang="cs-CZ" sz="2400" b="1" dirty="0" smtClean="0"/>
              <a:t>Akcionář může vlastnit akcie různých druhů společnosti.</a:t>
            </a:r>
            <a:endParaRPr lang="cs-CZ" sz="2400" dirty="0"/>
          </a:p>
          <a:p>
            <a:endParaRPr lang="cs-CZ" dirty="0"/>
          </a:p>
        </p:txBody>
      </p:sp>
      <p:pic>
        <p:nvPicPr>
          <p:cNvPr id="2050" name="Picture 2" descr="File:PTC akcie 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382" y="166254"/>
            <a:ext cx="2449080" cy="172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0470348" y="1613745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2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27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9143" y="146762"/>
            <a:ext cx="10515600" cy="371853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rgbClr val="00B050"/>
                </a:solidFill>
                <a:latin typeface="Algerian" panose="04020705040A02060702" pitchFamily="82" charset="0"/>
              </a:rPr>
              <a:t>Druhy akcií</a:t>
            </a:r>
            <a:endParaRPr lang="cs-CZ" b="1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766" y="1774208"/>
            <a:ext cx="10515600" cy="4203510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podle formy: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2000" b="1" dirty="0" smtClean="0"/>
              <a:t> </a:t>
            </a:r>
            <a:r>
              <a:rPr lang="cs-CZ" sz="2000" b="1" dirty="0">
                <a:solidFill>
                  <a:srgbClr val="00B0F0"/>
                </a:solidFill>
              </a:rPr>
              <a:t>listinné:  </a:t>
            </a:r>
            <a:r>
              <a:rPr lang="cs-CZ" sz="2000" dirty="0"/>
              <a:t>jsou fyzicky vytisknuté na papíře a mají řadu ochranných prvků </a:t>
            </a:r>
            <a:r>
              <a:rPr lang="cs-CZ" sz="2000" dirty="0" smtClean="0"/>
              <a:t>(jako </a:t>
            </a:r>
            <a:r>
              <a:rPr lang="cs-CZ" sz="2000" dirty="0"/>
              <a:t>bankovky) 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 </a:t>
            </a:r>
            <a:r>
              <a:rPr lang="cs-CZ" sz="2000" dirty="0"/>
              <a:t>skládají se z:</a:t>
            </a:r>
          </a:p>
          <a:p>
            <a:r>
              <a:rPr lang="cs-CZ" sz="2000" dirty="0" smtClean="0"/>
              <a:t>pláště (kde </a:t>
            </a:r>
            <a:r>
              <a:rPr lang="cs-CZ" sz="2000" dirty="0"/>
              <a:t>jsou všechny náležitosti o nominální hodnotě akcie</a:t>
            </a:r>
          </a:p>
          <a:p>
            <a:r>
              <a:rPr lang="cs-CZ" sz="2000" dirty="0"/>
              <a:t>kupónového archu </a:t>
            </a:r>
            <a:r>
              <a:rPr lang="cs-CZ" sz="2000" dirty="0" smtClean="0"/>
              <a:t>(kupón </a:t>
            </a:r>
            <a:r>
              <a:rPr lang="cs-CZ" sz="2000" dirty="0"/>
              <a:t>stříháte, když jdete jednou ročně pro dividendy)</a:t>
            </a:r>
          </a:p>
          <a:p>
            <a:r>
              <a:rPr lang="cs-CZ" sz="2000" dirty="0" smtClean="0"/>
              <a:t>talonu (až </a:t>
            </a:r>
            <a:r>
              <a:rPr lang="cs-CZ" sz="2000" dirty="0"/>
              <a:t>vám dojdou </a:t>
            </a:r>
            <a:r>
              <a:rPr lang="cs-CZ" sz="2000" dirty="0" smtClean="0"/>
              <a:t>kupony</a:t>
            </a:r>
            <a:r>
              <a:rPr lang="cs-CZ" sz="2000" dirty="0"/>
              <a:t>, za talon dostanete nový arch)</a:t>
            </a:r>
          </a:p>
          <a:p>
            <a:pPr marL="0" indent="0">
              <a:buNone/>
            </a:pPr>
            <a:r>
              <a:rPr lang="cs-CZ" sz="2000" b="1" dirty="0" smtClean="0"/>
              <a:t>b)     </a:t>
            </a:r>
            <a:r>
              <a:rPr lang="cs-CZ" sz="2000" b="1" dirty="0" smtClean="0">
                <a:solidFill>
                  <a:srgbClr val="00B0F0"/>
                </a:solidFill>
              </a:rPr>
              <a:t> zaknihované</a:t>
            </a:r>
            <a:r>
              <a:rPr lang="cs-CZ" sz="2000" b="1" dirty="0"/>
              <a:t>: </a:t>
            </a:r>
            <a:r>
              <a:rPr lang="cs-CZ" sz="2000" dirty="0"/>
              <a:t>modernější forma, kdy je akcie zaznamenána v počítači Střediska pro cenné papíry </a:t>
            </a:r>
            <a:r>
              <a:rPr lang="cs-CZ" sz="2000" dirty="0" smtClean="0"/>
              <a:t>SCP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35915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9143" y="146762"/>
            <a:ext cx="10515600" cy="371853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rgbClr val="00B050"/>
                </a:solidFill>
                <a:latin typeface="Algerian" panose="04020705040A02060702" pitchFamily="82" charset="0"/>
              </a:rPr>
              <a:t>Druhy akcií</a:t>
            </a:r>
            <a:endParaRPr lang="cs-CZ" b="1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46880" y="996287"/>
            <a:ext cx="10515600" cy="48722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 podle </a:t>
            </a:r>
            <a:r>
              <a:rPr lang="cs-CZ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druhu akcie:</a:t>
            </a:r>
          </a:p>
          <a:p>
            <a:pPr marL="0" indent="0">
              <a:buNone/>
            </a:pPr>
            <a:endParaRPr lang="cs-CZ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cs-CZ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Kmenové:</a:t>
            </a:r>
            <a:endParaRPr lang="cs-CZ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dirty="0" smtClean="0">
                <a:solidFill>
                  <a:schemeClr val="accent4">
                    <a:lumMod val="75000"/>
                  </a:schemeClr>
                </a:solidFill>
              </a:rPr>
              <a:t>na </a:t>
            </a:r>
            <a:r>
              <a:rPr lang="cs-CZ" sz="2000" b="1" dirty="0">
                <a:solidFill>
                  <a:schemeClr val="accent4">
                    <a:lumMod val="75000"/>
                  </a:schemeClr>
                </a:solidFill>
              </a:rPr>
              <a:t>jméno </a:t>
            </a:r>
            <a:r>
              <a:rPr lang="cs-CZ" sz="2000" dirty="0" smtClean="0">
                <a:solidFill>
                  <a:schemeClr val="accent4">
                    <a:lumMod val="75000"/>
                  </a:schemeClr>
                </a:solidFill>
              </a:rPr>
              <a:t>(převoditelné </a:t>
            </a:r>
            <a:r>
              <a:rPr lang="cs-CZ" sz="2000" dirty="0">
                <a:solidFill>
                  <a:schemeClr val="accent4">
                    <a:lumMod val="75000"/>
                  </a:schemeClr>
                </a:solidFill>
              </a:rPr>
              <a:t>rubopisem)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dirty="0" smtClean="0">
                <a:solidFill>
                  <a:schemeClr val="accent4">
                    <a:lumMod val="75000"/>
                  </a:schemeClr>
                </a:solidFill>
              </a:rPr>
              <a:t>na </a:t>
            </a:r>
            <a:r>
              <a:rPr lang="cs-CZ" sz="2000" b="1" dirty="0">
                <a:solidFill>
                  <a:schemeClr val="accent4">
                    <a:lumMod val="75000"/>
                  </a:schemeClr>
                </a:solidFill>
              </a:rPr>
              <a:t>majitele </a:t>
            </a:r>
            <a:r>
              <a:rPr lang="cs-CZ" sz="2000" dirty="0" smtClean="0">
                <a:solidFill>
                  <a:schemeClr val="accent4">
                    <a:lumMod val="75000"/>
                  </a:schemeClr>
                </a:solidFill>
              </a:rPr>
              <a:t>(převoditelné </a:t>
            </a:r>
            <a:r>
              <a:rPr lang="cs-CZ" sz="2000" dirty="0">
                <a:solidFill>
                  <a:schemeClr val="accent4">
                    <a:lumMod val="75000"/>
                  </a:schemeClr>
                </a:solidFill>
              </a:rPr>
              <a:t>předáním akcie novému majiteli)</a:t>
            </a:r>
          </a:p>
          <a:p>
            <a:pPr marL="0" indent="0">
              <a:buNone/>
            </a:pPr>
            <a:r>
              <a:rPr lang="cs-CZ" sz="2000" b="1" dirty="0">
                <a:solidFill>
                  <a:srgbClr val="C00000"/>
                </a:solidFill>
              </a:rPr>
              <a:t>S</a:t>
            </a:r>
            <a:r>
              <a:rPr lang="cs-CZ" sz="2000" b="1" dirty="0" smtClean="0">
                <a:solidFill>
                  <a:srgbClr val="C00000"/>
                </a:solidFill>
              </a:rPr>
              <a:t>peciální</a:t>
            </a:r>
            <a:r>
              <a:rPr lang="cs-CZ" sz="2000" b="1" dirty="0">
                <a:solidFill>
                  <a:srgbClr val="C00000"/>
                </a:solidFill>
              </a:rPr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sz="2000" b="1" dirty="0"/>
              <a:t>zaměstnanecké: </a:t>
            </a:r>
            <a:r>
              <a:rPr lang="cs-CZ" sz="2000" dirty="0"/>
              <a:t>lze převádět  pouze mezi zaměstnanci, jsou spíše motivační max. 5% zisku základního kapitálu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sz="2000" b="1" dirty="0" smtClean="0"/>
              <a:t>prioritní: </a:t>
            </a:r>
            <a:r>
              <a:rPr lang="cs-CZ" sz="2000" dirty="0" smtClean="0"/>
              <a:t>se </a:t>
            </a:r>
            <a:r>
              <a:rPr lang="cs-CZ" sz="2000" dirty="0"/>
              <a:t>kterou jsou spojena přednostní práva týkající se podílu na zisku nebo na jiných vlastních zdrojích či likvidačním zůstatku společnosti</a:t>
            </a:r>
            <a:r>
              <a:rPr lang="cs-CZ" sz="2000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sz="2000" b="1" dirty="0"/>
              <a:t>a</a:t>
            </a:r>
            <a:r>
              <a:rPr lang="cs-CZ" sz="2000" b="1" dirty="0" smtClean="0"/>
              <a:t>kcie na jmenovitou hodnotu </a:t>
            </a:r>
            <a:r>
              <a:rPr lang="cs-CZ" sz="2000" dirty="0" smtClean="0"/>
              <a:t>(kusové akcie) - které </a:t>
            </a:r>
            <a:r>
              <a:rPr lang="cs-CZ" sz="2000" dirty="0"/>
              <a:t>jmenovitou hodnotu nemají – jejich hodnota je představována stejným podílem na základním kapitálu společnosti. Podíl na základním kapitálu se u kusové akcie určí podle počtu akcií. 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35915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DIVIDENDA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cs-CZ" b="1" dirty="0">
                <a:solidFill>
                  <a:srgbClr val="FF0000"/>
                </a:solidFill>
                <a:latin typeface="Algerian" panose="04020705040A02060702" pitchFamily="82" charset="0"/>
              </a:rPr>
              <a:t>je část zisku připadající na jednu </a:t>
            </a:r>
            <a:r>
              <a:rPr lang="cs-CZ" b="1" dirty="0" smtClean="0">
                <a:solidFill>
                  <a:srgbClr val="FF0000"/>
                </a:solidFill>
                <a:latin typeface="Algerian" panose="04020705040A02060702" pitchFamily="82" charset="0"/>
              </a:rPr>
              <a:t>akcii</a:t>
            </a:r>
          </a:p>
          <a:p>
            <a:pPr marL="0" indent="0">
              <a:buNone/>
            </a:pPr>
            <a:r>
              <a:rPr lang="cs-CZ" b="1" dirty="0"/>
              <a:t> </a:t>
            </a:r>
            <a:endParaRPr lang="cs-CZ" dirty="0"/>
          </a:p>
          <a:p>
            <a:pPr marL="0" indent="0">
              <a:buNone/>
            </a:pPr>
            <a:r>
              <a:rPr lang="cs-CZ" b="1" dirty="0"/>
              <a:t>                                 </a:t>
            </a:r>
            <a:r>
              <a:rPr lang="cs-CZ" b="1" dirty="0" smtClean="0"/>
              <a:t>    </a:t>
            </a:r>
            <a:r>
              <a:rPr lang="cs-CZ" b="1" dirty="0"/>
              <a:t>dividenda</a:t>
            </a:r>
            <a:endParaRPr lang="cs-CZ" dirty="0"/>
          </a:p>
          <a:p>
            <a:r>
              <a:rPr lang="cs-CZ" b="1" dirty="0"/>
              <a:t>Výnosnost akcie= ------------------------ * 100%</a:t>
            </a:r>
            <a:endParaRPr lang="cs-CZ" dirty="0"/>
          </a:p>
          <a:p>
            <a:pPr marL="0" indent="0">
              <a:buNone/>
            </a:pPr>
            <a:r>
              <a:rPr lang="cs-CZ" b="1" dirty="0"/>
              <a:t>                                  </a:t>
            </a:r>
            <a:r>
              <a:rPr lang="cs-CZ" b="1" dirty="0" smtClean="0"/>
              <a:t>     Tržní </a:t>
            </a:r>
            <a:r>
              <a:rPr lang="cs-CZ" b="1" dirty="0"/>
              <a:t>cena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8413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Úloha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881646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5089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838200" y="1378423"/>
            <a:ext cx="10515600" cy="44300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2000" dirty="0" smtClean="0"/>
              <a:t>KUNC</a:t>
            </a:r>
            <a:r>
              <a:rPr lang="cs-CZ" sz="2000" dirty="0"/>
              <a:t>, V.: ekonomika pro střední školy: Nejnovější moderní učebnice. 2. vyd. Ostrava: </a:t>
            </a:r>
            <a:r>
              <a:rPr lang="cs-CZ" sz="2000" dirty="0" err="1"/>
              <a:t>Mirago</a:t>
            </a:r>
            <a:r>
              <a:rPr lang="cs-CZ" sz="20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2000" dirty="0"/>
              <a:t>MAGNUSKOVÁ</a:t>
            </a:r>
            <a:r>
              <a:rPr lang="cs-CZ" sz="2000" dirty="0" smtClean="0"/>
              <a:t>, J.: Finanční </a:t>
            </a:r>
            <a:r>
              <a:rPr lang="cs-CZ" sz="2000" dirty="0"/>
              <a:t>systémy. 1. vyd. Ostrava: Vysoká škola Báňská. </a:t>
            </a:r>
            <a:r>
              <a:rPr lang="cs-CZ" sz="2000" dirty="0" err="1"/>
              <a:t>Hornicko</a:t>
            </a:r>
            <a:r>
              <a:rPr lang="cs-CZ" sz="2000" dirty="0"/>
              <a:t> - geologická fakulta, 2009</a:t>
            </a:r>
            <a:r>
              <a:rPr lang="cs-CZ" sz="20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2000" dirty="0" smtClean="0"/>
              <a:t>ZLÁMAL, </a:t>
            </a:r>
            <a:r>
              <a:rPr lang="cs-CZ" sz="2000" dirty="0"/>
              <a:t>J., </a:t>
            </a:r>
            <a:r>
              <a:rPr lang="cs-CZ" sz="2000" dirty="0" smtClean="0"/>
              <a:t>MENDL, </a:t>
            </a:r>
            <a:r>
              <a:rPr lang="cs-CZ" sz="2000" dirty="0"/>
              <a:t>Z.: Ekonomie nejen k maturitě, 1.vyd. Kralice na Hané: </a:t>
            </a:r>
            <a:r>
              <a:rPr lang="cs-CZ" sz="2000" dirty="0" err="1"/>
              <a:t>Computer</a:t>
            </a:r>
            <a:r>
              <a:rPr lang="cs-CZ" sz="2000" dirty="0"/>
              <a:t> Media, 2008. 160s., ISBN 978-80-7402-002-5 </a:t>
            </a:r>
            <a:r>
              <a:rPr lang="cs-CZ" sz="2000" dirty="0" smtClean="0"/>
              <a:t>doplnit</a:t>
            </a:r>
            <a:endParaRPr lang="cs-CZ" sz="2000" dirty="0"/>
          </a:p>
          <a:p>
            <a:pPr marL="182880" lvl="2">
              <a:spcBef>
                <a:spcPts val="900"/>
              </a:spcBef>
            </a:pPr>
            <a:r>
              <a:rPr lang="cs-CZ" sz="2000" i="1" dirty="0"/>
              <a:t>Encyklopedie/otevřená encyklopedie </a:t>
            </a:r>
            <a:r>
              <a:rPr lang="cs-CZ" sz="2000" i="1" dirty="0" err="1"/>
              <a:t>Wikipedia</a:t>
            </a:r>
            <a:r>
              <a:rPr lang="cs-CZ" sz="2000" i="1" dirty="0"/>
              <a:t> </a:t>
            </a:r>
            <a:r>
              <a:rPr lang="en-US" sz="2000" dirty="0"/>
              <a:t>[online]. </a:t>
            </a:r>
            <a:r>
              <a:rPr lang="de-DE" sz="2000" dirty="0"/>
              <a:t>[cit.2009-01-15]</a:t>
            </a:r>
            <a:r>
              <a:rPr lang="cs-CZ" sz="2000" dirty="0"/>
              <a:t>. Dostupná z WWW:</a:t>
            </a:r>
            <a:r>
              <a:rPr lang="cs-CZ" sz="2000" dirty="0">
                <a:sym typeface="Symbol" panose="05050102010706020507" pitchFamily="18" charset="2"/>
              </a:rPr>
              <a:t></a:t>
            </a:r>
            <a:r>
              <a:rPr lang="cs-CZ" sz="2000" dirty="0"/>
              <a:t>http://encyklopedie.seznam.cz/</a:t>
            </a:r>
            <a:r>
              <a:rPr lang="cs-CZ" sz="2000" dirty="0">
                <a:sym typeface="Symbol" panose="05050102010706020507" pitchFamily="18" charset="2"/>
              </a:rPr>
              <a:t></a:t>
            </a:r>
            <a:endParaRPr lang="cs-CZ" sz="2000" dirty="0"/>
          </a:p>
          <a:p>
            <a:pPr lvl="0"/>
            <a:r>
              <a:rPr lang="cs-CZ" sz="2000" dirty="0"/>
              <a:t>Zákon č. 262/2006 Sb., zákoník práce  </a:t>
            </a:r>
          </a:p>
          <a:p>
            <a:pPr lvl="0"/>
            <a:r>
              <a:rPr lang="cs-CZ" sz="2000" dirty="0"/>
              <a:t>Zákon č. 455/1991 Sb., o </a:t>
            </a:r>
            <a:r>
              <a:rPr lang="cs-CZ" sz="2000" dirty="0" smtClean="0"/>
              <a:t>živnostenském </a:t>
            </a:r>
            <a:r>
              <a:rPr lang="cs-CZ" sz="2000" dirty="0"/>
              <a:t>podnikání</a:t>
            </a:r>
          </a:p>
          <a:p>
            <a:pPr lvl="0"/>
            <a:r>
              <a:rPr lang="cs-CZ" sz="2000" dirty="0"/>
              <a:t>Zákon č. 513/1991 Sb., obchodní zákoník</a:t>
            </a:r>
          </a:p>
          <a:p>
            <a:pPr lvl="0"/>
            <a:r>
              <a:rPr lang="cs-CZ" sz="2000" dirty="0"/>
              <a:t>Zákon č. 40/1964 Sb., občanský </a:t>
            </a:r>
            <a:r>
              <a:rPr lang="cs-CZ" sz="2000" dirty="0" smtClean="0"/>
              <a:t>zákoník</a:t>
            </a:r>
          </a:p>
          <a:p>
            <a:pPr lvl="0"/>
            <a:r>
              <a:rPr lang="cs-CZ" sz="2000" dirty="0"/>
              <a:t>Zákon č. 89/2012 Sb., občanský zákoník</a:t>
            </a:r>
            <a:endParaRPr lang="cs-CZ" sz="2000" dirty="0" smtClean="0"/>
          </a:p>
          <a:p>
            <a:r>
              <a:rPr lang="cs-CZ" sz="2000" dirty="0" smtClean="0"/>
              <a:t>Zákon č. 90/2012 Sb., o obchodních společnostech a </a:t>
            </a:r>
            <a:r>
              <a:rPr lang="cs-CZ" sz="2000" smtClean="0"/>
              <a:t>družstvech </a:t>
            </a:r>
            <a:r>
              <a:rPr lang="cs-CZ" sz="2000" smtClean="0"/>
              <a:t>(zákon </a:t>
            </a:r>
            <a:r>
              <a:rPr lang="cs-CZ" sz="2000" dirty="0" smtClean="0"/>
              <a:t>o obchodních korporacích)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82275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838200" y="1378423"/>
            <a:ext cx="10515600" cy="44300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2" indent="-457200">
              <a:spcBef>
                <a:spcPts val="900"/>
              </a:spcBef>
              <a:buFont typeface="+mj-lt"/>
              <a:buAutoNum type="arabicParenR"/>
            </a:pPr>
            <a:r>
              <a:rPr lang="cs-CZ" sz="2000" dirty="0"/>
              <a:t>PRCEKA. </a:t>
            </a:r>
            <a:r>
              <a:rPr lang="cs-CZ" sz="2000" i="1" dirty="0"/>
              <a:t>wikimedia.org</a:t>
            </a:r>
            <a:r>
              <a:rPr lang="cs-CZ" sz="2000" dirty="0"/>
              <a:t> [online]. [cit. </a:t>
            </a:r>
            <a:r>
              <a:rPr lang="cs-CZ" sz="2000" dirty="0" smtClean="0"/>
              <a:t>20.12.2013]. </a:t>
            </a:r>
            <a:r>
              <a:rPr lang="cs-CZ" sz="2000" dirty="0"/>
              <a:t>Dostupný na WWW: </a:t>
            </a:r>
            <a:r>
              <a:rPr lang="cs-CZ" sz="2000" dirty="0">
                <a:hlinkClick r:id="rId2"/>
              </a:rPr>
              <a:t>http://</a:t>
            </a:r>
            <a:r>
              <a:rPr lang="cs-CZ" sz="2000" dirty="0" smtClean="0">
                <a:hlinkClick r:id="rId2"/>
              </a:rPr>
              <a:t>commons.wikimedia.org/wiki/File%3AVolba_prezidenta.jpg</a:t>
            </a:r>
            <a:endParaRPr lang="cs-CZ" sz="2000" dirty="0" smtClean="0"/>
          </a:p>
          <a:p>
            <a:pPr marL="457200" lvl="2" indent="-457200">
              <a:spcBef>
                <a:spcPts val="900"/>
              </a:spcBef>
              <a:buFont typeface="+mj-lt"/>
              <a:buAutoNum type="arabicParenR"/>
            </a:pPr>
            <a:r>
              <a:rPr lang="cs-CZ" sz="2000" dirty="0"/>
              <a:t>HLADNÍKOVÁ. </a:t>
            </a:r>
            <a:r>
              <a:rPr lang="cs-CZ" sz="2000" i="1" dirty="0"/>
              <a:t>wikimedia.org</a:t>
            </a:r>
            <a:r>
              <a:rPr lang="cs-CZ" sz="2000" dirty="0"/>
              <a:t> [online]. [cit. </a:t>
            </a:r>
            <a:r>
              <a:rPr lang="cs-CZ" sz="2000" dirty="0" smtClean="0"/>
              <a:t>20.12.2013]. </a:t>
            </a:r>
            <a:r>
              <a:rPr lang="cs-CZ" sz="2000" dirty="0"/>
              <a:t>Dostupný na WWW: http://commons.wikimedia.org/wiki/File:PTC_akcie_1.jpg?uselang=cs </a:t>
            </a:r>
          </a:p>
        </p:txBody>
      </p:sp>
    </p:spTree>
    <p:extLst>
      <p:ext uri="{BB962C8B-B14F-4D97-AF65-F5344CB8AC3E}">
        <p14:creationId xmlns:p14="http://schemas.microsoft.com/office/powerpoint/2010/main" val="111414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PRÁVNÍ FORMY PODNIKÁNÍ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678707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88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cs-CZ" i="1" u="sng" dirty="0"/>
              <a:t>Mezi právní formy podnikání patří:</a:t>
            </a:r>
            <a:r>
              <a:rPr lang="cs-CZ" dirty="0"/>
              <a:t/>
            </a:r>
            <a:br>
              <a:rPr lang="cs-CZ" dirty="0"/>
            </a:br>
            <a:r>
              <a:rPr lang="cs-CZ" b="1" dirty="0"/>
              <a:t> 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132764"/>
            <a:ext cx="10515600" cy="5418161"/>
          </a:xfr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>
                  <a:tint val="98000"/>
                  <a:satMod val="130000"/>
                  <a:shade val="90000"/>
                  <a:lumMod val="103000"/>
                </a:schemeClr>
              </a:gs>
              <a:gs pos="100000">
                <a:schemeClr val="bg1">
                  <a:shade val="63000"/>
                  <a:satMod val="120000"/>
                </a:schemeClr>
              </a:gs>
            </a:gsLst>
            <a:lin ang="5400000" scaled="0"/>
          </a:gradFill>
        </p:spPr>
        <p:txBody>
          <a:bodyPr>
            <a:normAutofit fontScale="62500" lnSpcReduction="20000"/>
          </a:bodyPr>
          <a:lstStyle/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u="sng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Státní podniky</a:t>
            </a:r>
            <a:endParaRPr lang="cs-CZ" sz="33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dirty="0"/>
              <a:t> </a:t>
            </a: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u="sng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Soukromé podniky</a:t>
            </a:r>
            <a:endParaRPr lang="cs-CZ" sz="33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i="1" dirty="0"/>
              <a:t>    a) živnosti</a:t>
            </a:r>
            <a:endParaRPr lang="cs-CZ" sz="3300" b="1" dirty="0"/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i="1" dirty="0"/>
              <a:t>    b) ostatní</a:t>
            </a:r>
            <a:endParaRPr lang="cs-CZ" sz="3300" b="1" dirty="0"/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i="1" dirty="0"/>
              <a:t> </a:t>
            </a:r>
            <a:endParaRPr lang="cs-CZ" sz="3300" b="1" dirty="0"/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cs-CZ" sz="33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Družstva ( obchodní korporace)</a:t>
            </a:r>
            <a:endParaRPr lang="cs-CZ" sz="33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i="1" dirty="0" smtClean="0"/>
              <a:t>    a) družstva podnikatelského zaměření</a:t>
            </a:r>
            <a:endParaRPr lang="cs-CZ" sz="3300" b="1" dirty="0" smtClean="0"/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i="1" dirty="0" smtClean="0"/>
              <a:t>    </a:t>
            </a:r>
            <a:r>
              <a:rPr lang="cs-CZ" sz="3300" b="1" i="1" dirty="0"/>
              <a:t>b) ostatní</a:t>
            </a:r>
            <a:endParaRPr lang="cs-CZ" sz="3300" b="1" dirty="0"/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i="1" dirty="0"/>
              <a:t> </a:t>
            </a:r>
            <a:endParaRPr lang="cs-CZ" sz="3300" b="1" dirty="0"/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u="sng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Obchodní </a:t>
            </a:r>
            <a:r>
              <a:rPr lang="cs-CZ" sz="3300" b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společnosti  (obchodní korporace)</a:t>
            </a:r>
            <a:endParaRPr lang="cs-CZ" sz="33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i="1" dirty="0"/>
              <a:t>    a) osobní</a:t>
            </a:r>
            <a:r>
              <a:rPr lang="cs-CZ" sz="3300" b="1" dirty="0"/>
              <a:t>     </a:t>
            </a:r>
            <a:r>
              <a:rPr lang="cs-CZ" sz="3300" b="1" dirty="0" smtClean="0"/>
              <a:t>- </a:t>
            </a:r>
            <a:r>
              <a:rPr lang="cs-CZ" sz="3300" b="1" dirty="0"/>
              <a:t>veřejné obchodní společnosti</a:t>
            </a: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dirty="0"/>
              <a:t>                          -  komanditní společnosti </a:t>
            </a: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dirty="0"/>
              <a:t> </a:t>
            </a: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dirty="0"/>
              <a:t>   </a:t>
            </a:r>
            <a:r>
              <a:rPr lang="cs-CZ" sz="3300" b="1" i="1" dirty="0"/>
              <a:t> b) kapitálové</a:t>
            </a:r>
            <a:r>
              <a:rPr lang="cs-CZ" sz="3300" b="1" dirty="0"/>
              <a:t>  - společnosti s ručením omezeným</a:t>
            </a: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cs-CZ" sz="3300" b="1" dirty="0"/>
              <a:t>                          </a:t>
            </a:r>
            <a:r>
              <a:rPr lang="cs-CZ" sz="3300" b="1" dirty="0" smtClean="0"/>
              <a:t>    </a:t>
            </a:r>
            <a:r>
              <a:rPr lang="cs-CZ" sz="3300" b="1" dirty="0"/>
              <a:t>- akciové společnosti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554" y="365474"/>
            <a:ext cx="1832458" cy="148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8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 t á t n í    p o d n i k y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u="sng" dirty="0">
                <a:hlinkClick r:id="rId2" tooltip="Stát"/>
              </a:rPr>
              <a:t>Státní</a:t>
            </a:r>
            <a:r>
              <a:rPr lang="cs-CZ" b="1" dirty="0"/>
              <a:t> </a:t>
            </a:r>
            <a:r>
              <a:rPr lang="cs-CZ" b="1" u="sng" dirty="0">
                <a:hlinkClick r:id="rId3" tooltip="Podnik"/>
              </a:rPr>
              <a:t>podnik</a:t>
            </a:r>
            <a:r>
              <a:rPr lang="cs-CZ" dirty="0"/>
              <a:t> (s. p.) je podnik, který je založen státem, či jeho organizační jednotkou (</a:t>
            </a:r>
            <a:r>
              <a:rPr lang="cs-CZ" dirty="0" smtClean="0"/>
              <a:t>krajem</a:t>
            </a:r>
            <a:r>
              <a:rPr lang="cs-CZ" dirty="0"/>
              <a:t>, </a:t>
            </a:r>
            <a:r>
              <a:rPr lang="cs-CZ" dirty="0" smtClean="0"/>
              <a:t>obcí). 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Je založen  </a:t>
            </a:r>
            <a:r>
              <a:rPr lang="cs-CZ" b="1" u="sng" dirty="0"/>
              <a:t>zakladatelskou listinou </a:t>
            </a:r>
            <a:r>
              <a:rPr lang="cs-CZ" dirty="0"/>
              <a:t> a vzniká dnem zápisu do Obchodního rejstříku.</a:t>
            </a:r>
          </a:p>
          <a:p>
            <a:pPr marL="0" indent="0">
              <a:buNone/>
            </a:pPr>
            <a:r>
              <a:rPr lang="cs-CZ" dirty="0"/>
              <a:t> </a:t>
            </a:r>
          </a:p>
          <a:p>
            <a:pPr marL="0" indent="0">
              <a:buNone/>
            </a:pPr>
            <a:r>
              <a:rPr lang="cs-CZ" dirty="0"/>
              <a:t>Státní podniky vznikají většinou ze strategických důvodů; tj. stát nechce vydat do soukromých rukou klíčová odvětví </a:t>
            </a:r>
            <a:r>
              <a:rPr lang="cs-CZ" u="sng" dirty="0">
                <a:hlinkClick r:id="rId4" tooltip="Ekonomika"/>
              </a:rPr>
              <a:t>ekonomiky</a:t>
            </a:r>
            <a:r>
              <a:rPr lang="cs-CZ" dirty="0"/>
              <a:t> (například </a:t>
            </a:r>
            <a:r>
              <a:rPr lang="cs-CZ" i="1" u="sng" dirty="0">
                <a:hlinkClick r:id="rId5" tooltip="Telekomunikace"/>
              </a:rPr>
              <a:t>telekomunikace</a:t>
            </a:r>
            <a:r>
              <a:rPr lang="cs-CZ" i="1" dirty="0"/>
              <a:t>, </a:t>
            </a:r>
            <a:r>
              <a:rPr lang="cs-CZ" i="1" u="sng" dirty="0">
                <a:hlinkClick r:id="rId6" tooltip="Doprava"/>
              </a:rPr>
              <a:t>doprava</a:t>
            </a:r>
            <a:r>
              <a:rPr lang="cs-CZ" i="1" dirty="0"/>
              <a:t> či </a:t>
            </a:r>
            <a:r>
              <a:rPr lang="cs-CZ" i="1" u="sng" dirty="0">
                <a:hlinkClick r:id="rId7" tooltip="Energetika"/>
              </a:rPr>
              <a:t>energetiku</a:t>
            </a:r>
            <a:r>
              <a:rPr lang="cs-CZ" i="1" dirty="0" smtClean="0"/>
              <a:t>).</a:t>
            </a:r>
          </a:p>
          <a:p>
            <a:pPr marL="0" indent="0">
              <a:buNone/>
            </a:pPr>
            <a:r>
              <a:rPr lang="cs-CZ" dirty="0"/>
              <a:t>Mezi české státní podniky patří například </a:t>
            </a:r>
            <a:r>
              <a:rPr lang="cs-CZ" u="sng" dirty="0">
                <a:hlinkClick r:id="rId8" tooltip="Česká pošta"/>
              </a:rPr>
              <a:t>Česká pošta</a:t>
            </a:r>
            <a:r>
              <a:rPr lang="cs-CZ" dirty="0"/>
              <a:t>, </a:t>
            </a:r>
            <a:r>
              <a:rPr lang="cs-CZ" u="sng" dirty="0" smtClean="0">
                <a:hlinkClick r:id="rId9" tooltip="Letiště Praha"/>
              </a:rPr>
              <a:t>pivovar Budvar</a:t>
            </a:r>
            <a:r>
              <a:rPr lang="cs-CZ" dirty="0" smtClean="0"/>
              <a:t>, </a:t>
            </a:r>
            <a:r>
              <a:rPr lang="cs-CZ" u="sng" dirty="0">
                <a:hlinkClick r:id="rId10" tooltip="Povodí Moravy"/>
              </a:rPr>
              <a:t>Povodí Moravy</a:t>
            </a:r>
            <a:r>
              <a:rPr lang="cs-CZ" dirty="0"/>
              <a:t>, </a:t>
            </a:r>
            <a:r>
              <a:rPr lang="cs-CZ" u="sng" dirty="0">
                <a:hlinkClick r:id="rId11" tooltip="Povodí Odry (dosud nevytvořeno)"/>
              </a:rPr>
              <a:t>Povodí Odry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871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ZÁKLADNÍ KAPITÁL, KOMPETENCE ŘÍZENÍ </a:t>
            </a:r>
            <a:br>
              <a:rPr lang="cs-C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RUČENÍ</a:t>
            </a:r>
            <a:endParaRPr lang="cs-CZ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hangingPunct="0">
              <a:buNone/>
            </a:pPr>
            <a:r>
              <a:rPr lang="cs-CZ" b="1" dirty="0"/>
              <a:t>Základní kapitál</a:t>
            </a:r>
            <a:r>
              <a:rPr lang="cs-CZ" dirty="0"/>
              <a:t>:  je tvořen vkladem státu do podniku a jeho výše je zapsána v </a:t>
            </a:r>
            <a:r>
              <a:rPr lang="cs-CZ" dirty="0" smtClean="0"/>
              <a:t>obchodním </a:t>
            </a:r>
            <a:r>
              <a:rPr lang="cs-CZ" dirty="0"/>
              <a:t>rejstříku.</a:t>
            </a:r>
          </a:p>
          <a:p>
            <a:pPr marL="0" indent="0" hangingPunct="0">
              <a:buNone/>
            </a:pPr>
            <a:r>
              <a:rPr lang="cs-CZ" b="1" dirty="0"/>
              <a:t> </a:t>
            </a:r>
            <a:endParaRPr lang="cs-CZ" dirty="0"/>
          </a:p>
          <a:p>
            <a:pPr marL="0" indent="0" hangingPunct="0">
              <a:buNone/>
            </a:pPr>
            <a:r>
              <a:rPr lang="cs-CZ" b="1" dirty="0"/>
              <a:t>Kompetence řízení</a:t>
            </a:r>
            <a:r>
              <a:rPr lang="cs-CZ" dirty="0"/>
              <a:t>: - </a:t>
            </a:r>
            <a:r>
              <a:rPr lang="cs-CZ" i="1" u="sng" dirty="0"/>
              <a:t>statutárním orgánem</a:t>
            </a:r>
            <a:r>
              <a:rPr lang="cs-CZ" u="sng" dirty="0"/>
              <a:t> je  </a:t>
            </a:r>
            <a:r>
              <a:rPr lang="cs-CZ" i="1" u="sng" dirty="0"/>
              <a:t>ředitel</a:t>
            </a:r>
            <a:r>
              <a:rPr lang="cs-CZ" i="1" dirty="0"/>
              <a:t>,</a:t>
            </a:r>
            <a:r>
              <a:rPr lang="cs-CZ" dirty="0"/>
              <a:t> který podnik zároveň řídí, ředitele  </a:t>
            </a:r>
            <a:r>
              <a:rPr lang="cs-CZ" dirty="0" smtClean="0"/>
              <a:t>jmenuje  </a:t>
            </a:r>
            <a:r>
              <a:rPr lang="cs-CZ" dirty="0"/>
              <a:t>zakladatel státního podniku </a:t>
            </a:r>
          </a:p>
          <a:p>
            <a:pPr marL="0" indent="0" hangingPunct="0">
              <a:buNone/>
            </a:pPr>
            <a:r>
              <a:rPr lang="cs-CZ" dirty="0"/>
              <a:t>                                 </a:t>
            </a:r>
            <a:r>
              <a:rPr lang="cs-CZ" dirty="0" smtClean="0"/>
              <a:t>    </a:t>
            </a:r>
            <a:r>
              <a:rPr lang="cs-CZ" dirty="0"/>
              <a:t>- </a:t>
            </a:r>
            <a:r>
              <a:rPr lang="cs-CZ" i="1" u="sng" dirty="0"/>
              <a:t>kontrolním orgánem</a:t>
            </a:r>
            <a:r>
              <a:rPr lang="cs-CZ" u="sng" dirty="0"/>
              <a:t> je  </a:t>
            </a:r>
            <a:r>
              <a:rPr lang="cs-CZ" i="1" u="sng" dirty="0"/>
              <a:t>dozorčí rada</a:t>
            </a:r>
            <a:r>
              <a:rPr lang="cs-CZ" dirty="0"/>
              <a:t> (popř. představenstvo)</a:t>
            </a:r>
          </a:p>
          <a:p>
            <a:pPr marL="0" indent="0" hangingPunct="0">
              <a:buNone/>
            </a:pPr>
            <a:r>
              <a:rPr lang="cs-CZ" b="1" dirty="0"/>
              <a:t> </a:t>
            </a:r>
            <a:endParaRPr lang="cs-CZ" dirty="0"/>
          </a:p>
          <a:p>
            <a:pPr marL="0" indent="0" hangingPunct="0">
              <a:buNone/>
            </a:pPr>
            <a:r>
              <a:rPr lang="cs-CZ" b="1" dirty="0"/>
              <a:t>Ručení</a:t>
            </a:r>
            <a:r>
              <a:rPr lang="cs-CZ" dirty="0"/>
              <a:t>: podnik ručí za své závazky celým svým majetkem, za závazky podniku stát neručí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7920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 r u ž s t v a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34404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4734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VZNIK DRUŽSTVA</a:t>
            </a:r>
            <a:endParaRPr lang="cs-CZ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637731"/>
            <a:ext cx="10515600" cy="4539232"/>
          </a:xfrm>
        </p:spPr>
        <p:txBody>
          <a:bodyPr/>
          <a:lstStyle/>
          <a:p>
            <a:pPr hangingPunct="0">
              <a:buBlip>
                <a:blip r:embed="rId2"/>
              </a:buBlip>
            </a:pPr>
            <a:r>
              <a:rPr lang="cs-CZ" dirty="0"/>
              <a:t>Družstvo  mohou založit</a:t>
            </a:r>
            <a:r>
              <a:rPr lang="cs-CZ" b="1" dirty="0"/>
              <a:t>  2 právnické osoby </a:t>
            </a:r>
            <a:r>
              <a:rPr lang="cs-CZ" dirty="0"/>
              <a:t>nebo  </a:t>
            </a:r>
            <a:r>
              <a:rPr lang="cs-CZ" b="1" dirty="0"/>
              <a:t>5 fyzických </a:t>
            </a:r>
            <a:r>
              <a:rPr lang="cs-CZ" b="1" dirty="0" smtClean="0"/>
              <a:t>  osob.</a:t>
            </a:r>
            <a:endParaRPr lang="cs-CZ" dirty="0"/>
          </a:p>
          <a:p>
            <a:pPr hangingPunct="0">
              <a:buBlip>
                <a:blip r:embed="rId2"/>
              </a:buBlip>
            </a:pPr>
            <a:r>
              <a:rPr lang="cs-CZ" dirty="0"/>
              <a:t>Činnost družstva se řídí </a:t>
            </a:r>
            <a:r>
              <a:rPr lang="cs-CZ" u="sng" dirty="0">
                <a:solidFill>
                  <a:srgbClr val="FF0000"/>
                </a:solidFill>
              </a:rPr>
              <a:t>stanovami družstva</a:t>
            </a:r>
            <a:r>
              <a:rPr lang="cs-CZ" u="sng" dirty="0"/>
              <a:t>.</a:t>
            </a:r>
            <a:endParaRPr lang="cs-CZ" dirty="0"/>
          </a:p>
          <a:p>
            <a:pPr hangingPunct="0">
              <a:buBlip>
                <a:blip r:embed="rId2"/>
              </a:buBlip>
            </a:pPr>
            <a:r>
              <a:rPr lang="cs-CZ" dirty="0"/>
              <a:t>Členy družstva mohou být fyzické i právnické osoby</a:t>
            </a:r>
            <a:r>
              <a:rPr lang="cs-CZ" dirty="0" smtClean="0"/>
              <a:t>.</a:t>
            </a:r>
          </a:p>
          <a:p>
            <a:pPr hangingPunct="0">
              <a:buBlip>
                <a:blip r:embed="rId2"/>
              </a:buBlip>
            </a:pPr>
            <a:r>
              <a:rPr lang="cs-CZ" dirty="0" smtClean="0"/>
              <a:t>Družstvo vzniká zápisem do veřejného rejstříku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5143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759907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ZÁKLADNÍ KAPITÁL, KOMPETENCE ŘÍZENÍ, RUČENÍ</a:t>
            </a:r>
            <a:endParaRPr lang="cs-CZ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378423"/>
            <a:ext cx="10515600" cy="4981433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cs-CZ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Základní  kapitál</a:t>
            </a:r>
            <a:r>
              <a:rPr lang="cs-CZ" sz="1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</a:t>
            </a:r>
            <a:r>
              <a:rPr lang="cs-CZ" sz="1800" dirty="0"/>
              <a:t>- tvoří ho členské vklady členů družstva</a:t>
            </a:r>
          </a:p>
          <a:p>
            <a:pPr marL="0" indent="0" hangingPunct="0">
              <a:buNone/>
            </a:pPr>
            <a:r>
              <a:rPr lang="cs-CZ" sz="1800" dirty="0"/>
              <a:t>                                - výši základního kapitálu určují stanovy, nejméně však musí činit minimálně </a:t>
            </a:r>
            <a:r>
              <a:rPr lang="cs-CZ" sz="1800" dirty="0" smtClean="0"/>
              <a:t> </a:t>
            </a:r>
            <a:r>
              <a:rPr lang="cs-CZ" b="1" u="sng" dirty="0">
                <a:solidFill>
                  <a:srgbClr val="FF0000"/>
                </a:solidFill>
              </a:rPr>
              <a:t>50.000 Kč</a:t>
            </a:r>
            <a:r>
              <a:rPr lang="cs-CZ" dirty="0">
                <a:solidFill>
                  <a:srgbClr val="FF0000"/>
                </a:solidFill>
              </a:rPr>
              <a:t> </a:t>
            </a:r>
          </a:p>
          <a:p>
            <a:pPr marL="0" indent="0" hangingPunct="0">
              <a:buNone/>
            </a:pPr>
            <a:r>
              <a:rPr lang="cs-CZ" sz="1800" b="1" dirty="0"/>
              <a:t> </a:t>
            </a:r>
            <a:endParaRPr lang="cs-CZ" sz="1800" dirty="0"/>
          </a:p>
          <a:p>
            <a:pPr marL="0" indent="0" hangingPunct="0">
              <a:buNone/>
            </a:pPr>
            <a:r>
              <a:rPr lang="cs-CZ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Kompetence řízení</a:t>
            </a:r>
            <a:r>
              <a:rPr lang="cs-CZ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 hangingPunct="0">
              <a:buNone/>
            </a:pPr>
            <a:r>
              <a:rPr lang="cs-CZ" sz="1800" u="sng" dirty="0" smtClean="0"/>
              <a:t> </a:t>
            </a:r>
            <a:r>
              <a:rPr lang="cs-CZ" sz="1800" i="1" u="sng" dirty="0"/>
              <a:t>vrcholným orgánem</a:t>
            </a:r>
            <a:r>
              <a:rPr lang="cs-CZ" sz="1800" u="sng" dirty="0"/>
              <a:t> družstva je  </a:t>
            </a:r>
            <a:r>
              <a:rPr lang="cs-CZ" sz="1800" b="1" i="1" u="sng" dirty="0"/>
              <a:t>členská schůze</a:t>
            </a:r>
            <a:r>
              <a:rPr lang="cs-CZ" sz="1800" u="sng" dirty="0"/>
              <a:t>,</a:t>
            </a:r>
            <a:r>
              <a:rPr lang="cs-CZ" sz="1800" dirty="0"/>
              <a:t> schází </a:t>
            </a:r>
          </a:p>
          <a:p>
            <a:pPr marL="0" indent="0" hangingPunct="0">
              <a:buNone/>
            </a:pPr>
            <a:r>
              <a:rPr lang="cs-CZ" sz="1800" dirty="0"/>
              <a:t>                                     se podle stanov, nejméně však jednou za rok</a:t>
            </a:r>
          </a:p>
          <a:p>
            <a:pPr marL="0" indent="0" hangingPunct="0">
              <a:buNone/>
            </a:pPr>
            <a:r>
              <a:rPr lang="cs-CZ" sz="1800" i="1" u="sng" dirty="0"/>
              <a:t>výkonným orgánem</a:t>
            </a:r>
            <a:r>
              <a:rPr lang="cs-CZ" sz="1800" u="sng" dirty="0"/>
              <a:t> družstva je  </a:t>
            </a:r>
            <a:r>
              <a:rPr lang="cs-CZ" sz="1800" b="1" i="1" u="sng" dirty="0"/>
              <a:t>představenstvo</a:t>
            </a:r>
            <a:r>
              <a:rPr lang="cs-CZ" sz="1800" dirty="0"/>
              <a:t>, které </a:t>
            </a:r>
          </a:p>
          <a:p>
            <a:pPr marL="0" indent="0" hangingPunct="0">
              <a:buNone/>
            </a:pPr>
            <a:r>
              <a:rPr lang="cs-CZ" sz="1800" dirty="0"/>
              <a:t>                                    je statutárním orgánem                                                                                                      </a:t>
            </a:r>
            <a:r>
              <a:rPr lang="cs-CZ" sz="1800" dirty="0" smtClean="0"/>
              <a:t>              </a:t>
            </a:r>
            <a:endParaRPr lang="cs-CZ" sz="1800" dirty="0"/>
          </a:p>
          <a:p>
            <a:pPr marL="0" indent="0" hangingPunct="0">
              <a:buNone/>
            </a:pPr>
            <a:r>
              <a:rPr lang="cs-CZ" sz="1800" dirty="0"/>
              <a:t> </a:t>
            </a:r>
            <a:r>
              <a:rPr lang="cs-CZ" sz="1800" i="1" u="sng" dirty="0" smtClean="0"/>
              <a:t>kontrolním </a:t>
            </a:r>
            <a:r>
              <a:rPr lang="cs-CZ" sz="1800" i="1" u="sng" dirty="0"/>
              <a:t>orgánem</a:t>
            </a:r>
            <a:r>
              <a:rPr lang="cs-CZ" sz="1800" u="sng" dirty="0"/>
              <a:t> družstva je  </a:t>
            </a:r>
            <a:r>
              <a:rPr lang="cs-CZ" sz="1800" b="1" i="1" u="sng" dirty="0"/>
              <a:t>kontrolní </a:t>
            </a:r>
            <a:r>
              <a:rPr lang="cs-CZ" sz="1800" b="1" i="1" u="sng" dirty="0" smtClean="0"/>
              <a:t>komise</a:t>
            </a:r>
          </a:p>
          <a:p>
            <a:pPr marL="0" indent="0" hangingPunct="0">
              <a:buNone/>
            </a:pPr>
            <a:endParaRPr lang="cs-CZ" sz="1800" b="1" i="1" u="sng" dirty="0"/>
          </a:p>
          <a:p>
            <a:pPr marL="0" indent="0" hangingPunct="0">
              <a:buNone/>
            </a:pPr>
            <a:r>
              <a:rPr lang="cs-CZ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Ručení</a:t>
            </a:r>
            <a:r>
              <a:rPr lang="cs-CZ" sz="1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cs-CZ" sz="1800" dirty="0"/>
              <a:t>družstvo ručí za závazky celým svým majetkem, členové za závazky družstva neručí</a:t>
            </a:r>
          </a:p>
          <a:p>
            <a:pPr marL="0" indent="0" hangingPunct="0">
              <a:buNone/>
            </a:pPr>
            <a:r>
              <a:rPr lang="cs-CZ" sz="1800" b="1" dirty="0"/>
              <a:t> </a:t>
            </a:r>
            <a:endParaRPr lang="cs-CZ" sz="1800" dirty="0"/>
          </a:p>
          <a:p>
            <a:endParaRPr lang="cs-CZ" sz="1800" dirty="0"/>
          </a:p>
        </p:txBody>
      </p:sp>
      <p:pic>
        <p:nvPicPr>
          <p:cNvPr id="1026" name="Picture 2" descr="File:Volba prezidenta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502" y="2686772"/>
            <a:ext cx="3266498" cy="231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0629900" y="5023783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60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Motiv Office">
  <a:themeElements>
    <a:clrScheme name="Oranžová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Jemné pevné látky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</TotalTime>
  <Words>1485</Words>
  <Application>Microsoft Office PowerPoint</Application>
  <PresentationFormat>Vlastní</PresentationFormat>
  <Paragraphs>234</Paragraphs>
  <Slides>29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29</vt:i4>
      </vt:variant>
    </vt:vector>
  </HeadingPairs>
  <TitlesOfParts>
    <vt:vector size="30" baseType="lpstr">
      <vt:lpstr>Motiv Office</vt:lpstr>
      <vt:lpstr>PRÁVNÍ FORMY PODNIKÁNÍ</vt:lpstr>
      <vt:lpstr>Prezentace aplikace PowerPoint</vt:lpstr>
      <vt:lpstr>PRÁVNÍ FORMY PODNIKÁNÍ</vt:lpstr>
      <vt:lpstr>Mezi právní formy podnikání patří:   </vt:lpstr>
      <vt:lpstr>S t á t n í    p o d n i k y </vt:lpstr>
      <vt:lpstr>ZÁKLADNÍ KAPITÁL, KOMPETENCE ŘÍZENÍ  A RUČENÍ</vt:lpstr>
      <vt:lpstr>D r u ž s t v a </vt:lpstr>
      <vt:lpstr>VZNIK DRUŽSTVA</vt:lpstr>
      <vt:lpstr>ZÁKLADNÍ KAPITÁL, KOMPETENCE ŘÍZENÍ, RUČENÍ</vt:lpstr>
      <vt:lpstr>ZÁNIK A ZRUŠENÍ DRUŽSTVA</vt:lpstr>
      <vt:lpstr>právní formy podnikání  -  Obchodní společnosti</vt:lpstr>
      <vt:lpstr>právní formy podnikání     Obchodní společnosti ( obchodní korporace)</vt:lpstr>
      <vt:lpstr>Obchodní společnosti rozdělujeme do dvou skupin:  </vt:lpstr>
      <vt:lpstr>Veřejná obchodní společnost ( v.o.s)</vt:lpstr>
      <vt:lpstr>Komanditní společnost</vt:lpstr>
      <vt:lpstr>Komanditní společnost ( k.s.)</vt:lpstr>
      <vt:lpstr>Společnost s ručením omezeným (s.r.o.)</vt:lpstr>
      <vt:lpstr>Společnost s ručením omezeným</vt:lpstr>
      <vt:lpstr>Akciová společnost ( a.s.)</vt:lpstr>
      <vt:lpstr>Akciová společnost - Založení se může uskutečnit 2 způsoby: </vt:lpstr>
      <vt:lpstr>Akciová společnost  </vt:lpstr>
      <vt:lpstr>Akciová společnost  </vt:lpstr>
      <vt:lpstr>Akcie</vt:lpstr>
      <vt:lpstr>Druhy akcií</vt:lpstr>
      <vt:lpstr>Druhy akcií</vt:lpstr>
      <vt:lpstr>DIVIDENDA</vt:lpstr>
      <vt:lpstr>Úloha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PRÁVNÍ POJMY PODNIKÁNÍ</dc:title>
  <dc:creator>Jarmila Kabourková</dc:creator>
  <cp:lastModifiedBy>LIVA</cp:lastModifiedBy>
  <cp:revision>50</cp:revision>
  <dcterms:created xsi:type="dcterms:W3CDTF">2013-11-01T11:43:57Z</dcterms:created>
  <dcterms:modified xsi:type="dcterms:W3CDTF">2014-10-23T16:57:22Z</dcterms:modified>
</cp:coreProperties>
</file>