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6" r:id="rId3"/>
    <p:sldId id="257" r:id="rId4"/>
    <p:sldId id="258" r:id="rId5"/>
    <p:sldId id="259" r:id="rId6"/>
    <p:sldId id="261" r:id="rId7"/>
    <p:sldId id="262" r:id="rId8"/>
    <p:sldId id="269" r:id="rId9"/>
    <p:sldId id="263" r:id="rId10"/>
    <p:sldId id="264" r:id="rId11"/>
    <p:sldId id="260" r:id="rId12"/>
    <p:sldId id="265" r:id="rId13"/>
    <p:sldId id="268" r:id="rId14"/>
    <p:sldId id="267" r:id="rId15"/>
    <p:sldId id="270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891ACF-0D1B-4EC3-81C6-F196F333B905}" type="doc">
      <dgm:prSet loTypeId="urn:microsoft.com/office/officeart/2005/8/layout/vList2" loCatId="list" qsTypeId="urn:microsoft.com/office/officeart/2005/8/quickstyle/3d7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F8D17185-9538-45D6-8EE0-943C55BE4E44}">
      <dgm:prSet/>
      <dgm:spPr/>
      <dgm:t>
        <a:bodyPr/>
        <a:lstStyle/>
        <a:p>
          <a:pPr rtl="0"/>
          <a:r>
            <a:rPr lang="cs-CZ" b="1" smtClean="0"/>
            <a:t>živnost je soustavná činnost provozována samostatně, vlastním jménem, na vlastní odpovědnost, za účelem dosažení zisku a za podmínek stanovených tímto zákonem</a:t>
          </a:r>
          <a:endParaRPr lang="cs-CZ"/>
        </a:p>
      </dgm:t>
    </dgm:pt>
    <dgm:pt modelId="{0247EAA4-D9B3-489D-8C63-BD1B2E95EAF6}" type="parTrans" cxnId="{E407FA08-D0EB-4D05-9C91-9FBA858F471E}">
      <dgm:prSet/>
      <dgm:spPr/>
      <dgm:t>
        <a:bodyPr/>
        <a:lstStyle/>
        <a:p>
          <a:endParaRPr lang="cs-CZ"/>
        </a:p>
      </dgm:t>
    </dgm:pt>
    <dgm:pt modelId="{96F3CE2D-D4D4-4B3C-A225-24A198B40563}" type="sibTrans" cxnId="{E407FA08-D0EB-4D05-9C91-9FBA858F471E}">
      <dgm:prSet/>
      <dgm:spPr/>
      <dgm:t>
        <a:bodyPr/>
        <a:lstStyle/>
        <a:p>
          <a:endParaRPr lang="cs-CZ"/>
        </a:p>
      </dgm:t>
    </dgm:pt>
    <dgm:pt modelId="{A497FEC2-4B59-42CE-AAF3-A77242F31B54}" type="pres">
      <dgm:prSet presAssocID="{AF891ACF-0D1B-4EC3-81C6-F196F333B90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247E3A9-B8DE-471B-B29F-847CE32DB5D9}" type="pres">
      <dgm:prSet presAssocID="{F8D17185-9538-45D6-8EE0-943C55BE4E4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3D43AE7-53A9-4C2E-99FB-BF34D8D81085}" type="presOf" srcId="{F8D17185-9538-45D6-8EE0-943C55BE4E44}" destId="{E247E3A9-B8DE-471B-B29F-847CE32DB5D9}" srcOrd="0" destOrd="0" presId="urn:microsoft.com/office/officeart/2005/8/layout/vList2"/>
    <dgm:cxn modelId="{E407FA08-D0EB-4D05-9C91-9FBA858F471E}" srcId="{AF891ACF-0D1B-4EC3-81C6-F196F333B905}" destId="{F8D17185-9538-45D6-8EE0-943C55BE4E44}" srcOrd="0" destOrd="0" parTransId="{0247EAA4-D9B3-489D-8C63-BD1B2E95EAF6}" sibTransId="{96F3CE2D-D4D4-4B3C-A225-24A198B40563}"/>
    <dgm:cxn modelId="{88360642-6C14-4D56-BAA0-28AF6D05CDD7}" type="presOf" srcId="{AF891ACF-0D1B-4EC3-81C6-F196F333B905}" destId="{A497FEC2-4B59-42CE-AAF3-A77242F31B54}" srcOrd="0" destOrd="0" presId="urn:microsoft.com/office/officeart/2005/8/layout/vList2"/>
    <dgm:cxn modelId="{9B7997D4-64B3-495A-8B96-5B823AA3D2BE}" type="presParOf" srcId="{A497FEC2-4B59-42CE-AAF3-A77242F31B54}" destId="{E247E3A9-B8DE-471B-B29F-847CE32DB5D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D4036F-B138-407A-B493-3C0D525F0995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A6E0C413-8BBF-4030-B3C9-BBF4CD5AA268}">
      <dgm:prSet/>
      <dgm:spPr/>
      <dgm:t>
        <a:bodyPr/>
        <a:lstStyle/>
        <a:p>
          <a:pPr rtl="0"/>
          <a:r>
            <a:rPr lang="cs-CZ" b="1" dirty="0" smtClean="0"/>
            <a:t>Dosažením zletilosti 18 let </a:t>
          </a:r>
          <a:endParaRPr lang="cs-CZ" dirty="0"/>
        </a:p>
      </dgm:t>
    </dgm:pt>
    <dgm:pt modelId="{34A683D5-50AF-4769-828E-E11713F4651A}" type="parTrans" cxnId="{971C1DBF-CD28-42DA-BE09-A12158B43873}">
      <dgm:prSet/>
      <dgm:spPr/>
      <dgm:t>
        <a:bodyPr/>
        <a:lstStyle/>
        <a:p>
          <a:endParaRPr lang="cs-CZ"/>
        </a:p>
      </dgm:t>
    </dgm:pt>
    <dgm:pt modelId="{31E58D12-1221-436B-B3C4-DBE2EFB745BC}" type="sibTrans" cxnId="{971C1DBF-CD28-42DA-BE09-A12158B43873}">
      <dgm:prSet/>
      <dgm:spPr/>
      <dgm:t>
        <a:bodyPr/>
        <a:lstStyle/>
        <a:p>
          <a:endParaRPr lang="cs-CZ"/>
        </a:p>
      </dgm:t>
    </dgm:pt>
    <dgm:pt modelId="{7A9FBE88-A983-4B8B-8F60-42AA562F561A}">
      <dgm:prSet/>
      <dgm:spPr/>
      <dgm:t>
        <a:bodyPr/>
        <a:lstStyle/>
        <a:p>
          <a:pPr rtl="0"/>
          <a:r>
            <a:rPr lang="cs-CZ" b="1" dirty="0" smtClean="0"/>
            <a:t>Svéprávnost (nově i od 16 let, pokud splní podmínky dané zákonem)</a:t>
          </a:r>
          <a:endParaRPr lang="cs-CZ" dirty="0"/>
        </a:p>
      </dgm:t>
    </dgm:pt>
    <dgm:pt modelId="{F2FE0B58-A4D7-4BD2-9F94-29C8FAC993FE}" type="parTrans" cxnId="{5EB0C7EE-073D-4D5A-8802-EAE601D087FE}">
      <dgm:prSet/>
      <dgm:spPr/>
      <dgm:t>
        <a:bodyPr/>
        <a:lstStyle/>
        <a:p>
          <a:endParaRPr lang="cs-CZ"/>
        </a:p>
      </dgm:t>
    </dgm:pt>
    <dgm:pt modelId="{EFB1EC24-416E-4410-870B-77A536D5B9ED}" type="sibTrans" cxnId="{5EB0C7EE-073D-4D5A-8802-EAE601D087FE}">
      <dgm:prSet/>
      <dgm:spPr/>
      <dgm:t>
        <a:bodyPr/>
        <a:lstStyle/>
        <a:p>
          <a:endParaRPr lang="cs-CZ"/>
        </a:p>
      </dgm:t>
    </dgm:pt>
    <dgm:pt modelId="{D1446391-965C-4D4B-9F23-9AB888C4D268}">
      <dgm:prSet/>
      <dgm:spPr/>
      <dgm:t>
        <a:bodyPr/>
        <a:lstStyle/>
        <a:p>
          <a:pPr rtl="0"/>
          <a:r>
            <a:rPr lang="cs-CZ" b="1" dirty="0" smtClean="0"/>
            <a:t>Bezúhonnost (výpisem z evidence Rejstříku trestů)</a:t>
          </a:r>
          <a:r>
            <a:rPr lang="cs-CZ" dirty="0" smtClean="0"/>
            <a:t> kritérium bezúhonnosti  – upuštěním nedbalostních trestních činů, je na úvaze soudu, zda zakáže provinilci činnost v oboru</a:t>
          </a:r>
          <a:endParaRPr lang="cs-CZ" dirty="0"/>
        </a:p>
      </dgm:t>
    </dgm:pt>
    <dgm:pt modelId="{2E39FB11-3FDA-4848-9802-1C56D19A7AF2}" type="parTrans" cxnId="{478C5756-3993-483E-AA44-9B3AED5286A3}">
      <dgm:prSet/>
      <dgm:spPr/>
      <dgm:t>
        <a:bodyPr/>
        <a:lstStyle/>
        <a:p>
          <a:endParaRPr lang="cs-CZ"/>
        </a:p>
      </dgm:t>
    </dgm:pt>
    <dgm:pt modelId="{0008F245-7310-490C-8808-243F0FA4E7C0}" type="sibTrans" cxnId="{478C5756-3993-483E-AA44-9B3AED5286A3}">
      <dgm:prSet/>
      <dgm:spPr/>
      <dgm:t>
        <a:bodyPr/>
        <a:lstStyle/>
        <a:p>
          <a:endParaRPr lang="cs-CZ"/>
        </a:p>
      </dgm:t>
    </dgm:pt>
    <dgm:pt modelId="{4435AB8A-16B6-4868-9B5A-6FD98967A8DF}" type="pres">
      <dgm:prSet presAssocID="{EFD4036F-B138-407A-B493-3C0D525F09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9AB0D6C-3B4B-408E-BCCD-22C2404E0833}" type="pres">
      <dgm:prSet presAssocID="{A6E0C413-8BBF-4030-B3C9-BBF4CD5AA26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F91C8C7-D779-416C-9C1D-F2174E775740}" type="pres">
      <dgm:prSet presAssocID="{31E58D12-1221-436B-B3C4-DBE2EFB745BC}" presName="spacer" presStyleCnt="0"/>
      <dgm:spPr/>
      <dgm:t>
        <a:bodyPr/>
        <a:lstStyle/>
        <a:p>
          <a:endParaRPr lang="cs-CZ"/>
        </a:p>
      </dgm:t>
    </dgm:pt>
    <dgm:pt modelId="{C135C4EE-79FF-49DE-BA1A-511842016BFA}" type="pres">
      <dgm:prSet presAssocID="{7A9FBE88-A983-4B8B-8F60-42AA562F561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9A8AF0F-FA9A-4EE0-A353-BBEB81F3EE1D}" type="pres">
      <dgm:prSet presAssocID="{EFB1EC24-416E-4410-870B-77A536D5B9ED}" presName="spacer" presStyleCnt="0"/>
      <dgm:spPr/>
      <dgm:t>
        <a:bodyPr/>
        <a:lstStyle/>
        <a:p>
          <a:endParaRPr lang="cs-CZ"/>
        </a:p>
      </dgm:t>
    </dgm:pt>
    <dgm:pt modelId="{29B15DC3-235D-41C5-BFC0-329F61585623}" type="pres">
      <dgm:prSet presAssocID="{D1446391-965C-4D4B-9F23-9AB888C4D26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BDB765E-DAFB-46D4-9525-5C5B279F387C}" type="presOf" srcId="{D1446391-965C-4D4B-9F23-9AB888C4D268}" destId="{29B15DC3-235D-41C5-BFC0-329F61585623}" srcOrd="0" destOrd="0" presId="urn:microsoft.com/office/officeart/2005/8/layout/vList2"/>
    <dgm:cxn modelId="{38272FB3-FFFF-4BCF-957E-E5C9E9A10E48}" type="presOf" srcId="{EFD4036F-B138-407A-B493-3C0D525F0995}" destId="{4435AB8A-16B6-4868-9B5A-6FD98967A8DF}" srcOrd="0" destOrd="0" presId="urn:microsoft.com/office/officeart/2005/8/layout/vList2"/>
    <dgm:cxn modelId="{5EB0C7EE-073D-4D5A-8802-EAE601D087FE}" srcId="{EFD4036F-B138-407A-B493-3C0D525F0995}" destId="{7A9FBE88-A983-4B8B-8F60-42AA562F561A}" srcOrd="1" destOrd="0" parTransId="{F2FE0B58-A4D7-4BD2-9F94-29C8FAC993FE}" sibTransId="{EFB1EC24-416E-4410-870B-77A536D5B9ED}"/>
    <dgm:cxn modelId="{0B2428C4-5233-456C-82E3-E0DE0F982958}" type="presOf" srcId="{A6E0C413-8BBF-4030-B3C9-BBF4CD5AA268}" destId="{D9AB0D6C-3B4B-408E-BCCD-22C2404E0833}" srcOrd="0" destOrd="0" presId="urn:microsoft.com/office/officeart/2005/8/layout/vList2"/>
    <dgm:cxn modelId="{478C5756-3993-483E-AA44-9B3AED5286A3}" srcId="{EFD4036F-B138-407A-B493-3C0D525F0995}" destId="{D1446391-965C-4D4B-9F23-9AB888C4D268}" srcOrd="2" destOrd="0" parTransId="{2E39FB11-3FDA-4848-9802-1C56D19A7AF2}" sibTransId="{0008F245-7310-490C-8808-243F0FA4E7C0}"/>
    <dgm:cxn modelId="{E9219E8F-ED2D-4C99-B604-27508FB8A15A}" type="presOf" srcId="{7A9FBE88-A983-4B8B-8F60-42AA562F561A}" destId="{C135C4EE-79FF-49DE-BA1A-511842016BFA}" srcOrd="0" destOrd="0" presId="urn:microsoft.com/office/officeart/2005/8/layout/vList2"/>
    <dgm:cxn modelId="{971C1DBF-CD28-42DA-BE09-A12158B43873}" srcId="{EFD4036F-B138-407A-B493-3C0D525F0995}" destId="{A6E0C413-8BBF-4030-B3C9-BBF4CD5AA268}" srcOrd="0" destOrd="0" parTransId="{34A683D5-50AF-4769-828E-E11713F4651A}" sibTransId="{31E58D12-1221-436B-B3C4-DBE2EFB745BC}"/>
    <dgm:cxn modelId="{AAABD656-F28F-4F93-8358-79007C0EFDDF}" type="presParOf" srcId="{4435AB8A-16B6-4868-9B5A-6FD98967A8DF}" destId="{D9AB0D6C-3B4B-408E-BCCD-22C2404E0833}" srcOrd="0" destOrd="0" presId="urn:microsoft.com/office/officeart/2005/8/layout/vList2"/>
    <dgm:cxn modelId="{CCBC4DF4-DB7A-4FF3-A83C-9C7F1BAA2B69}" type="presParOf" srcId="{4435AB8A-16B6-4868-9B5A-6FD98967A8DF}" destId="{0F91C8C7-D779-416C-9C1D-F2174E775740}" srcOrd="1" destOrd="0" presId="urn:microsoft.com/office/officeart/2005/8/layout/vList2"/>
    <dgm:cxn modelId="{3E2F5259-4D02-4E90-B254-298BB52E4A32}" type="presParOf" srcId="{4435AB8A-16B6-4868-9B5A-6FD98967A8DF}" destId="{C135C4EE-79FF-49DE-BA1A-511842016BFA}" srcOrd="2" destOrd="0" presId="urn:microsoft.com/office/officeart/2005/8/layout/vList2"/>
    <dgm:cxn modelId="{F1B12582-173B-4D7D-8862-0FC9D4848729}" type="presParOf" srcId="{4435AB8A-16B6-4868-9B5A-6FD98967A8DF}" destId="{89A8AF0F-FA9A-4EE0-A353-BBEB81F3EE1D}" srcOrd="3" destOrd="0" presId="urn:microsoft.com/office/officeart/2005/8/layout/vList2"/>
    <dgm:cxn modelId="{3650F8F8-906D-4267-A725-7B6FEBC64A69}" type="presParOf" srcId="{4435AB8A-16B6-4868-9B5A-6FD98967A8DF}" destId="{29B15DC3-235D-41C5-BFC0-329F6158562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0607CF-1ECB-41C5-8909-CB69E66F60FF}" type="doc">
      <dgm:prSet loTypeId="urn:microsoft.com/office/officeart/2005/8/layout/pyramid2" loCatId="pyramid" qsTypeId="urn:microsoft.com/office/officeart/2005/8/quickstyle/3d5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D3613D3B-F974-48C7-AEE2-9C3B6D91561A}">
      <dgm:prSet/>
      <dgm:spPr/>
      <dgm:t>
        <a:bodyPr/>
        <a:lstStyle/>
        <a:p>
          <a:pPr rtl="0"/>
          <a:r>
            <a:rPr lang="cs-CZ" smtClean="0"/>
            <a:t>obchodní</a:t>
          </a:r>
          <a:endParaRPr lang="cs-CZ"/>
        </a:p>
      </dgm:t>
    </dgm:pt>
    <dgm:pt modelId="{BA6DDA63-B005-49F4-9F87-094D1C67F7BC}" type="parTrans" cxnId="{6C02115B-02D8-4AA4-A8AD-467DB368A3C3}">
      <dgm:prSet/>
      <dgm:spPr/>
      <dgm:t>
        <a:bodyPr/>
        <a:lstStyle/>
        <a:p>
          <a:endParaRPr lang="cs-CZ"/>
        </a:p>
      </dgm:t>
    </dgm:pt>
    <dgm:pt modelId="{467B9D78-7876-4050-9F3B-0364EFC6F25A}" type="sibTrans" cxnId="{6C02115B-02D8-4AA4-A8AD-467DB368A3C3}">
      <dgm:prSet/>
      <dgm:spPr/>
      <dgm:t>
        <a:bodyPr/>
        <a:lstStyle/>
        <a:p>
          <a:endParaRPr lang="cs-CZ"/>
        </a:p>
      </dgm:t>
    </dgm:pt>
    <dgm:pt modelId="{B4BCF471-A244-4877-89F2-6740A34F3775}">
      <dgm:prSet/>
      <dgm:spPr/>
      <dgm:t>
        <a:bodyPr/>
        <a:lstStyle/>
        <a:p>
          <a:pPr rtl="0"/>
          <a:r>
            <a:rPr lang="cs-CZ" smtClean="0"/>
            <a:t>výrobní</a:t>
          </a:r>
          <a:endParaRPr lang="cs-CZ"/>
        </a:p>
      </dgm:t>
    </dgm:pt>
    <dgm:pt modelId="{F938876A-29EF-4269-9531-2D1D8314768F}" type="parTrans" cxnId="{25A00960-6F6E-422A-8B1C-E2C4E78FF19D}">
      <dgm:prSet/>
      <dgm:spPr/>
      <dgm:t>
        <a:bodyPr/>
        <a:lstStyle/>
        <a:p>
          <a:endParaRPr lang="cs-CZ"/>
        </a:p>
      </dgm:t>
    </dgm:pt>
    <dgm:pt modelId="{28C04696-C720-4C7B-BD60-16AD9A767220}" type="sibTrans" cxnId="{25A00960-6F6E-422A-8B1C-E2C4E78FF19D}">
      <dgm:prSet/>
      <dgm:spPr/>
      <dgm:t>
        <a:bodyPr/>
        <a:lstStyle/>
        <a:p>
          <a:endParaRPr lang="cs-CZ"/>
        </a:p>
      </dgm:t>
    </dgm:pt>
    <dgm:pt modelId="{58240F6F-D56A-43F9-9AB2-C1D78C0D5CDB}">
      <dgm:prSet/>
      <dgm:spPr/>
      <dgm:t>
        <a:bodyPr/>
        <a:lstStyle/>
        <a:p>
          <a:pPr rtl="0"/>
          <a:r>
            <a:rPr lang="cs-CZ" smtClean="0"/>
            <a:t>poskytování služeb</a:t>
          </a:r>
          <a:endParaRPr lang="cs-CZ"/>
        </a:p>
      </dgm:t>
    </dgm:pt>
    <dgm:pt modelId="{557212B1-946E-43FB-88F7-CCD3E0E5FC0B}" type="parTrans" cxnId="{E7263426-71C0-4522-8AE4-E3F076B86D45}">
      <dgm:prSet/>
      <dgm:spPr/>
      <dgm:t>
        <a:bodyPr/>
        <a:lstStyle/>
        <a:p>
          <a:endParaRPr lang="cs-CZ"/>
        </a:p>
      </dgm:t>
    </dgm:pt>
    <dgm:pt modelId="{A83C305E-0A00-4636-BC86-7C637A281581}" type="sibTrans" cxnId="{E7263426-71C0-4522-8AE4-E3F076B86D45}">
      <dgm:prSet/>
      <dgm:spPr/>
      <dgm:t>
        <a:bodyPr/>
        <a:lstStyle/>
        <a:p>
          <a:endParaRPr lang="cs-CZ"/>
        </a:p>
      </dgm:t>
    </dgm:pt>
    <dgm:pt modelId="{3C702F63-D3DB-48C4-8FE9-7F681B4A3077}" type="pres">
      <dgm:prSet presAssocID="{B40607CF-1ECB-41C5-8909-CB69E66F60F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8580912F-D11A-4788-A608-2A228FE38A39}" type="pres">
      <dgm:prSet presAssocID="{B40607CF-1ECB-41C5-8909-CB69E66F60FF}" presName="pyramid" presStyleLbl="node1" presStyleIdx="0" presStyleCnt="1"/>
      <dgm:spPr/>
    </dgm:pt>
    <dgm:pt modelId="{E2176111-81A7-4DF6-8D2A-AF13007DE194}" type="pres">
      <dgm:prSet presAssocID="{B40607CF-1ECB-41C5-8909-CB69E66F60FF}" presName="theList" presStyleCnt="0"/>
      <dgm:spPr/>
    </dgm:pt>
    <dgm:pt modelId="{76CD17C2-6D70-43D1-83F8-8E790562D4F5}" type="pres">
      <dgm:prSet presAssocID="{D3613D3B-F974-48C7-AEE2-9C3B6D91561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39C14E3-0EBE-404D-A7CB-BF4077FDC5D5}" type="pres">
      <dgm:prSet presAssocID="{D3613D3B-F974-48C7-AEE2-9C3B6D91561A}" presName="aSpace" presStyleCnt="0"/>
      <dgm:spPr/>
    </dgm:pt>
    <dgm:pt modelId="{BFFC2D70-4FD3-4C25-BC2E-2F5CE0444A5A}" type="pres">
      <dgm:prSet presAssocID="{B4BCF471-A244-4877-89F2-6740A34F3775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4D66FEC-D1EB-4209-A890-01C40D7E6233}" type="pres">
      <dgm:prSet presAssocID="{B4BCF471-A244-4877-89F2-6740A34F3775}" presName="aSpace" presStyleCnt="0"/>
      <dgm:spPr/>
    </dgm:pt>
    <dgm:pt modelId="{DFDDDEAB-326D-49A4-9964-76202C5EDE71}" type="pres">
      <dgm:prSet presAssocID="{58240F6F-D56A-43F9-9AB2-C1D78C0D5CD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34E00C7-3F50-41C4-BE09-4EFA7BBD08D6}" type="pres">
      <dgm:prSet presAssocID="{58240F6F-D56A-43F9-9AB2-C1D78C0D5CDB}" presName="aSpace" presStyleCnt="0"/>
      <dgm:spPr/>
    </dgm:pt>
  </dgm:ptLst>
  <dgm:cxnLst>
    <dgm:cxn modelId="{25A00960-6F6E-422A-8B1C-E2C4E78FF19D}" srcId="{B40607CF-1ECB-41C5-8909-CB69E66F60FF}" destId="{B4BCF471-A244-4877-89F2-6740A34F3775}" srcOrd="1" destOrd="0" parTransId="{F938876A-29EF-4269-9531-2D1D8314768F}" sibTransId="{28C04696-C720-4C7B-BD60-16AD9A767220}"/>
    <dgm:cxn modelId="{1C022480-553C-48DC-9344-2B879278723A}" type="presOf" srcId="{B40607CF-1ECB-41C5-8909-CB69E66F60FF}" destId="{3C702F63-D3DB-48C4-8FE9-7F681B4A3077}" srcOrd="0" destOrd="0" presId="urn:microsoft.com/office/officeart/2005/8/layout/pyramid2"/>
    <dgm:cxn modelId="{E7263426-71C0-4522-8AE4-E3F076B86D45}" srcId="{B40607CF-1ECB-41C5-8909-CB69E66F60FF}" destId="{58240F6F-D56A-43F9-9AB2-C1D78C0D5CDB}" srcOrd="2" destOrd="0" parTransId="{557212B1-946E-43FB-88F7-CCD3E0E5FC0B}" sibTransId="{A83C305E-0A00-4636-BC86-7C637A281581}"/>
    <dgm:cxn modelId="{6C02115B-02D8-4AA4-A8AD-467DB368A3C3}" srcId="{B40607CF-1ECB-41C5-8909-CB69E66F60FF}" destId="{D3613D3B-F974-48C7-AEE2-9C3B6D91561A}" srcOrd="0" destOrd="0" parTransId="{BA6DDA63-B005-49F4-9F87-094D1C67F7BC}" sibTransId="{467B9D78-7876-4050-9F3B-0364EFC6F25A}"/>
    <dgm:cxn modelId="{264FF78F-C37F-4FB5-81E4-51DCDF144C67}" type="presOf" srcId="{58240F6F-D56A-43F9-9AB2-C1D78C0D5CDB}" destId="{DFDDDEAB-326D-49A4-9964-76202C5EDE71}" srcOrd="0" destOrd="0" presId="urn:microsoft.com/office/officeart/2005/8/layout/pyramid2"/>
    <dgm:cxn modelId="{4C999697-747F-49EE-A5AD-DC3DC66BCAC2}" type="presOf" srcId="{D3613D3B-F974-48C7-AEE2-9C3B6D91561A}" destId="{76CD17C2-6D70-43D1-83F8-8E790562D4F5}" srcOrd="0" destOrd="0" presId="urn:microsoft.com/office/officeart/2005/8/layout/pyramid2"/>
    <dgm:cxn modelId="{9576BC8A-31F3-4E19-8B38-FF6127F2837D}" type="presOf" srcId="{B4BCF471-A244-4877-89F2-6740A34F3775}" destId="{BFFC2D70-4FD3-4C25-BC2E-2F5CE0444A5A}" srcOrd="0" destOrd="0" presId="urn:microsoft.com/office/officeart/2005/8/layout/pyramid2"/>
    <dgm:cxn modelId="{8035EC3D-B967-4D1F-BC91-44E5402B3357}" type="presParOf" srcId="{3C702F63-D3DB-48C4-8FE9-7F681B4A3077}" destId="{8580912F-D11A-4788-A608-2A228FE38A39}" srcOrd="0" destOrd="0" presId="urn:microsoft.com/office/officeart/2005/8/layout/pyramid2"/>
    <dgm:cxn modelId="{8D34FBFA-7698-4F10-B4EE-AB088558393B}" type="presParOf" srcId="{3C702F63-D3DB-48C4-8FE9-7F681B4A3077}" destId="{E2176111-81A7-4DF6-8D2A-AF13007DE194}" srcOrd="1" destOrd="0" presId="urn:microsoft.com/office/officeart/2005/8/layout/pyramid2"/>
    <dgm:cxn modelId="{402EC586-4A4D-4CF6-A57A-E9BE93DB34BA}" type="presParOf" srcId="{E2176111-81A7-4DF6-8D2A-AF13007DE194}" destId="{76CD17C2-6D70-43D1-83F8-8E790562D4F5}" srcOrd="0" destOrd="0" presId="urn:microsoft.com/office/officeart/2005/8/layout/pyramid2"/>
    <dgm:cxn modelId="{F2D3B84E-39E0-4310-B348-E234F62A2E74}" type="presParOf" srcId="{E2176111-81A7-4DF6-8D2A-AF13007DE194}" destId="{A39C14E3-0EBE-404D-A7CB-BF4077FDC5D5}" srcOrd="1" destOrd="0" presId="urn:microsoft.com/office/officeart/2005/8/layout/pyramid2"/>
    <dgm:cxn modelId="{B799E43E-887C-4569-A003-22456D015C64}" type="presParOf" srcId="{E2176111-81A7-4DF6-8D2A-AF13007DE194}" destId="{BFFC2D70-4FD3-4C25-BC2E-2F5CE0444A5A}" srcOrd="2" destOrd="0" presId="urn:microsoft.com/office/officeart/2005/8/layout/pyramid2"/>
    <dgm:cxn modelId="{333C20B5-CC85-4E16-83DD-483D62953153}" type="presParOf" srcId="{E2176111-81A7-4DF6-8D2A-AF13007DE194}" destId="{C4D66FEC-D1EB-4209-A890-01C40D7E6233}" srcOrd="3" destOrd="0" presId="urn:microsoft.com/office/officeart/2005/8/layout/pyramid2"/>
    <dgm:cxn modelId="{B0979F82-732B-4530-9ED6-704AD59F855C}" type="presParOf" srcId="{E2176111-81A7-4DF6-8D2A-AF13007DE194}" destId="{DFDDDEAB-326D-49A4-9964-76202C5EDE71}" srcOrd="4" destOrd="0" presId="urn:microsoft.com/office/officeart/2005/8/layout/pyramid2"/>
    <dgm:cxn modelId="{3E4E7569-40C7-4DA6-BEDF-8351FE48E318}" type="presParOf" srcId="{E2176111-81A7-4DF6-8D2A-AF13007DE194}" destId="{C34E00C7-3F50-41C4-BE09-4EFA7BBD08D6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9AD52E-B1DB-4D78-ACAC-722FDF0DDE3C}" type="doc">
      <dgm:prSet loTypeId="urn:microsoft.com/office/officeart/2005/8/layout/vList2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741E689-C870-4A7B-882F-3243121F7A08}">
      <dgm:prSet/>
      <dgm:spPr/>
      <dgm:t>
        <a:bodyPr/>
        <a:lstStyle/>
        <a:p>
          <a:pPr rtl="0"/>
          <a:r>
            <a:rPr lang="cs-CZ" b="1" dirty="0" smtClean="0"/>
            <a:t>OHLAŠOVACÍ  </a:t>
          </a:r>
          <a:r>
            <a:rPr lang="cs-CZ" b="1" dirty="0" smtClean="0"/>
            <a:t>(řemeslné</a:t>
          </a:r>
          <a:r>
            <a:rPr lang="cs-CZ" b="1" dirty="0" smtClean="0"/>
            <a:t>, vázané, volné)</a:t>
          </a:r>
          <a:endParaRPr lang="cs-CZ" dirty="0"/>
        </a:p>
      </dgm:t>
    </dgm:pt>
    <dgm:pt modelId="{239EBAED-616D-4226-A71E-47570059BEB1}" type="parTrans" cxnId="{940ABC11-01E6-4FB6-9FC6-98279C78EF7C}">
      <dgm:prSet/>
      <dgm:spPr/>
      <dgm:t>
        <a:bodyPr/>
        <a:lstStyle/>
        <a:p>
          <a:endParaRPr lang="cs-CZ"/>
        </a:p>
      </dgm:t>
    </dgm:pt>
    <dgm:pt modelId="{973F7203-51E6-430E-A6D3-4E4C1E105BDA}" type="sibTrans" cxnId="{940ABC11-01E6-4FB6-9FC6-98279C78EF7C}">
      <dgm:prSet/>
      <dgm:spPr/>
      <dgm:t>
        <a:bodyPr/>
        <a:lstStyle/>
        <a:p>
          <a:endParaRPr lang="cs-CZ"/>
        </a:p>
      </dgm:t>
    </dgm:pt>
    <dgm:pt modelId="{61DDA419-0594-419D-961B-5B503DFBEB7A}">
      <dgm:prSet/>
      <dgm:spPr/>
      <dgm:t>
        <a:bodyPr/>
        <a:lstStyle/>
        <a:p>
          <a:pPr rtl="0"/>
          <a:r>
            <a:rPr lang="cs-CZ" b="1" smtClean="0"/>
            <a:t>KONCESOVANÉ</a:t>
          </a:r>
          <a:endParaRPr lang="cs-CZ"/>
        </a:p>
      </dgm:t>
    </dgm:pt>
    <dgm:pt modelId="{0AFD9FE3-950F-4490-A883-1A576F4F7602}" type="parTrans" cxnId="{2B9D17D8-B439-49A3-9FC2-7640A3B53B33}">
      <dgm:prSet/>
      <dgm:spPr/>
      <dgm:t>
        <a:bodyPr/>
        <a:lstStyle/>
        <a:p>
          <a:endParaRPr lang="cs-CZ"/>
        </a:p>
      </dgm:t>
    </dgm:pt>
    <dgm:pt modelId="{B572C64F-F01F-40CD-B219-F0CA8F0DF27D}" type="sibTrans" cxnId="{2B9D17D8-B439-49A3-9FC2-7640A3B53B33}">
      <dgm:prSet/>
      <dgm:spPr/>
      <dgm:t>
        <a:bodyPr/>
        <a:lstStyle/>
        <a:p>
          <a:endParaRPr lang="cs-CZ"/>
        </a:p>
      </dgm:t>
    </dgm:pt>
    <dgm:pt modelId="{EC42F7E9-F921-4998-8AB9-D5A15300D7FC}" type="pres">
      <dgm:prSet presAssocID="{619AD52E-B1DB-4D78-ACAC-722FDF0DDE3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6A3000A-8815-4148-9E4A-AA971E130821}" type="pres">
      <dgm:prSet presAssocID="{A741E689-C870-4A7B-882F-3243121F7A0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AD9212D-8BD4-40AF-AEEC-0E2F2E9FCF57}" type="pres">
      <dgm:prSet presAssocID="{973F7203-51E6-430E-A6D3-4E4C1E105BDA}" presName="spacer" presStyleCnt="0"/>
      <dgm:spPr/>
    </dgm:pt>
    <dgm:pt modelId="{16143207-8FF6-4D87-BA3B-2282811A4C76}" type="pres">
      <dgm:prSet presAssocID="{61DDA419-0594-419D-961B-5B503DFBEB7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B9D17D8-B439-49A3-9FC2-7640A3B53B33}" srcId="{619AD52E-B1DB-4D78-ACAC-722FDF0DDE3C}" destId="{61DDA419-0594-419D-961B-5B503DFBEB7A}" srcOrd="1" destOrd="0" parTransId="{0AFD9FE3-950F-4490-A883-1A576F4F7602}" sibTransId="{B572C64F-F01F-40CD-B219-F0CA8F0DF27D}"/>
    <dgm:cxn modelId="{887F3276-3DC0-4B13-9442-C5D4B92138B3}" type="presOf" srcId="{A741E689-C870-4A7B-882F-3243121F7A08}" destId="{26A3000A-8815-4148-9E4A-AA971E130821}" srcOrd="0" destOrd="0" presId="urn:microsoft.com/office/officeart/2005/8/layout/vList2"/>
    <dgm:cxn modelId="{B92BD990-7FE4-498B-84A7-127E59C0747B}" type="presOf" srcId="{61DDA419-0594-419D-961B-5B503DFBEB7A}" destId="{16143207-8FF6-4D87-BA3B-2282811A4C76}" srcOrd="0" destOrd="0" presId="urn:microsoft.com/office/officeart/2005/8/layout/vList2"/>
    <dgm:cxn modelId="{940ABC11-01E6-4FB6-9FC6-98279C78EF7C}" srcId="{619AD52E-B1DB-4D78-ACAC-722FDF0DDE3C}" destId="{A741E689-C870-4A7B-882F-3243121F7A08}" srcOrd="0" destOrd="0" parTransId="{239EBAED-616D-4226-A71E-47570059BEB1}" sibTransId="{973F7203-51E6-430E-A6D3-4E4C1E105BDA}"/>
    <dgm:cxn modelId="{FB5386C9-FEEF-40D4-933B-0A6F02E201F8}" type="presOf" srcId="{619AD52E-B1DB-4D78-ACAC-722FDF0DDE3C}" destId="{EC42F7E9-F921-4998-8AB9-D5A15300D7FC}" srcOrd="0" destOrd="0" presId="urn:microsoft.com/office/officeart/2005/8/layout/vList2"/>
    <dgm:cxn modelId="{CB3FE188-0271-4F5F-BAE4-FCBB7FB9DCB1}" type="presParOf" srcId="{EC42F7E9-F921-4998-8AB9-D5A15300D7FC}" destId="{26A3000A-8815-4148-9E4A-AA971E130821}" srcOrd="0" destOrd="0" presId="urn:microsoft.com/office/officeart/2005/8/layout/vList2"/>
    <dgm:cxn modelId="{5923ACC5-DDCD-4096-BFC3-4876E84C493D}" type="presParOf" srcId="{EC42F7E9-F921-4998-8AB9-D5A15300D7FC}" destId="{9AD9212D-8BD4-40AF-AEEC-0E2F2E9FCF57}" srcOrd="1" destOrd="0" presId="urn:microsoft.com/office/officeart/2005/8/layout/vList2"/>
    <dgm:cxn modelId="{8ACD5285-32C6-478C-814E-03052DE657CD}" type="presParOf" srcId="{EC42F7E9-F921-4998-8AB9-D5A15300D7FC}" destId="{16143207-8FF6-4D87-BA3B-2282811A4C7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47E3A9-B8DE-471B-B29F-847CE32DB5D9}">
      <dsp:nvSpPr>
        <dsp:cNvPr id="0" name=""/>
        <dsp:cNvSpPr/>
      </dsp:nvSpPr>
      <dsp:spPr>
        <a:xfrm>
          <a:off x="0" y="193976"/>
          <a:ext cx="10820400" cy="36363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200" b="1" kern="1200" smtClean="0"/>
            <a:t>živnost je soustavná činnost provozována samostatně, vlastním jménem, na vlastní odpovědnost, za účelem dosažení zisku a za podmínek stanovených tímto zákonem</a:t>
          </a:r>
          <a:endParaRPr lang="cs-CZ" sz="4200" kern="1200"/>
        </a:p>
      </dsp:txBody>
      <dsp:txXfrm>
        <a:off x="177512" y="371488"/>
        <a:ext cx="10465376" cy="32813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AB0D6C-3B4B-408E-BCCD-22C2404E0833}">
      <dsp:nvSpPr>
        <dsp:cNvPr id="0" name=""/>
        <dsp:cNvSpPr/>
      </dsp:nvSpPr>
      <dsp:spPr>
        <a:xfrm>
          <a:off x="0" y="33251"/>
          <a:ext cx="10515600" cy="127570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Dosažením zletilosti 18 let </a:t>
          </a:r>
          <a:endParaRPr lang="cs-CZ" sz="2300" kern="1200" dirty="0"/>
        </a:p>
      </dsp:txBody>
      <dsp:txXfrm>
        <a:off x="62275" y="95526"/>
        <a:ext cx="10391050" cy="1151152"/>
      </dsp:txXfrm>
    </dsp:sp>
    <dsp:sp modelId="{C135C4EE-79FF-49DE-BA1A-511842016BFA}">
      <dsp:nvSpPr>
        <dsp:cNvPr id="0" name=""/>
        <dsp:cNvSpPr/>
      </dsp:nvSpPr>
      <dsp:spPr>
        <a:xfrm>
          <a:off x="0" y="1375193"/>
          <a:ext cx="10515600" cy="127570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Svéprávnost (nově i od 16 let, pokud splní podmínky dané zákonem)</a:t>
          </a:r>
          <a:endParaRPr lang="cs-CZ" sz="2300" kern="1200" dirty="0"/>
        </a:p>
      </dsp:txBody>
      <dsp:txXfrm>
        <a:off x="62275" y="1437468"/>
        <a:ext cx="10391050" cy="1151152"/>
      </dsp:txXfrm>
    </dsp:sp>
    <dsp:sp modelId="{29B15DC3-235D-41C5-BFC0-329F61585623}">
      <dsp:nvSpPr>
        <dsp:cNvPr id="0" name=""/>
        <dsp:cNvSpPr/>
      </dsp:nvSpPr>
      <dsp:spPr>
        <a:xfrm>
          <a:off x="0" y="2717136"/>
          <a:ext cx="10515600" cy="127570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/>
            <a:t>Bezúhonnost (výpisem z evidence Rejstříku trestů)</a:t>
          </a:r>
          <a:r>
            <a:rPr lang="cs-CZ" sz="2300" kern="1200" dirty="0" smtClean="0"/>
            <a:t> kritérium bezúhonnosti  – upuštěním nedbalostních trestních činů, je na úvaze soudu, zda zakáže provinilci činnost v oboru</a:t>
          </a:r>
          <a:endParaRPr lang="cs-CZ" sz="2300" kern="1200" dirty="0"/>
        </a:p>
      </dsp:txBody>
      <dsp:txXfrm>
        <a:off x="62275" y="2779411"/>
        <a:ext cx="10391050" cy="11511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80912F-D11A-4788-A608-2A228FE38A39}">
      <dsp:nvSpPr>
        <dsp:cNvPr id="0" name=""/>
        <dsp:cNvSpPr/>
      </dsp:nvSpPr>
      <dsp:spPr>
        <a:xfrm>
          <a:off x="3096220" y="0"/>
          <a:ext cx="4024313" cy="402431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CD17C2-6D70-43D1-83F8-8E790562D4F5}">
      <dsp:nvSpPr>
        <dsp:cNvPr id="0" name=""/>
        <dsp:cNvSpPr/>
      </dsp:nvSpPr>
      <dsp:spPr>
        <a:xfrm>
          <a:off x="5108376" y="404592"/>
          <a:ext cx="2615803" cy="9526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obchodní</a:t>
          </a:r>
          <a:endParaRPr lang="cs-CZ" sz="2400" kern="1200"/>
        </a:p>
      </dsp:txBody>
      <dsp:txXfrm>
        <a:off x="5154880" y="451096"/>
        <a:ext cx="2522795" cy="859622"/>
      </dsp:txXfrm>
    </dsp:sp>
    <dsp:sp modelId="{BFFC2D70-4FD3-4C25-BC2E-2F5CE0444A5A}">
      <dsp:nvSpPr>
        <dsp:cNvPr id="0" name=""/>
        <dsp:cNvSpPr/>
      </dsp:nvSpPr>
      <dsp:spPr>
        <a:xfrm>
          <a:off x="5108376" y="1476301"/>
          <a:ext cx="2615803" cy="9526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2374804"/>
              <a:satOff val="6006"/>
              <a:lumOff val="-392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výrobní</a:t>
          </a:r>
          <a:endParaRPr lang="cs-CZ" sz="2400" kern="1200"/>
        </a:p>
      </dsp:txBody>
      <dsp:txXfrm>
        <a:off x="5154880" y="1522805"/>
        <a:ext cx="2522795" cy="859622"/>
      </dsp:txXfrm>
    </dsp:sp>
    <dsp:sp modelId="{DFDDDEAB-326D-49A4-9964-76202C5EDE71}">
      <dsp:nvSpPr>
        <dsp:cNvPr id="0" name=""/>
        <dsp:cNvSpPr/>
      </dsp:nvSpPr>
      <dsp:spPr>
        <a:xfrm>
          <a:off x="5108376" y="2548011"/>
          <a:ext cx="2615803" cy="9526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4749608"/>
              <a:satOff val="12011"/>
              <a:lumOff val="-784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poskytování služeb</a:t>
          </a:r>
          <a:endParaRPr lang="cs-CZ" sz="2400" kern="1200"/>
        </a:p>
      </dsp:txBody>
      <dsp:txXfrm>
        <a:off x="5154880" y="2594515"/>
        <a:ext cx="2522795" cy="8596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A3000A-8815-4148-9E4A-AA971E130821}">
      <dsp:nvSpPr>
        <dsp:cNvPr id="0" name=""/>
        <dsp:cNvSpPr/>
      </dsp:nvSpPr>
      <dsp:spPr>
        <a:xfrm>
          <a:off x="0" y="33502"/>
          <a:ext cx="10820400" cy="19094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800" b="1" kern="1200" dirty="0" smtClean="0"/>
            <a:t>OHLAŠOVACÍ  </a:t>
          </a:r>
          <a:r>
            <a:rPr lang="cs-CZ" sz="4800" b="1" kern="1200" dirty="0" smtClean="0"/>
            <a:t>(řemeslné</a:t>
          </a:r>
          <a:r>
            <a:rPr lang="cs-CZ" sz="4800" b="1" kern="1200" dirty="0" smtClean="0"/>
            <a:t>, vázané, volné)</a:t>
          </a:r>
          <a:endParaRPr lang="cs-CZ" sz="4800" kern="1200" dirty="0"/>
        </a:p>
      </dsp:txBody>
      <dsp:txXfrm>
        <a:off x="93211" y="126713"/>
        <a:ext cx="10633978" cy="1723017"/>
      </dsp:txXfrm>
    </dsp:sp>
    <dsp:sp modelId="{16143207-8FF6-4D87-BA3B-2282811A4C76}">
      <dsp:nvSpPr>
        <dsp:cNvPr id="0" name=""/>
        <dsp:cNvSpPr/>
      </dsp:nvSpPr>
      <dsp:spPr>
        <a:xfrm>
          <a:off x="0" y="2081182"/>
          <a:ext cx="10820400" cy="19094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800" b="1" kern="1200" smtClean="0"/>
            <a:t>KONCESOVANÉ</a:t>
          </a:r>
          <a:endParaRPr lang="cs-CZ" sz="4800" kern="1200"/>
        </a:p>
      </dsp:txBody>
      <dsp:txXfrm>
        <a:off x="93211" y="2174393"/>
        <a:ext cx="10633978" cy="1723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6630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2254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7246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2119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376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79560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441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5124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2039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663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8250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4181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0856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145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701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189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1600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15541-B11A-40B9-8D38-3BA88C7E1AC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2C2FE-63CA-4072-B407-FABB858ED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8239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d/d7/NYC_Taxi_in_motion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WM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Živnostenské podnikání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1260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DĚLENÍ ŽIVNOSTÍ </a:t>
            </a:r>
            <a:r>
              <a:rPr lang="cs-CZ" b="1" dirty="0"/>
              <a:t>podle vzniku práva k provozování živnosti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r>
              <a:rPr lang="cs-CZ" sz="2800" b="1" i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cs-CZ" sz="28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sz="2800" b="1" i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Koncesované</a:t>
            </a:r>
            <a:r>
              <a:rPr lang="cs-CZ" sz="28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b="1" dirty="0" smtClean="0">
                <a:solidFill>
                  <a:schemeClr val="accent2"/>
                </a:solidFill>
              </a:rPr>
              <a:t>(na </a:t>
            </a:r>
            <a:r>
              <a:rPr lang="cs-CZ" b="1" dirty="0">
                <a:solidFill>
                  <a:schemeClr val="accent2"/>
                </a:solidFill>
              </a:rPr>
              <a:t>základě udělení koncese, požaduje se zvláštní </a:t>
            </a:r>
            <a:r>
              <a:rPr lang="cs-CZ" b="1" dirty="0" smtClean="0">
                <a:solidFill>
                  <a:schemeClr val="accent2"/>
                </a:solidFill>
              </a:rPr>
              <a:t/>
            </a:r>
            <a:br>
              <a:rPr lang="cs-CZ" b="1" dirty="0" smtClean="0">
                <a:solidFill>
                  <a:schemeClr val="accent2"/>
                </a:solidFill>
              </a:rPr>
            </a:br>
            <a:r>
              <a:rPr lang="cs-CZ" b="1" dirty="0" smtClean="0">
                <a:solidFill>
                  <a:schemeClr val="accent2"/>
                </a:solidFill>
              </a:rPr>
              <a:t>a </a:t>
            </a:r>
            <a:r>
              <a:rPr lang="cs-CZ" b="1" dirty="0">
                <a:solidFill>
                  <a:schemeClr val="accent2"/>
                </a:solidFill>
              </a:rPr>
              <a:t>odborná způsobilost) Př. cestovní kanceláře, </a:t>
            </a:r>
            <a:r>
              <a:rPr lang="cs-CZ" b="1" dirty="0" smtClean="0">
                <a:solidFill>
                  <a:schemeClr val="accent2"/>
                </a:solidFill>
              </a:rPr>
              <a:t>taxislužba</a:t>
            </a:r>
            <a:r>
              <a:rPr lang="cs-CZ" b="1" dirty="0">
                <a:solidFill>
                  <a:schemeClr val="accent2"/>
                </a:solidFill>
              </a:rPr>
              <a:t>, výroba zbraní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File:NYC Taxi in mo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120737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8001000" y="5702012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42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DEN VZNIKU ŽIVNOSTI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7829"/>
            <a:ext cx="10515600" cy="4319134"/>
          </a:xfrm>
        </p:spPr>
        <p:txBody>
          <a:bodyPr>
            <a:norm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Ohlašovací živnost </a:t>
            </a:r>
            <a:r>
              <a:rPr lang="cs-CZ" b="1" dirty="0"/>
              <a:t>-</a:t>
            </a:r>
            <a:r>
              <a:rPr lang="cs-CZ" dirty="0"/>
              <a:t> podnikatel může začít podnikat dnem ohlášení živnosti </a:t>
            </a:r>
          </a:p>
          <a:p>
            <a:r>
              <a:rPr lang="cs-CZ" b="1" dirty="0">
                <a:solidFill>
                  <a:srgbClr val="FF0000"/>
                </a:solidFill>
              </a:rPr>
              <a:t>Koncesovaná živnost </a:t>
            </a:r>
            <a:r>
              <a:rPr lang="cs-CZ" b="1" dirty="0"/>
              <a:t>- </a:t>
            </a:r>
            <a:r>
              <a:rPr lang="cs-CZ" dirty="0"/>
              <a:t>podnikatel může začít  podnikat teprve dnem nabytí právní moci rozhodnutí o udělení koncese.</a:t>
            </a:r>
          </a:p>
          <a:p>
            <a:r>
              <a:rPr lang="cs-CZ" dirty="0" smtClean="0"/>
              <a:t>Podnikatel </a:t>
            </a:r>
            <a:r>
              <a:rPr lang="cs-CZ" dirty="0"/>
              <a:t>může provozovat více živností , ohlásí najednou více živností nebo podá více žádostí o koncesi – dostane a zaplatí jen jeden dokument. Živnostenský úřad vydá jeden výpis </a:t>
            </a:r>
            <a:r>
              <a:rPr lang="cs-CZ" dirty="0" smtClean="0"/>
              <a:t>ze</a:t>
            </a:r>
            <a:r>
              <a:rPr lang="cs-CZ" dirty="0"/>
              <a:t> živnostenského rejstříku, který mu bude osvědčovat právo provozovat všechny ohlášené živnosti. Správní poplatek činí 1000,- Kč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Živnostenské oprávnění – podnikatel prokazuje své živnostenské oprávnění:</a:t>
            </a:r>
          </a:p>
          <a:p>
            <a:r>
              <a:rPr lang="cs-CZ" b="1" dirty="0">
                <a:solidFill>
                  <a:srgbClr val="7030A0"/>
                </a:solidFill>
              </a:rPr>
              <a:t>Výpisem ze živnostenského rejstříku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9247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u="sng" dirty="0">
                <a:solidFill>
                  <a:schemeClr val="tx2">
                    <a:lumMod val="75000"/>
                  </a:schemeClr>
                </a:solidFill>
                <a:latin typeface="Algerian" panose="04020705040A02060702" pitchFamily="82" charset="0"/>
              </a:rPr>
              <a:t>Zánik živnostenského oprávnění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Kdy živnostenské oprávnění zaniká:</a:t>
            </a:r>
            <a:endParaRPr lang="cs-CZ" dirty="0">
              <a:solidFill>
                <a:srgbClr val="FF0000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bg1"/>
                </a:solidFill>
              </a:rPr>
              <a:t>smrtí podnikatele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bg1"/>
                </a:solidFill>
              </a:rPr>
              <a:t>zánikem právnické osoby, výmazem </a:t>
            </a:r>
            <a:r>
              <a:rPr lang="cs-CZ" dirty="0" err="1">
                <a:solidFill>
                  <a:schemeClr val="bg1"/>
                </a:solidFill>
              </a:rPr>
              <a:t>zahr</a:t>
            </a:r>
            <a:r>
              <a:rPr lang="cs-CZ" dirty="0" smtClean="0">
                <a:solidFill>
                  <a:schemeClr val="bg1"/>
                </a:solidFill>
              </a:rPr>
              <a:t>. osoby </a:t>
            </a:r>
            <a:r>
              <a:rPr lang="cs-CZ" dirty="0">
                <a:solidFill>
                  <a:schemeClr val="bg1"/>
                </a:solidFill>
              </a:rPr>
              <a:t>z obchodního rejstříku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bg1"/>
                </a:solidFill>
              </a:rPr>
              <a:t>uplynutím doby, pokud bylo vydáno na dobu určitou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bg1"/>
                </a:solidFill>
              </a:rPr>
              <a:t>rozhodnutím živnostenského úřadu o zrušení živnostenského oprávnění </a:t>
            </a:r>
          </a:p>
          <a:p>
            <a:pPr marL="0" indent="0">
              <a:buNone/>
            </a:pP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3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Definice živnosti podle OZ</a:t>
            </a:r>
          </a:p>
          <a:p>
            <a:r>
              <a:rPr lang="cs-CZ" dirty="0" smtClean="0"/>
              <a:t>Dělení živností</a:t>
            </a:r>
          </a:p>
          <a:p>
            <a:r>
              <a:rPr lang="cs-CZ" dirty="0" smtClean="0"/>
              <a:t>Popište rozdíly mezi ohlašovací a koncesovanou živností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33599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</a:t>
            </a:r>
            <a:r>
              <a:rPr lang="cs-CZ" dirty="0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5413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>
              <a:spcBef>
                <a:spcPts val="900"/>
              </a:spcBef>
              <a:buFont typeface="+mj-lt"/>
              <a:buAutoNum type="arabicParenR"/>
            </a:pPr>
            <a:r>
              <a:rPr lang="cs-CZ" sz="1800" dirty="0"/>
              <a:t>THE WORDSMITH. </a:t>
            </a:r>
            <a:r>
              <a:rPr lang="cs-CZ" sz="1800" i="1" dirty="0"/>
              <a:t>wikimedia.org</a:t>
            </a:r>
            <a:r>
              <a:rPr lang="cs-CZ" sz="1800" dirty="0"/>
              <a:t> [online]. [cit. </a:t>
            </a:r>
            <a:r>
              <a:rPr lang="cs-CZ" sz="1800" dirty="0" smtClean="0"/>
              <a:t>11.1.2014</a:t>
            </a:r>
            <a:r>
              <a:rPr lang="cs-CZ" sz="1800" dirty="0"/>
              <a:t>]. Dostupný na WWW: http://commons.wikimedia.org/wiki/File%3ANYC_Taxi_in_motion.jpg </a:t>
            </a:r>
          </a:p>
          <a:p>
            <a:pPr marL="342900" lvl="2" indent="-342900">
              <a:spcBef>
                <a:spcPts val="900"/>
              </a:spcBef>
              <a:buFont typeface="+mj-lt"/>
              <a:buAutoNum type="arabicParenR"/>
            </a:pPr>
            <a:r>
              <a:rPr lang="cs-CZ" sz="1800" dirty="0" smtClean="0"/>
              <a:t>Obrázky webu Office.com</a:t>
            </a:r>
            <a:endParaRPr lang="cs-CZ" sz="1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0489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538885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453391"/>
              </p:ext>
            </p:extLst>
          </p:nvPr>
        </p:nvGraphicFramePr>
        <p:xfrm>
          <a:off x="2567608" y="2374040"/>
          <a:ext cx="7056784" cy="369306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VY_32_INOVACE_0919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Živnostenské podnikání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11.1.2014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vznik živnostenského podnikání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847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ŽIVNOST - SOUKROMÉ PODNIKY</a:t>
            </a:r>
            <a:endParaRPr lang="cs-CZ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512341"/>
              </p:ext>
            </p:extLst>
          </p:nvPr>
        </p:nvGraphicFramePr>
        <p:xfrm>
          <a:off x="685800" y="2193925"/>
          <a:ext cx="10820400" cy="4024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765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95600" y="319314"/>
            <a:ext cx="8610600" cy="1738087"/>
          </a:xfrm>
        </p:spPr>
        <p:txBody>
          <a:bodyPr/>
          <a:lstStyle/>
          <a:p>
            <a:r>
              <a:rPr lang="cs-CZ" b="1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Živnost není</a:t>
            </a:r>
            <a:r>
              <a:rPr lang="cs-CZ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6096"/>
            <a:ext cx="10515600" cy="488589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b="1" dirty="0"/>
              <a:t>provozování činnosti vyhrazené zákonem státu nebo určené právnické </a:t>
            </a:r>
            <a:r>
              <a:rPr lang="cs-CZ" b="1" dirty="0" smtClean="0"/>
              <a:t>osobě, (provádění </a:t>
            </a:r>
            <a:r>
              <a:rPr lang="cs-CZ" b="1" dirty="0"/>
              <a:t>archeologických </a:t>
            </a:r>
            <a:r>
              <a:rPr lang="cs-CZ" b="1" dirty="0" smtClean="0"/>
              <a:t>výzkumů atd.)</a:t>
            </a:r>
            <a:endParaRPr lang="cs-CZ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/>
              <a:t>lékařů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/>
              <a:t>veterinárních lékařů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/>
              <a:t>advokátů , notářů  a patentových zástupců a soudních exekutorů </a:t>
            </a:r>
            <a:br>
              <a:rPr lang="cs-CZ" b="1" dirty="0"/>
            </a:br>
            <a:r>
              <a:rPr lang="cs-CZ" b="1" dirty="0" smtClean="0"/>
              <a:t>auditorů </a:t>
            </a:r>
            <a:r>
              <a:rPr lang="cs-CZ" b="1" dirty="0"/>
              <a:t>a daňových </a:t>
            </a:r>
            <a:r>
              <a:rPr lang="cs-CZ" b="1" dirty="0" smtClean="0"/>
              <a:t>poradců</a:t>
            </a:r>
            <a:endParaRPr lang="cs-CZ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/>
              <a:t>pořádání loterií a jiných podobných </a:t>
            </a:r>
            <a:r>
              <a:rPr lang="cs-CZ" b="1" dirty="0" smtClean="0"/>
              <a:t>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/>
              <a:t>hornická </a:t>
            </a:r>
            <a:r>
              <a:rPr lang="cs-CZ" b="1" dirty="0"/>
              <a:t>činnost a činnost prováděná hornickým způsobem</a:t>
            </a:r>
          </a:p>
          <a:p>
            <a:pPr fontAlgn="t">
              <a:buFont typeface="Wingdings" panose="05000000000000000000" pitchFamily="2" charset="2"/>
              <a:buChar char="Ø"/>
            </a:pPr>
            <a:r>
              <a:rPr lang="cs-CZ" b="1" dirty="0"/>
              <a:t>výroba elektřiny, výroba plynu</a:t>
            </a:r>
          </a:p>
          <a:p>
            <a:pPr fontAlgn="t">
              <a:buFont typeface="Wingdings" panose="05000000000000000000" pitchFamily="2" charset="2"/>
              <a:buChar char="Ø"/>
            </a:pPr>
            <a:r>
              <a:rPr lang="cs-CZ" b="1" dirty="0"/>
              <a:t>provozování stanic technické kontroly </a:t>
            </a:r>
          </a:p>
        </p:txBody>
      </p:sp>
    </p:spTree>
    <p:extLst>
      <p:ext uri="{BB962C8B-B14F-4D97-AF65-F5344CB8AC3E}">
        <p14:creationId xmlns:p14="http://schemas.microsoft.com/office/powerpoint/2010/main" val="615205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6400" y="546658"/>
            <a:ext cx="8610600" cy="1293028"/>
          </a:xfrm>
        </p:spPr>
        <p:txBody>
          <a:bodyPr>
            <a:normAutofit fontScale="90000"/>
          </a:bodyPr>
          <a:lstStyle/>
          <a:p>
            <a:r>
              <a:rPr lang="cs-CZ" dirty="0"/>
              <a:t>Živnost může provozovat </a:t>
            </a:r>
            <a:r>
              <a:rPr lang="cs-CZ" b="1" dirty="0"/>
              <a:t>F.O. nebo P.O. </a:t>
            </a:r>
            <a:r>
              <a:rPr lang="cs-CZ" dirty="0"/>
              <a:t>, splňující podmínky dané živnostenským zákonem</a:t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9221332"/>
              </p:ext>
            </p:extLst>
          </p:nvPr>
        </p:nvGraphicFramePr>
        <p:xfrm>
          <a:off x="838200" y="2402006"/>
          <a:ext cx="10515600" cy="4026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9221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DĚLENÍ ŽIVNOSTÍ </a:t>
            </a:r>
            <a:r>
              <a:rPr lang="cs-CZ" b="1" dirty="0"/>
              <a:t>podle druhu činnosti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6323097"/>
              </p:ext>
            </p:extLst>
          </p:nvPr>
        </p:nvGraphicFramePr>
        <p:xfrm>
          <a:off x="685800" y="2193925"/>
          <a:ext cx="10820400" cy="4024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3949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ŽIVNOSTÍ </a:t>
            </a:r>
            <a:r>
              <a:rPr lang="cs-CZ" b="1" dirty="0"/>
              <a:t>podle vzniku práva k provozování živnosti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6512737"/>
              </p:ext>
            </p:extLst>
          </p:nvPr>
        </p:nvGraphicFramePr>
        <p:xfrm>
          <a:off x="685800" y="2194560"/>
          <a:ext cx="10820400" cy="4024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056" y="3784995"/>
            <a:ext cx="1512418" cy="182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76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ŽIVNOSTÍ </a:t>
            </a:r>
            <a:r>
              <a:rPr lang="cs-CZ" b="1" dirty="0"/>
              <a:t>podle vzniku práva k provozování živnosti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r>
              <a:rPr lang="cs-CZ" sz="2800" b="1" i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Ohlašovací</a:t>
            </a:r>
            <a:r>
              <a:rPr lang="cs-CZ" sz="2800" b="1" i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cs-CZ" sz="2800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řemeslné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(podmínkou 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je odborná způsobilost získaná vyučením v oboru) odpadá zde praxe v oboru pokud má žadatel v oboru vzdělání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vázané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(odborná 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způsobilost  pro každý obor zvlášť s příslušnou praxí)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volné </a:t>
            </a: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(nevyžaduje 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se odborná způsobilost)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056" y="3784995"/>
            <a:ext cx="1512418" cy="182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677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Odborná způsobilost pro řemeslné živnosti se prokazuje dokladem o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017486"/>
            <a:ext cx="10515600" cy="4159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i="1" dirty="0"/>
              <a:t>a) řádném ukončení středního vzdělání s výučním listem v příslušném oboru vzdělání,</a:t>
            </a:r>
            <a:br>
              <a:rPr lang="cs-CZ" i="1" dirty="0"/>
            </a:br>
            <a:r>
              <a:rPr lang="cs-CZ" i="1" dirty="0"/>
              <a:t>b) řádném ukončení středního vzdělání s maturitní zkouškou v příslušném oboru vzdělání, </a:t>
            </a:r>
            <a:r>
              <a:rPr lang="cs-CZ" i="1" dirty="0" smtClean="0"/>
              <a:t>nebo  </a:t>
            </a:r>
            <a:r>
              <a:rPr lang="cs-CZ" i="1" dirty="0"/>
              <a:t>s předměty odborné přípravy v příslušném oboru,</a:t>
            </a:r>
            <a:br>
              <a:rPr lang="cs-CZ" i="1" dirty="0"/>
            </a:br>
            <a:r>
              <a:rPr lang="cs-CZ" i="1" dirty="0"/>
              <a:t>c) řádném ukončení vyššího odborného vzdělání</a:t>
            </a:r>
            <a:r>
              <a:rPr lang="cs-CZ" i="1" baseline="30000" dirty="0"/>
              <a:t> </a:t>
            </a:r>
            <a:r>
              <a:rPr lang="cs-CZ" i="1" dirty="0"/>
              <a:t>v příslušném oboru vzdělání,</a:t>
            </a:r>
            <a:br>
              <a:rPr lang="cs-CZ" i="1" dirty="0"/>
            </a:br>
            <a:r>
              <a:rPr lang="cs-CZ" i="1" dirty="0"/>
              <a:t>d) řádném ukončení vysokoškolského vzdělání v příslušné oblasti studijních programů a studijních oborů, nebo</a:t>
            </a:r>
            <a:br>
              <a:rPr lang="cs-CZ" i="1" dirty="0"/>
            </a:br>
            <a:r>
              <a:rPr lang="cs-CZ" i="1" dirty="0"/>
              <a:t>e) uznání odborné kvalifikace, vydaným uznávacím orgánem podle zákona o uznávání odborné kvalifikace</a:t>
            </a:r>
            <a:br>
              <a:rPr lang="cs-CZ" i="1" dirty="0"/>
            </a:br>
            <a:r>
              <a:rPr lang="cs-CZ" i="1" dirty="0"/>
              <a:t>f) ověření nebo uznání dosažené úplné kvalifikace pro příslušný obor na základě zákona o uznávání výsledků dalšího vzdělávání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72400148"/>
      </p:ext>
    </p:extLst>
  </p:cSld>
  <p:clrMapOvr>
    <a:masterClrMapping/>
  </p:clrMapOvr>
</p:sld>
</file>

<file path=ppt/theme/theme1.xml><?xml version="1.0" encoding="utf-8"?>
<a:theme xmlns:a="http://schemas.openxmlformats.org/drawingml/2006/main" name="Kondenzační stopa">
  <a:themeElements>
    <a:clrScheme name="Kondenzační stopa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Kondenzační stopa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denzační stopa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TC104033937[[fn=Kondenzační stopa]]</Template>
  <TotalTime>59</TotalTime>
  <Words>543</Words>
  <Application>Microsoft Office PowerPoint</Application>
  <PresentationFormat>Vlastní</PresentationFormat>
  <Paragraphs>82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Kondenzační stopa</vt:lpstr>
      <vt:lpstr>Živnostenské podnikání</vt:lpstr>
      <vt:lpstr>Prezentace aplikace PowerPoint</vt:lpstr>
      <vt:lpstr>ŽIVNOST - SOUKROMÉ PODNIKY</vt:lpstr>
      <vt:lpstr>Živnost není:  </vt:lpstr>
      <vt:lpstr>Živnost může provozovat F.O. nebo P.O. , splňující podmínky dané živnostenským zákonem </vt:lpstr>
      <vt:lpstr>DĚLENÍ ŽIVNOSTÍ podle druhu činnosti</vt:lpstr>
      <vt:lpstr>DĚLENÍ ŽIVNOSTÍ podle vzniku práva k provozování živnosti</vt:lpstr>
      <vt:lpstr>DĚLENÍ ŽIVNOSTÍ podle vzniku práva k provozování živnosti</vt:lpstr>
      <vt:lpstr>Odborná způsobilost pro řemeslné živnosti se prokazuje dokladem o </vt:lpstr>
      <vt:lpstr>DĚLENÍ ŽIVNOSTÍ podle vzniku práva k provozování živnosti</vt:lpstr>
      <vt:lpstr>DEN VZNIKU ŽIVNOSTI</vt:lpstr>
      <vt:lpstr>Zánik živnostenského oprávnění </vt:lpstr>
      <vt:lpstr>Otázky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Živnostenské podnikání</dc:title>
  <dc:creator>Jarmila Kabourková</dc:creator>
  <cp:lastModifiedBy>LIVA</cp:lastModifiedBy>
  <cp:revision>18</cp:revision>
  <dcterms:created xsi:type="dcterms:W3CDTF">2013-10-31T11:38:37Z</dcterms:created>
  <dcterms:modified xsi:type="dcterms:W3CDTF">2014-10-23T16:30:15Z</dcterms:modified>
</cp:coreProperties>
</file>