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7" r:id="rId2"/>
    <p:sldId id="266" r:id="rId3"/>
    <p:sldId id="258" r:id="rId4"/>
    <p:sldId id="259" r:id="rId5"/>
    <p:sldId id="263" r:id="rId6"/>
    <p:sldId id="260" r:id="rId7"/>
    <p:sldId id="261" r:id="rId8"/>
    <p:sldId id="264" r:id="rId9"/>
    <p:sldId id="265" r:id="rId10"/>
    <p:sldId id="268" r:id="rId11"/>
    <p:sldId id="267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B0155D-ADF7-464C-B586-498F87DEA4CD}" type="doc">
      <dgm:prSet loTypeId="urn:microsoft.com/office/officeart/2005/8/layout/target3" loCatId="relationship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E2614E27-0432-4B0B-ACF2-421DCB37671F}">
      <dgm:prSet/>
      <dgm:spPr/>
      <dgm:t>
        <a:bodyPr/>
        <a:lstStyle/>
        <a:p>
          <a:pPr rtl="0"/>
          <a:r>
            <a:rPr lang="cs-CZ" b="1" dirty="0" smtClean="0"/>
            <a:t>Obchodní rejstřík</a:t>
          </a:r>
          <a:r>
            <a:rPr lang="cs-CZ" dirty="0" smtClean="0"/>
            <a:t> - zvláštní veřejná listina, do níž se zapisují zákonem stanovené údaje </a:t>
          </a:r>
          <a:br>
            <a:rPr lang="cs-CZ" dirty="0" smtClean="0"/>
          </a:br>
          <a:r>
            <a:rPr lang="cs-CZ" dirty="0" smtClean="0"/>
            <a:t>o podnikatelích. Vede ho příslušný rejstříkový soud. </a:t>
          </a:r>
          <a:r>
            <a:rPr lang="cs-CZ" b="1" dirty="0" smtClean="0"/>
            <a:t> Rejstříkovým soudem  </a:t>
          </a:r>
          <a:r>
            <a:rPr lang="cs-CZ" dirty="0" smtClean="0"/>
            <a:t>je vždy  krajský soud.</a:t>
          </a:r>
          <a:endParaRPr lang="cs-CZ" dirty="0"/>
        </a:p>
      </dgm:t>
    </dgm:pt>
    <dgm:pt modelId="{2831B030-8170-4F0D-A7DC-07789747393F}" type="parTrans" cxnId="{0F77405C-9326-4250-848C-6925844E0366}">
      <dgm:prSet/>
      <dgm:spPr/>
      <dgm:t>
        <a:bodyPr/>
        <a:lstStyle/>
        <a:p>
          <a:endParaRPr lang="cs-CZ"/>
        </a:p>
      </dgm:t>
    </dgm:pt>
    <dgm:pt modelId="{6CB571AA-C2DC-4B32-A5F9-4F1D22A4A135}" type="sibTrans" cxnId="{0F77405C-9326-4250-848C-6925844E0366}">
      <dgm:prSet/>
      <dgm:spPr/>
      <dgm:t>
        <a:bodyPr/>
        <a:lstStyle/>
        <a:p>
          <a:endParaRPr lang="cs-CZ"/>
        </a:p>
      </dgm:t>
    </dgm:pt>
    <dgm:pt modelId="{D4F50B05-440F-41E8-82F5-70B6A55934A2}" type="pres">
      <dgm:prSet presAssocID="{D8B0155D-ADF7-464C-B586-498F87DEA4C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0BE6802-B4B6-4DFD-B098-7318749A5040}" type="pres">
      <dgm:prSet presAssocID="{E2614E27-0432-4B0B-ACF2-421DCB37671F}" presName="circle1" presStyleLbl="node1" presStyleIdx="0" presStyleCnt="1"/>
      <dgm:spPr/>
    </dgm:pt>
    <dgm:pt modelId="{7B4F65C5-FFFD-4ED6-BAC0-6FEDBA39B055}" type="pres">
      <dgm:prSet presAssocID="{E2614E27-0432-4B0B-ACF2-421DCB37671F}" presName="space" presStyleCnt="0"/>
      <dgm:spPr/>
    </dgm:pt>
    <dgm:pt modelId="{F3170C8F-A12D-48B0-890F-EDB2AA03ED5F}" type="pres">
      <dgm:prSet presAssocID="{E2614E27-0432-4B0B-ACF2-421DCB37671F}" presName="rect1" presStyleLbl="alignAcc1" presStyleIdx="0" presStyleCnt="1"/>
      <dgm:spPr/>
      <dgm:t>
        <a:bodyPr/>
        <a:lstStyle/>
        <a:p>
          <a:endParaRPr lang="cs-CZ"/>
        </a:p>
      </dgm:t>
    </dgm:pt>
    <dgm:pt modelId="{0CBCD8CD-0936-4B19-BA39-AADF0401EA20}" type="pres">
      <dgm:prSet presAssocID="{E2614E27-0432-4B0B-ACF2-421DCB37671F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70F05EB-24E3-46CC-BA31-B02052A4702E}" type="presOf" srcId="{D8B0155D-ADF7-464C-B586-498F87DEA4CD}" destId="{D4F50B05-440F-41E8-82F5-70B6A55934A2}" srcOrd="0" destOrd="0" presId="urn:microsoft.com/office/officeart/2005/8/layout/target3"/>
    <dgm:cxn modelId="{F64116E2-28D8-4B45-86FE-452B19C2735C}" type="presOf" srcId="{E2614E27-0432-4B0B-ACF2-421DCB37671F}" destId="{F3170C8F-A12D-48B0-890F-EDB2AA03ED5F}" srcOrd="0" destOrd="0" presId="urn:microsoft.com/office/officeart/2005/8/layout/target3"/>
    <dgm:cxn modelId="{2E5D51C6-745A-4D17-8B23-9CB82AD9D40D}" type="presOf" srcId="{E2614E27-0432-4B0B-ACF2-421DCB37671F}" destId="{0CBCD8CD-0936-4B19-BA39-AADF0401EA20}" srcOrd="1" destOrd="0" presId="urn:microsoft.com/office/officeart/2005/8/layout/target3"/>
    <dgm:cxn modelId="{0F77405C-9326-4250-848C-6925844E0366}" srcId="{D8B0155D-ADF7-464C-B586-498F87DEA4CD}" destId="{E2614E27-0432-4B0B-ACF2-421DCB37671F}" srcOrd="0" destOrd="0" parTransId="{2831B030-8170-4F0D-A7DC-07789747393F}" sibTransId="{6CB571AA-C2DC-4B32-A5F9-4F1D22A4A135}"/>
    <dgm:cxn modelId="{002A8B78-A398-4B2F-B785-93431D4058DC}" type="presParOf" srcId="{D4F50B05-440F-41E8-82F5-70B6A55934A2}" destId="{D0BE6802-B4B6-4DFD-B098-7318749A5040}" srcOrd="0" destOrd="0" presId="urn:microsoft.com/office/officeart/2005/8/layout/target3"/>
    <dgm:cxn modelId="{71E35A27-53E2-4D15-B18C-EF4F3C24401D}" type="presParOf" srcId="{D4F50B05-440F-41E8-82F5-70B6A55934A2}" destId="{7B4F65C5-FFFD-4ED6-BAC0-6FEDBA39B055}" srcOrd="1" destOrd="0" presId="urn:microsoft.com/office/officeart/2005/8/layout/target3"/>
    <dgm:cxn modelId="{E0BACF80-5EFC-44BE-AE5B-D5D9D847549E}" type="presParOf" srcId="{D4F50B05-440F-41E8-82F5-70B6A55934A2}" destId="{F3170C8F-A12D-48B0-890F-EDB2AA03ED5F}" srcOrd="2" destOrd="0" presId="urn:microsoft.com/office/officeart/2005/8/layout/target3"/>
    <dgm:cxn modelId="{F4FAE902-C596-4CE3-8D21-D7E695729D95}" type="presParOf" srcId="{D4F50B05-440F-41E8-82F5-70B6A55934A2}" destId="{0CBCD8CD-0936-4B19-BA39-AADF0401EA20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66ED68-D060-48F8-91CB-BFF0F34913F6}" type="doc">
      <dgm:prSet loTypeId="urn:microsoft.com/office/officeart/2005/8/layout/hProcess9" loCatId="process" qsTypeId="urn:microsoft.com/office/officeart/2009/2/quickstyle/3d8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BBEDAF67-3071-42ED-9156-00F838ABB0D7}">
      <dgm:prSet/>
      <dgm:spPr/>
      <dgm:t>
        <a:bodyPr/>
        <a:lstStyle/>
        <a:p>
          <a:pPr rtl="0"/>
          <a:r>
            <a:rPr lang="cs-CZ" b="1" dirty="0" smtClean="0"/>
            <a:t>Konstitutivní </a:t>
          </a:r>
          <a:r>
            <a:rPr lang="cs-CZ" dirty="0" smtClean="0"/>
            <a:t>– vzniká až zápisem do rejstříku </a:t>
          </a:r>
          <a:br>
            <a:rPr lang="cs-CZ" dirty="0" smtClean="0"/>
          </a:br>
          <a:r>
            <a:rPr lang="cs-CZ" dirty="0" smtClean="0"/>
            <a:t>(družstva, státní podniky, obchodní společnosti)</a:t>
          </a:r>
          <a:endParaRPr lang="cs-CZ" dirty="0"/>
        </a:p>
      </dgm:t>
    </dgm:pt>
    <dgm:pt modelId="{99C18245-5F68-4721-8D36-99F77CF4F4AA}" type="parTrans" cxnId="{BB3DABB3-A85A-4AC4-BE01-2D2C88619EC1}">
      <dgm:prSet/>
      <dgm:spPr/>
      <dgm:t>
        <a:bodyPr/>
        <a:lstStyle/>
        <a:p>
          <a:endParaRPr lang="cs-CZ"/>
        </a:p>
      </dgm:t>
    </dgm:pt>
    <dgm:pt modelId="{FFC4B2DA-5C54-4DCC-98E4-084FD7CD93E7}" type="sibTrans" cxnId="{BB3DABB3-A85A-4AC4-BE01-2D2C88619EC1}">
      <dgm:prSet/>
      <dgm:spPr/>
      <dgm:t>
        <a:bodyPr/>
        <a:lstStyle/>
        <a:p>
          <a:endParaRPr lang="cs-CZ"/>
        </a:p>
      </dgm:t>
    </dgm:pt>
    <dgm:pt modelId="{DAD699E1-074B-4F1F-AC61-DEC97F1F4E0A}" type="pres">
      <dgm:prSet presAssocID="{8466ED68-D060-48F8-91CB-BFF0F34913F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82BFD1D-3C65-489D-8D0D-2FA5AEF76DAF}" type="pres">
      <dgm:prSet presAssocID="{8466ED68-D060-48F8-91CB-BFF0F34913F6}" presName="arrow" presStyleLbl="bgShp" presStyleIdx="0" presStyleCnt="1"/>
      <dgm:spPr/>
    </dgm:pt>
    <dgm:pt modelId="{0C1EAEE7-5D1F-41C8-A90D-90D72C32E28D}" type="pres">
      <dgm:prSet presAssocID="{8466ED68-D060-48F8-91CB-BFF0F34913F6}" presName="linearProcess" presStyleCnt="0"/>
      <dgm:spPr/>
    </dgm:pt>
    <dgm:pt modelId="{AD9991E2-1F0C-4A90-AB8B-F5ADBE6D7BF2}" type="pres">
      <dgm:prSet presAssocID="{BBEDAF67-3071-42ED-9156-00F838ABB0D7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B3DABB3-A85A-4AC4-BE01-2D2C88619EC1}" srcId="{8466ED68-D060-48F8-91CB-BFF0F34913F6}" destId="{BBEDAF67-3071-42ED-9156-00F838ABB0D7}" srcOrd="0" destOrd="0" parTransId="{99C18245-5F68-4721-8D36-99F77CF4F4AA}" sibTransId="{FFC4B2DA-5C54-4DCC-98E4-084FD7CD93E7}"/>
    <dgm:cxn modelId="{13C2282D-B04A-4DEE-A8E0-6D9C18007E60}" type="presOf" srcId="{8466ED68-D060-48F8-91CB-BFF0F34913F6}" destId="{DAD699E1-074B-4F1F-AC61-DEC97F1F4E0A}" srcOrd="0" destOrd="0" presId="urn:microsoft.com/office/officeart/2005/8/layout/hProcess9"/>
    <dgm:cxn modelId="{E0458D4E-7814-499A-A645-9453FBD69AC0}" type="presOf" srcId="{BBEDAF67-3071-42ED-9156-00F838ABB0D7}" destId="{AD9991E2-1F0C-4A90-AB8B-F5ADBE6D7BF2}" srcOrd="0" destOrd="0" presId="urn:microsoft.com/office/officeart/2005/8/layout/hProcess9"/>
    <dgm:cxn modelId="{203E5E81-F444-4E59-9C5F-871D4CC48422}" type="presParOf" srcId="{DAD699E1-074B-4F1F-AC61-DEC97F1F4E0A}" destId="{A82BFD1D-3C65-489D-8D0D-2FA5AEF76DAF}" srcOrd="0" destOrd="0" presId="urn:microsoft.com/office/officeart/2005/8/layout/hProcess9"/>
    <dgm:cxn modelId="{2F0B4DD6-D63F-49CE-B224-B6C25EFC532B}" type="presParOf" srcId="{DAD699E1-074B-4F1F-AC61-DEC97F1F4E0A}" destId="{0C1EAEE7-5D1F-41C8-A90D-90D72C32E28D}" srcOrd="1" destOrd="0" presId="urn:microsoft.com/office/officeart/2005/8/layout/hProcess9"/>
    <dgm:cxn modelId="{8AAFAF9C-D876-4A09-B90B-86E38C5B6729}" type="presParOf" srcId="{0C1EAEE7-5D1F-41C8-A90D-90D72C32E28D}" destId="{AD9991E2-1F0C-4A90-AB8B-F5ADBE6D7BF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380255-9632-4E8E-80F3-EF25EBF51807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7BEF69C0-EF0C-4C76-9CD5-811C801A5860}">
      <dgm:prSet/>
      <dgm:spPr/>
      <dgm:t>
        <a:bodyPr/>
        <a:lstStyle/>
        <a:p>
          <a:pPr rtl="0"/>
          <a:r>
            <a:rPr lang="cs-CZ" b="1" dirty="0" smtClean="0"/>
            <a:t>Deklaratorní </a:t>
          </a:r>
          <a:r>
            <a:rPr lang="cs-CZ" dirty="0" smtClean="0"/>
            <a:t>– zapisují se zde ostatní podnikatelské subjekty, při zápisu soud uděluje:</a:t>
          </a:r>
          <a:endParaRPr lang="cs-CZ" dirty="0"/>
        </a:p>
      </dgm:t>
    </dgm:pt>
    <dgm:pt modelId="{D0A27DDD-979D-40E2-ABDF-4DD5B46089E9}" type="parTrans" cxnId="{B7D6BBE5-033C-4510-8CF6-DDBAF9D38654}">
      <dgm:prSet/>
      <dgm:spPr/>
      <dgm:t>
        <a:bodyPr/>
        <a:lstStyle/>
        <a:p>
          <a:endParaRPr lang="cs-CZ"/>
        </a:p>
      </dgm:t>
    </dgm:pt>
    <dgm:pt modelId="{02DA4EAA-AB44-4190-B738-9FD2FB0CE739}" type="sibTrans" cxnId="{B7D6BBE5-033C-4510-8CF6-DDBAF9D38654}">
      <dgm:prSet/>
      <dgm:spPr/>
      <dgm:t>
        <a:bodyPr/>
        <a:lstStyle/>
        <a:p>
          <a:endParaRPr lang="cs-CZ"/>
        </a:p>
      </dgm:t>
    </dgm:pt>
    <dgm:pt modelId="{51A826AD-D08B-47BD-B6DA-2DDF6B868921}">
      <dgm:prSet/>
      <dgm:spPr/>
      <dgm:t>
        <a:bodyPr/>
        <a:lstStyle/>
        <a:p>
          <a:pPr rtl="0"/>
          <a:r>
            <a:rPr lang="cs-CZ" b="1" dirty="0" smtClean="0">
              <a:solidFill>
                <a:schemeClr val="accent4">
                  <a:lumMod val="50000"/>
                </a:schemeClr>
              </a:solidFill>
            </a:rPr>
            <a:t>obchodní jméno</a:t>
          </a:r>
          <a:endParaRPr lang="cs-CZ" b="1" dirty="0">
            <a:solidFill>
              <a:schemeClr val="accent4">
                <a:lumMod val="50000"/>
              </a:schemeClr>
            </a:solidFill>
          </a:endParaRPr>
        </a:p>
      </dgm:t>
    </dgm:pt>
    <dgm:pt modelId="{989F52C4-8928-40BF-890E-73887DC50604}" type="parTrans" cxnId="{517A2DEE-57E1-4D9D-976C-1864091B507A}">
      <dgm:prSet/>
      <dgm:spPr/>
      <dgm:t>
        <a:bodyPr/>
        <a:lstStyle/>
        <a:p>
          <a:endParaRPr lang="cs-CZ"/>
        </a:p>
      </dgm:t>
    </dgm:pt>
    <dgm:pt modelId="{DEF17783-1CFF-4EBD-8930-E4358104C964}" type="sibTrans" cxnId="{517A2DEE-57E1-4D9D-976C-1864091B507A}">
      <dgm:prSet/>
      <dgm:spPr/>
      <dgm:t>
        <a:bodyPr/>
        <a:lstStyle/>
        <a:p>
          <a:endParaRPr lang="cs-CZ"/>
        </a:p>
      </dgm:t>
    </dgm:pt>
    <dgm:pt modelId="{700465F0-0BC4-462E-9771-C4878A4433FF}">
      <dgm:prSet/>
      <dgm:spPr/>
      <dgm:t>
        <a:bodyPr/>
        <a:lstStyle/>
        <a:p>
          <a:pPr rtl="0"/>
          <a:r>
            <a:rPr lang="cs-CZ" b="1" dirty="0" smtClean="0">
              <a:solidFill>
                <a:schemeClr val="accent4">
                  <a:lumMod val="50000"/>
                </a:schemeClr>
              </a:solidFill>
            </a:rPr>
            <a:t>identifikační číslo IČO</a:t>
          </a:r>
          <a:endParaRPr lang="cs-CZ" b="1" dirty="0">
            <a:solidFill>
              <a:schemeClr val="accent4">
                <a:lumMod val="50000"/>
              </a:schemeClr>
            </a:solidFill>
          </a:endParaRPr>
        </a:p>
      </dgm:t>
    </dgm:pt>
    <dgm:pt modelId="{838451B9-4832-4C24-A2C2-3896B9E48F30}" type="parTrans" cxnId="{EA0603BE-C91A-4D44-80AF-BD323E2A0715}">
      <dgm:prSet/>
      <dgm:spPr/>
      <dgm:t>
        <a:bodyPr/>
        <a:lstStyle/>
        <a:p>
          <a:endParaRPr lang="cs-CZ"/>
        </a:p>
      </dgm:t>
    </dgm:pt>
    <dgm:pt modelId="{8040008F-CEA4-4546-B5F5-5480A7BAB5F5}" type="sibTrans" cxnId="{EA0603BE-C91A-4D44-80AF-BD323E2A0715}">
      <dgm:prSet/>
      <dgm:spPr/>
      <dgm:t>
        <a:bodyPr/>
        <a:lstStyle/>
        <a:p>
          <a:endParaRPr lang="cs-CZ"/>
        </a:p>
      </dgm:t>
    </dgm:pt>
    <dgm:pt modelId="{9A84BF20-E0D3-4DF9-A4F3-04D0AE75B949}">
      <dgm:prSet/>
      <dgm:spPr/>
      <dgm:t>
        <a:bodyPr/>
        <a:lstStyle/>
        <a:p>
          <a:pPr rtl="0"/>
          <a:r>
            <a:rPr lang="cs-CZ" b="1" dirty="0" smtClean="0">
              <a:solidFill>
                <a:schemeClr val="accent4">
                  <a:lumMod val="50000"/>
                </a:schemeClr>
              </a:solidFill>
            </a:rPr>
            <a:t>předmět a místo podnikání</a:t>
          </a:r>
          <a:endParaRPr lang="cs-CZ" b="1" dirty="0">
            <a:solidFill>
              <a:schemeClr val="accent4">
                <a:lumMod val="50000"/>
              </a:schemeClr>
            </a:solidFill>
          </a:endParaRPr>
        </a:p>
      </dgm:t>
    </dgm:pt>
    <dgm:pt modelId="{34A83DAF-B345-414E-828B-AE0AB418C9A8}" type="parTrans" cxnId="{60269F3B-6E1C-410A-A587-6212D0280C13}">
      <dgm:prSet/>
      <dgm:spPr/>
      <dgm:t>
        <a:bodyPr/>
        <a:lstStyle/>
        <a:p>
          <a:endParaRPr lang="cs-CZ"/>
        </a:p>
      </dgm:t>
    </dgm:pt>
    <dgm:pt modelId="{293E2BCC-CB54-4434-ADE6-4BE627B83DDF}" type="sibTrans" cxnId="{60269F3B-6E1C-410A-A587-6212D0280C13}">
      <dgm:prSet/>
      <dgm:spPr/>
      <dgm:t>
        <a:bodyPr/>
        <a:lstStyle/>
        <a:p>
          <a:endParaRPr lang="cs-CZ"/>
        </a:p>
      </dgm:t>
    </dgm:pt>
    <dgm:pt modelId="{BD839375-9C5A-463B-B6EC-E68DB82B147E}">
      <dgm:prSet/>
      <dgm:spPr/>
      <dgm:t>
        <a:bodyPr/>
        <a:lstStyle/>
        <a:p>
          <a:pPr rtl="0"/>
          <a:r>
            <a:rPr lang="cs-CZ" b="1" dirty="0" smtClean="0">
              <a:solidFill>
                <a:schemeClr val="accent4">
                  <a:lumMod val="50000"/>
                </a:schemeClr>
              </a:solidFill>
            </a:rPr>
            <a:t>doba ukončení podnikání, pokud zamýšlíte podnikat na dobu určitou</a:t>
          </a:r>
          <a:endParaRPr lang="cs-CZ" b="1" dirty="0">
            <a:solidFill>
              <a:schemeClr val="accent4">
                <a:lumMod val="50000"/>
              </a:schemeClr>
            </a:solidFill>
          </a:endParaRPr>
        </a:p>
      </dgm:t>
    </dgm:pt>
    <dgm:pt modelId="{B895BD3B-235C-4222-A938-6D31DE676500}" type="parTrans" cxnId="{62FB88A2-7863-4625-8A36-E9EA63EBE393}">
      <dgm:prSet/>
      <dgm:spPr/>
      <dgm:t>
        <a:bodyPr/>
        <a:lstStyle/>
        <a:p>
          <a:endParaRPr lang="cs-CZ"/>
        </a:p>
      </dgm:t>
    </dgm:pt>
    <dgm:pt modelId="{A2327B98-B691-442F-805C-C4CEFA9D48D4}" type="sibTrans" cxnId="{62FB88A2-7863-4625-8A36-E9EA63EBE393}">
      <dgm:prSet/>
      <dgm:spPr/>
      <dgm:t>
        <a:bodyPr/>
        <a:lstStyle/>
        <a:p>
          <a:endParaRPr lang="cs-CZ"/>
        </a:p>
      </dgm:t>
    </dgm:pt>
    <dgm:pt modelId="{12797260-9ACA-4DC8-89E1-141948C7212A}">
      <dgm:prSet/>
      <dgm:spPr/>
      <dgm:t>
        <a:bodyPr/>
        <a:lstStyle/>
        <a:p>
          <a:pPr rtl="0"/>
          <a:r>
            <a:rPr lang="cs-CZ" b="1" smtClean="0">
              <a:solidFill>
                <a:schemeClr val="accent4">
                  <a:lumMod val="50000"/>
                </a:schemeClr>
              </a:solidFill>
            </a:rPr>
            <a:t>právní forma P.O.</a:t>
          </a:r>
          <a:endParaRPr lang="cs-CZ" b="1">
            <a:solidFill>
              <a:schemeClr val="accent4">
                <a:lumMod val="50000"/>
              </a:schemeClr>
            </a:solidFill>
          </a:endParaRPr>
        </a:p>
      </dgm:t>
    </dgm:pt>
    <dgm:pt modelId="{B53C6E65-FAA1-44E7-872D-637BB0FAA48F}" type="parTrans" cxnId="{9FE96012-4C7E-44F2-978F-0D97AD471F06}">
      <dgm:prSet/>
      <dgm:spPr/>
      <dgm:t>
        <a:bodyPr/>
        <a:lstStyle/>
        <a:p>
          <a:endParaRPr lang="cs-CZ"/>
        </a:p>
      </dgm:t>
    </dgm:pt>
    <dgm:pt modelId="{191341A4-92FF-4793-90E9-926F9EA185BA}" type="sibTrans" cxnId="{9FE96012-4C7E-44F2-978F-0D97AD471F06}">
      <dgm:prSet/>
      <dgm:spPr/>
      <dgm:t>
        <a:bodyPr/>
        <a:lstStyle/>
        <a:p>
          <a:endParaRPr lang="cs-CZ"/>
        </a:p>
      </dgm:t>
    </dgm:pt>
    <dgm:pt modelId="{2E9A399E-C56F-49B6-B7BD-1EAD4C10E85B}">
      <dgm:prSet/>
      <dgm:spPr/>
      <dgm:t>
        <a:bodyPr/>
        <a:lstStyle/>
        <a:p>
          <a:pPr rtl="0"/>
          <a:r>
            <a:rPr lang="cs-CZ" b="1" dirty="0" smtClean="0">
              <a:solidFill>
                <a:schemeClr val="accent4">
                  <a:lumMod val="50000"/>
                </a:schemeClr>
              </a:solidFill>
            </a:rPr>
            <a:t>jméno prokuristy a jeho bydliště</a:t>
          </a:r>
          <a:endParaRPr lang="cs-CZ" b="1" dirty="0">
            <a:solidFill>
              <a:schemeClr val="accent4">
                <a:lumMod val="50000"/>
              </a:schemeClr>
            </a:solidFill>
          </a:endParaRPr>
        </a:p>
      </dgm:t>
    </dgm:pt>
    <dgm:pt modelId="{4559BC0E-1610-49D3-A5BB-0ABC72717787}" type="parTrans" cxnId="{B55F35FE-14A2-4258-B7B2-9298F3DA0BA4}">
      <dgm:prSet/>
      <dgm:spPr/>
      <dgm:t>
        <a:bodyPr/>
        <a:lstStyle/>
        <a:p>
          <a:endParaRPr lang="cs-CZ"/>
        </a:p>
      </dgm:t>
    </dgm:pt>
    <dgm:pt modelId="{937A7FAA-40F7-419E-A8B6-4B0003DB69D7}" type="sibTrans" cxnId="{B55F35FE-14A2-4258-B7B2-9298F3DA0BA4}">
      <dgm:prSet/>
      <dgm:spPr/>
      <dgm:t>
        <a:bodyPr/>
        <a:lstStyle/>
        <a:p>
          <a:endParaRPr lang="cs-CZ"/>
        </a:p>
      </dgm:t>
    </dgm:pt>
    <dgm:pt modelId="{31987B81-6335-4144-9340-ADE955D03540}">
      <dgm:prSet/>
      <dgm:spPr/>
      <dgm:t>
        <a:bodyPr/>
        <a:lstStyle/>
        <a:p>
          <a:pPr rtl="0"/>
          <a:r>
            <a:rPr lang="cs-CZ" b="1" dirty="0" smtClean="0">
              <a:solidFill>
                <a:schemeClr val="accent4">
                  <a:lumMod val="50000"/>
                </a:schemeClr>
              </a:solidFill>
            </a:rPr>
            <a:t>jméno a bydliště osob, které jsou statutárním orgánem </a:t>
          </a:r>
          <a:endParaRPr lang="cs-CZ" b="1" dirty="0">
            <a:solidFill>
              <a:schemeClr val="accent4">
                <a:lumMod val="50000"/>
              </a:schemeClr>
            </a:solidFill>
          </a:endParaRPr>
        </a:p>
      </dgm:t>
    </dgm:pt>
    <dgm:pt modelId="{539D4CA3-E9DD-4753-8988-50CF286B9B24}" type="parTrans" cxnId="{1DFCEC90-B0E8-4CD7-ABC5-29D7C8F74A53}">
      <dgm:prSet/>
      <dgm:spPr/>
      <dgm:t>
        <a:bodyPr/>
        <a:lstStyle/>
        <a:p>
          <a:endParaRPr lang="cs-CZ"/>
        </a:p>
      </dgm:t>
    </dgm:pt>
    <dgm:pt modelId="{BC671363-BDB5-42A5-AD63-AA33F462FE63}" type="sibTrans" cxnId="{1DFCEC90-B0E8-4CD7-ABC5-29D7C8F74A53}">
      <dgm:prSet/>
      <dgm:spPr/>
      <dgm:t>
        <a:bodyPr/>
        <a:lstStyle/>
        <a:p>
          <a:endParaRPr lang="cs-CZ"/>
        </a:p>
      </dgm:t>
    </dgm:pt>
    <dgm:pt modelId="{1772758F-6B04-458D-BC2C-5CA0A69D234B}" type="pres">
      <dgm:prSet presAssocID="{57380255-9632-4E8E-80F3-EF25EBF518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63EE12C-A954-4059-8630-42AA95DA42FA}" type="pres">
      <dgm:prSet presAssocID="{7BEF69C0-EF0C-4C76-9CD5-811C801A586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7FE4262-682B-47A7-9069-52645D7C9742}" type="pres">
      <dgm:prSet presAssocID="{7BEF69C0-EF0C-4C76-9CD5-811C801A586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95A4222-DD8D-44CB-AD14-69FC74D873FD}" type="presOf" srcId="{57380255-9632-4E8E-80F3-EF25EBF51807}" destId="{1772758F-6B04-458D-BC2C-5CA0A69D234B}" srcOrd="0" destOrd="0" presId="urn:microsoft.com/office/officeart/2005/8/layout/vList2"/>
    <dgm:cxn modelId="{0A0E8388-8CDF-4578-930E-241765C55D7B}" type="presOf" srcId="{2E9A399E-C56F-49B6-B7BD-1EAD4C10E85B}" destId="{67FE4262-682B-47A7-9069-52645D7C9742}" srcOrd="0" destOrd="5" presId="urn:microsoft.com/office/officeart/2005/8/layout/vList2"/>
    <dgm:cxn modelId="{40D58A77-8CC2-4A3E-8B6E-EFD285F22BA9}" type="presOf" srcId="{7BEF69C0-EF0C-4C76-9CD5-811C801A5860}" destId="{663EE12C-A954-4059-8630-42AA95DA42FA}" srcOrd="0" destOrd="0" presId="urn:microsoft.com/office/officeart/2005/8/layout/vList2"/>
    <dgm:cxn modelId="{62FB88A2-7863-4625-8A36-E9EA63EBE393}" srcId="{7BEF69C0-EF0C-4C76-9CD5-811C801A5860}" destId="{BD839375-9C5A-463B-B6EC-E68DB82B147E}" srcOrd="3" destOrd="0" parTransId="{B895BD3B-235C-4222-A938-6D31DE676500}" sibTransId="{A2327B98-B691-442F-805C-C4CEFA9D48D4}"/>
    <dgm:cxn modelId="{907B0C3C-763B-4C4B-A0E5-FA956146FD60}" type="presOf" srcId="{31987B81-6335-4144-9340-ADE955D03540}" destId="{67FE4262-682B-47A7-9069-52645D7C9742}" srcOrd="0" destOrd="6" presId="urn:microsoft.com/office/officeart/2005/8/layout/vList2"/>
    <dgm:cxn modelId="{B7D6BBE5-033C-4510-8CF6-DDBAF9D38654}" srcId="{57380255-9632-4E8E-80F3-EF25EBF51807}" destId="{7BEF69C0-EF0C-4C76-9CD5-811C801A5860}" srcOrd="0" destOrd="0" parTransId="{D0A27DDD-979D-40E2-ABDF-4DD5B46089E9}" sibTransId="{02DA4EAA-AB44-4190-B738-9FD2FB0CE739}"/>
    <dgm:cxn modelId="{B55F35FE-14A2-4258-B7B2-9298F3DA0BA4}" srcId="{7BEF69C0-EF0C-4C76-9CD5-811C801A5860}" destId="{2E9A399E-C56F-49B6-B7BD-1EAD4C10E85B}" srcOrd="5" destOrd="0" parTransId="{4559BC0E-1610-49D3-A5BB-0ABC72717787}" sibTransId="{937A7FAA-40F7-419E-A8B6-4B0003DB69D7}"/>
    <dgm:cxn modelId="{B4E9EB36-6D07-4BFC-8687-F30BFD9552A9}" type="presOf" srcId="{9A84BF20-E0D3-4DF9-A4F3-04D0AE75B949}" destId="{67FE4262-682B-47A7-9069-52645D7C9742}" srcOrd="0" destOrd="2" presId="urn:microsoft.com/office/officeart/2005/8/layout/vList2"/>
    <dgm:cxn modelId="{517A2DEE-57E1-4D9D-976C-1864091B507A}" srcId="{7BEF69C0-EF0C-4C76-9CD5-811C801A5860}" destId="{51A826AD-D08B-47BD-B6DA-2DDF6B868921}" srcOrd="0" destOrd="0" parTransId="{989F52C4-8928-40BF-890E-73887DC50604}" sibTransId="{DEF17783-1CFF-4EBD-8930-E4358104C964}"/>
    <dgm:cxn modelId="{1DFCEC90-B0E8-4CD7-ABC5-29D7C8F74A53}" srcId="{7BEF69C0-EF0C-4C76-9CD5-811C801A5860}" destId="{31987B81-6335-4144-9340-ADE955D03540}" srcOrd="6" destOrd="0" parTransId="{539D4CA3-E9DD-4753-8988-50CF286B9B24}" sibTransId="{BC671363-BDB5-42A5-AD63-AA33F462FE63}"/>
    <dgm:cxn modelId="{C4C96152-C26C-4AD3-99F1-9EC19197B03D}" type="presOf" srcId="{51A826AD-D08B-47BD-B6DA-2DDF6B868921}" destId="{67FE4262-682B-47A7-9069-52645D7C9742}" srcOrd="0" destOrd="0" presId="urn:microsoft.com/office/officeart/2005/8/layout/vList2"/>
    <dgm:cxn modelId="{9FE96012-4C7E-44F2-978F-0D97AD471F06}" srcId="{7BEF69C0-EF0C-4C76-9CD5-811C801A5860}" destId="{12797260-9ACA-4DC8-89E1-141948C7212A}" srcOrd="4" destOrd="0" parTransId="{B53C6E65-FAA1-44E7-872D-637BB0FAA48F}" sibTransId="{191341A4-92FF-4793-90E9-926F9EA185BA}"/>
    <dgm:cxn modelId="{60269F3B-6E1C-410A-A587-6212D0280C13}" srcId="{7BEF69C0-EF0C-4C76-9CD5-811C801A5860}" destId="{9A84BF20-E0D3-4DF9-A4F3-04D0AE75B949}" srcOrd="2" destOrd="0" parTransId="{34A83DAF-B345-414E-828B-AE0AB418C9A8}" sibTransId="{293E2BCC-CB54-4434-ADE6-4BE627B83DDF}"/>
    <dgm:cxn modelId="{EA0603BE-C91A-4D44-80AF-BD323E2A0715}" srcId="{7BEF69C0-EF0C-4C76-9CD5-811C801A5860}" destId="{700465F0-0BC4-462E-9771-C4878A4433FF}" srcOrd="1" destOrd="0" parTransId="{838451B9-4832-4C24-A2C2-3896B9E48F30}" sibTransId="{8040008F-CEA4-4546-B5F5-5480A7BAB5F5}"/>
    <dgm:cxn modelId="{D6E11533-A8B6-4C25-A0CA-371CE49C70D2}" type="presOf" srcId="{12797260-9ACA-4DC8-89E1-141948C7212A}" destId="{67FE4262-682B-47A7-9069-52645D7C9742}" srcOrd="0" destOrd="4" presId="urn:microsoft.com/office/officeart/2005/8/layout/vList2"/>
    <dgm:cxn modelId="{A51DE396-F345-4063-A3C8-F2FB2A11842A}" type="presOf" srcId="{BD839375-9C5A-463B-B6EC-E68DB82B147E}" destId="{67FE4262-682B-47A7-9069-52645D7C9742}" srcOrd="0" destOrd="3" presId="urn:microsoft.com/office/officeart/2005/8/layout/vList2"/>
    <dgm:cxn modelId="{270E67C1-1CF1-446E-81F8-D5CB75E200E0}" type="presOf" srcId="{700465F0-0BC4-462E-9771-C4878A4433FF}" destId="{67FE4262-682B-47A7-9069-52645D7C9742}" srcOrd="0" destOrd="1" presId="urn:microsoft.com/office/officeart/2005/8/layout/vList2"/>
    <dgm:cxn modelId="{49880D18-2EAB-4CE1-A8F5-4C2EB00A8DF4}" type="presParOf" srcId="{1772758F-6B04-458D-BC2C-5CA0A69D234B}" destId="{663EE12C-A954-4059-8630-42AA95DA42FA}" srcOrd="0" destOrd="0" presId="urn:microsoft.com/office/officeart/2005/8/layout/vList2"/>
    <dgm:cxn modelId="{40D6316A-9645-44C1-8E96-8FD2D4115343}" type="presParOf" srcId="{1772758F-6B04-458D-BC2C-5CA0A69D234B}" destId="{67FE4262-682B-47A7-9069-52645D7C974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BE6802-B4B6-4DFD-B098-7318749A5040}">
      <dsp:nvSpPr>
        <dsp:cNvPr id="0" name=""/>
        <dsp:cNvSpPr/>
      </dsp:nvSpPr>
      <dsp:spPr>
        <a:xfrm>
          <a:off x="0" y="0"/>
          <a:ext cx="3598863" cy="359886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70C8F-A12D-48B0-890F-EDB2AA03ED5F}">
      <dsp:nvSpPr>
        <dsp:cNvPr id="0" name=""/>
        <dsp:cNvSpPr/>
      </dsp:nvSpPr>
      <dsp:spPr>
        <a:xfrm>
          <a:off x="1799431" y="0"/>
          <a:ext cx="7814468" cy="35988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b="1" kern="1200" dirty="0" smtClean="0"/>
            <a:t>Obchodní rejstřík</a:t>
          </a:r>
          <a:r>
            <a:rPr lang="cs-CZ" sz="3800" kern="1200" dirty="0" smtClean="0"/>
            <a:t> - zvláštní veřejná listina, do níž se zapisují zákonem stanovené údaje </a:t>
          </a:r>
          <a:br>
            <a:rPr lang="cs-CZ" sz="3800" kern="1200" dirty="0" smtClean="0"/>
          </a:br>
          <a:r>
            <a:rPr lang="cs-CZ" sz="3800" kern="1200" dirty="0" smtClean="0"/>
            <a:t>o podnikatelích. Vede ho příslušný rejstříkový soud. </a:t>
          </a:r>
          <a:r>
            <a:rPr lang="cs-CZ" sz="3800" b="1" kern="1200" dirty="0" smtClean="0"/>
            <a:t> Rejstříkovým soudem  </a:t>
          </a:r>
          <a:r>
            <a:rPr lang="cs-CZ" sz="3800" kern="1200" dirty="0" smtClean="0"/>
            <a:t>je vždy  krajský soud.</a:t>
          </a:r>
          <a:endParaRPr lang="cs-CZ" sz="3800" kern="1200" dirty="0"/>
        </a:p>
      </dsp:txBody>
      <dsp:txXfrm>
        <a:off x="1799431" y="0"/>
        <a:ext cx="7814468" cy="35988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BFD1D-3C65-489D-8D0D-2FA5AEF76DAF}">
      <dsp:nvSpPr>
        <dsp:cNvPr id="0" name=""/>
        <dsp:cNvSpPr/>
      </dsp:nvSpPr>
      <dsp:spPr>
        <a:xfrm>
          <a:off x="721042" y="0"/>
          <a:ext cx="8171815" cy="3598863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9991E2-1F0C-4A90-AB8B-F5ADBE6D7BF2}">
      <dsp:nvSpPr>
        <dsp:cNvPr id="0" name=""/>
        <dsp:cNvSpPr/>
      </dsp:nvSpPr>
      <dsp:spPr>
        <a:xfrm>
          <a:off x="105152" y="1079658"/>
          <a:ext cx="9403595" cy="143954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b="1" kern="1200" dirty="0" smtClean="0"/>
            <a:t>Konstitutivní </a:t>
          </a:r>
          <a:r>
            <a:rPr lang="cs-CZ" sz="3300" kern="1200" dirty="0" smtClean="0"/>
            <a:t>– vzniká až zápisem do rejstříku </a:t>
          </a:r>
          <a:br>
            <a:rPr lang="cs-CZ" sz="3300" kern="1200" dirty="0" smtClean="0"/>
          </a:br>
          <a:r>
            <a:rPr lang="cs-CZ" sz="3300" kern="1200" dirty="0" smtClean="0"/>
            <a:t>(družstva, státní podniky, obchodní společnosti)</a:t>
          </a:r>
          <a:endParaRPr lang="cs-CZ" sz="3300" kern="1200" dirty="0"/>
        </a:p>
      </dsp:txBody>
      <dsp:txXfrm>
        <a:off x="175425" y="1149931"/>
        <a:ext cx="9263049" cy="12989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3EE12C-A954-4059-8630-42AA95DA42FA}">
      <dsp:nvSpPr>
        <dsp:cNvPr id="0" name=""/>
        <dsp:cNvSpPr/>
      </dsp:nvSpPr>
      <dsp:spPr>
        <a:xfrm>
          <a:off x="0" y="76561"/>
          <a:ext cx="9613900" cy="10424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b="1" kern="1200" dirty="0" smtClean="0"/>
            <a:t>Deklaratorní </a:t>
          </a:r>
          <a:r>
            <a:rPr lang="cs-CZ" sz="2700" kern="1200" dirty="0" smtClean="0"/>
            <a:t>– zapisují se zde ostatní podnikatelské subjekty, při zápisu soud uděluje:</a:t>
          </a:r>
          <a:endParaRPr lang="cs-CZ" sz="2700" kern="1200" dirty="0"/>
        </a:p>
      </dsp:txBody>
      <dsp:txXfrm>
        <a:off x="50889" y="127450"/>
        <a:ext cx="9512122" cy="940692"/>
      </dsp:txXfrm>
    </dsp:sp>
    <dsp:sp modelId="{67FE4262-682B-47A7-9069-52645D7C9742}">
      <dsp:nvSpPr>
        <dsp:cNvPr id="0" name=""/>
        <dsp:cNvSpPr/>
      </dsp:nvSpPr>
      <dsp:spPr>
        <a:xfrm>
          <a:off x="0" y="1119031"/>
          <a:ext cx="9613900" cy="2403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241" tIns="34290" rIns="192024" bIns="34290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dirty="0" smtClean="0">
              <a:solidFill>
                <a:schemeClr val="accent4">
                  <a:lumMod val="50000"/>
                </a:schemeClr>
              </a:solidFill>
            </a:rPr>
            <a:t>obchodní jméno</a:t>
          </a:r>
          <a:endParaRPr lang="cs-CZ" sz="2100" b="1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dirty="0" smtClean="0">
              <a:solidFill>
                <a:schemeClr val="accent4">
                  <a:lumMod val="50000"/>
                </a:schemeClr>
              </a:solidFill>
            </a:rPr>
            <a:t>identifikační číslo IČO</a:t>
          </a:r>
          <a:endParaRPr lang="cs-CZ" sz="2100" b="1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dirty="0" smtClean="0">
              <a:solidFill>
                <a:schemeClr val="accent4">
                  <a:lumMod val="50000"/>
                </a:schemeClr>
              </a:solidFill>
            </a:rPr>
            <a:t>předmět a místo podnikání</a:t>
          </a:r>
          <a:endParaRPr lang="cs-CZ" sz="2100" b="1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dirty="0" smtClean="0">
              <a:solidFill>
                <a:schemeClr val="accent4">
                  <a:lumMod val="50000"/>
                </a:schemeClr>
              </a:solidFill>
            </a:rPr>
            <a:t>doba ukončení podnikání, pokud zamýšlíte podnikat na dobu určitou</a:t>
          </a:r>
          <a:endParaRPr lang="cs-CZ" sz="2100" b="1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smtClean="0">
              <a:solidFill>
                <a:schemeClr val="accent4">
                  <a:lumMod val="50000"/>
                </a:schemeClr>
              </a:solidFill>
            </a:rPr>
            <a:t>právní forma P.O.</a:t>
          </a:r>
          <a:endParaRPr lang="cs-CZ" sz="2100" b="1" kern="120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dirty="0" smtClean="0">
              <a:solidFill>
                <a:schemeClr val="accent4">
                  <a:lumMod val="50000"/>
                </a:schemeClr>
              </a:solidFill>
            </a:rPr>
            <a:t>jméno prokuristy a jeho bydliště</a:t>
          </a:r>
          <a:endParaRPr lang="cs-CZ" sz="2100" b="1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2100" b="1" kern="1200" dirty="0" smtClean="0">
              <a:solidFill>
                <a:schemeClr val="accent4">
                  <a:lumMod val="50000"/>
                </a:schemeClr>
              </a:solidFill>
            </a:rPr>
            <a:t>jméno a bydliště osob, které jsou statutárním orgánem </a:t>
          </a:r>
          <a:endParaRPr lang="cs-CZ" sz="21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0" y="1119031"/>
        <a:ext cx="9613900" cy="24032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366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713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531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6878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9930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9724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9527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4890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3742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396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18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213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2691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154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58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7367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555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B30B0-D096-4BA2-B610-49C85AC6F71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F45B2-5B7B-47F3-AF63-B76EF7C4D8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34342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%C3%ADdlo" TargetMode="External"/><Relationship Id="rId2" Type="http://schemas.openxmlformats.org/officeDocument/2006/relationships/hyperlink" Target="http://cs.wikipedia.org/wiki/Firm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rokura" TargetMode="External"/><Relationship Id="rId5" Type="http://schemas.openxmlformats.org/officeDocument/2006/relationships/hyperlink" Target="http://cs.wikipedia.org/w/index.php?title=Statut%C3%A1rn%C3%AD_org%C3%A1n&amp;action=edit" TargetMode="External"/><Relationship Id="rId4" Type="http://schemas.openxmlformats.org/officeDocument/2006/relationships/hyperlink" Target="http://cs.wikipedia.org/wiki/Rodn%C3%A9_%C4%8D%C3%ADsl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/index.php?title=Princip_publicity&amp;action=edit" TargetMode="External"/><Relationship Id="rId2" Type="http://schemas.openxmlformats.org/officeDocument/2006/relationships/hyperlink" Target="http://cs.wikipedia.org/w/index.php?title=Sb%C3%ADrka_listin&amp;action=edi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/index.php?title=Dobr%C3%A1_v%C3%ADra&amp;action=edi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ŽIVNOSTENSKÝ </a:t>
            </a:r>
            <a:br>
              <a:rPr lang="cs-CZ" dirty="0" smtClean="0"/>
            </a:br>
            <a:r>
              <a:rPr lang="cs-CZ" dirty="0" smtClean="0"/>
              <a:t>A OBCHODNÍ REJSTŘÍK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4544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50000"/>
            </a:schemeClr>
          </a:solidFill>
        </p:spPr>
        <p:txBody>
          <a:bodyPr/>
          <a:lstStyle/>
          <a:p>
            <a:r>
              <a:rPr lang="cs-CZ" dirty="0" smtClean="0"/>
              <a:t>Popište živnostenský rejstřík</a:t>
            </a:r>
          </a:p>
          <a:p>
            <a:r>
              <a:rPr lang="cs-CZ" dirty="0" smtClean="0"/>
              <a:t>Popište obchodní rejstřík</a:t>
            </a:r>
          </a:p>
          <a:p>
            <a:r>
              <a:rPr lang="cs-CZ" dirty="0" smtClean="0"/>
              <a:t>Popište deklaratorní zápis</a:t>
            </a:r>
          </a:p>
          <a:p>
            <a:r>
              <a:rPr lang="cs-CZ" dirty="0" smtClean="0"/>
              <a:t>Popište konstitutivní zápis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8081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</a:t>
            </a:r>
            <a:r>
              <a:rPr lang="cs-CZ" dirty="0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018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66357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457141"/>
              </p:ext>
            </p:extLst>
          </p:nvPr>
        </p:nvGraphicFramePr>
        <p:xfrm>
          <a:off x="2567608" y="2438400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VY_32_INOVACE_0920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Živnostenský a obchodní rejstřík</a:t>
                      </a:r>
                      <a:endParaRPr lang="cs-CZ" sz="1600" b="0" i="0" dirty="0" smtClean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2.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ročník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12.1.2014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Materiál popisuje obsah živnostenského a obchodního rejstříku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solidFill>
                            <a:schemeClr val="bg1"/>
                          </a:solidFill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solidFill>
                          <a:schemeClr val="bg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9392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/>
              <a:t>Živnostenský rejstřík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18000">
                <a:schemeClr val="tx2">
                  <a:lumMod val="50000"/>
                </a:schemeClr>
              </a:gs>
              <a:gs pos="5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118000"/>
                  <a:satMod val="120000"/>
                  <a:lumMod val="69000"/>
                </a:schemeClr>
              </a:gs>
            </a:gsLst>
            <a:lin ang="2520000" scaled="0"/>
          </a:gradFill>
        </p:spPr>
        <p:txBody>
          <a:bodyPr>
            <a:normAutofit/>
          </a:bodyPr>
          <a:lstStyle/>
          <a:p>
            <a:r>
              <a:rPr lang="cs-CZ" dirty="0"/>
              <a:t>Živnostenské úřady vedou údaje o podnikatelích, kteří mají vydána živnostenská oprávnění v živnostenském rejstříku. Zápisy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podnikatelích jsou rozděleny na veřejnou a neveřejnou část.</a:t>
            </a:r>
          </a:p>
          <a:p>
            <a:r>
              <a:rPr lang="cs-CZ" dirty="0"/>
              <a:t>Do veřejné části má právo nahlížet a pořizovat si opisy každý. Je zde možno zjistit například obchodní jméno, sídlo nebo místo podnikání, IČO, předmět podnikání, provozovny atd.</a:t>
            </a:r>
          </a:p>
          <a:p>
            <a:r>
              <a:rPr lang="cs-CZ" dirty="0"/>
              <a:t>Do neveřejné části může nahlédnout pouze ten, kdo prokáže právní zájem. </a:t>
            </a:r>
            <a:r>
              <a:rPr lang="cs-CZ" dirty="0" smtClean="0"/>
              <a:t>/např</a:t>
            </a:r>
            <a:r>
              <a:rPr lang="cs-CZ" dirty="0"/>
              <a:t>. vede soudní spor s podnikatelem/.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0261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0321" y="177421"/>
            <a:ext cx="9613861" cy="18151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OBCHODNÍ </a:t>
            </a:r>
            <a:r>
              <a:rPr lang="cs-CZ" dirty="0"/>
              <a:t>REJSTŘÍK spadá </a:t>
            </a:r>
            <a:r>
              <a:rPr lang="cs-CZ" dirty="0" smtClean="0"/>
              <a:t>pod zákon č 304/2013 </a:t>
            </a:r>
            <a:r>
              <a:rPr lang="cs-CZ" dirty="0"/>
              <a:t>Sb.  </a:t>
            </a:r>
            <a:r>
              <a:rPr lang="cs-CZ" dirty="0" smtClean="0"/>
              <a:t>ze </a:t>
            </a:r>
            <a:r>
              <a:rPr lang="cs-CZ" dirty="0"/>
              <a:t>dne 12. září 2013  </a:t>
            </a:r>
            <a:r>
              <a:rPr lang="cs-CZ" dirty="0" smtClean="0"/>
              <a:t>o </a:t>
            </a:r>
            <a:r>
              <a:rPr lang="cs-CZ" dirty="0"/>
              <a:t>veřejných rejstřících právnických a fyzických osob 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7481080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058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OBECNÉ ÚDAJE, KTERÉ SE ZAPISUJÍ DO 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97257" y="2119086"/>
            <a:ext cx="10515600" cy="4738914"/>
          </a:xfrm>
          <a:gradFill>
            <a:gsLst>
              <a:gs pos="90000">
                <a:schemeClr val="accent4">
                  <a:lumMod val="75000"/>
                </a:schemeClr>
              </a:gs>
              <a:gs pos="95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118000"/>
                  <a:satMod val="120000"/>
                  <a:lumMod val="69000"/>
                </a:schemeClr>
              </a:gs>
            </a:gsLst>
            <a:lin ang="2520000" scaled="0"/>
          </a:gradFill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cs-CZ" sz="1600" u="sng" dirty="0"/>
              <a:t>Údaje, které se zapisují do obchodního rejstříku</a:t>
            </a:r>
            <a:r>
              <a:rPr lang="cs-CZ" sz="1600" u="sng" dirty="0" smtClean="0"/>
              <a:t>:</a:t>
            </a:r>
          </a:p>
          <a:p>
            <a:pPr marL="0" indent="0" hangingPunct="0">
              <a:buNone/>
            </a:pPr>
            <a:endParaRPr lang="cs-CZ" sz="16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1600" b="1" dirty="0">
                <a:hlinkClick r:id="rId2" tooltip="Firma"/>
              </a:rPr>
              <a:t>firma</a:t>
            </a:r>
            <a:r>
              <a:rPr lang="cs-CZ" sz="1600" b="1" dirty="0"/>
              <a:t>, u právnických osob </a:t>
            </a:r>
            <a:r>
              <a:rPr lang="cs-CZ" sz="1600" b="1" dirty="0">
                <a:hlinkClick r:id="rId3" tooltip="Sídlo"/>
              </a:rPr>
              <a:t>sídlo</a:t>
            </a:r>
            <a:r>
              <a:rPr lang="cs-CZ" sz="1600" b="1" dirty="0"/>
              <a:t>, u fyzických osob bydliště a místo podnikání, liší-li se </a:t>
            </a:r>
            <a:r>
              <a:rPr lang="cs-CZ" sz="1600" b="1" dirty="0" smtClean="0"/>
              <a:t>bydliště, </a:t>
            </a:r>
            <a:r>
              <a:rPr lang="cs-CZ" sz="1600" b="1" dirty="0"/>
              <a:t>předmět podnikání (činnosti</a:t>
            </a:r>
            <a:r>
              <a:rPr lang="cs-CZ" sz="1600" b="1" dirty="0" smtClean="0"/>
              <a:t>), </a:t>
            </a:r>
            <a:r>
              <a:rPr lang="cs-CZ" sz="1600" b="1" dirty="0"/>
              <a:t>právní forma právnické osoby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600" b="1" dirty="0"/>
              <a:t>u fyzické osoby </a:t>
            </a:r>
            <a:r>
              <a:rPr lang="cs-CZ" sz="1600" b="1" dirty="0">
                <a:hlinkClick r:id="rId4" tooltip="Rodné číslo"/>
              </a:rPr>
              <a:t>rodné číslo</a:t>
            </a:r>
            <a:r>
              <a:rPr lang="cs-CZ" sz="1600" b="1" dirty="0"/>
              <a:t> nebo datum jejího narození, nebylo-li jí rodné číslo přiděleno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600" b="1" dirty="0"/>
              <a:t>identifikační číslo (IČO), které podnikateli přidělí rejstříkový soud; potřebná identifikační </a:t>
            </a:r>
            <a:r>
              <a:rPr lang="cs-CZ" sz="1600" b="1" dirty="0" smtClean="0"/>
              <a:t>čísla </a:t>
            </a:r>
            <a:r>
              <a:rPr lang="cs-CZ" sz="1600" b="1" dirty="0"/>
              <a:t>sdělí rejstříkovému soudu příslušný orgán státní správy,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600" b="1" dirty="0"/>
              <a:t>jméno a bydliště nebo firma a sídlo osoby, která je </a:t>
            </a:r>
            <a:r>
              <a:rPr lang="cs-CZ" sz="1600" b="1" dirty="0">
                <a:hlinkClick r:id="rId5" tooltip="Statutární orgán"/>
              </a:rPr>
              <a:t>statutárním orgánem</a:t>
            </a:r>
            <a:r>
              <a:rPr lang="cs-CZ" sz="1600" b="1" dirty="0"/>
              <a:t> právnické osoby </a:t>
            </a:r>
            <a:r>
              <a:rPr lang="cs-CZ" sz="1600" b="1"/>
              <a:t>nebo </a:t>
            </a:r>
            <a:r>
              <a:rPr lang="cs-CZ" sz="1600" b="1" smtClean="0"/>
              <a:t> </a:t>
            </a:r>
            <a:r>
              <a:rPr lang="cs-CZ" sz="1600" b="1" dirty="0"/>
              <a:t>jeho členem, s uvedením způsobu, jak jménem právnické osoby jedná, a den vzniku a </a:t>
            </a:r>
            <a:r>
              <a:rPr lang="cs-CZ" sz="1600" b="1"/>
              <a:t>zániku </a:t>
            </a:r>
            <a:r>
              <a:rPr lang="cs-CZ" sz="1600" b="1" smtClean="0"/>
              <a:t>její </a:t>
            </a:r>
            <a:r>
              <a:rPr lang="cs-CZ" sz="1600" b="1" dirty="0"/>
              <a:t>funkce; je-li statutárním orgánem nebo jeho členem právnická osoba, též jméno a </a:t>
            </a:r>
            <a:r>
              <a:rPr lang="cs-CZ" sz="1600" b="1"/>
              <a:t>bydliště </a:t>
            </a:r>
            <a:r>
              <a:rPr lang="cs-CZ" sz="1600" b="1" smtClean="0"/>
              <a:t>osob</a:t>
            </a:r>
            <a:r>
              <a:rPr lang="cs-CZ" sz="1600" b="1" dirty="0"/>
              <a:t>, které jsou jejím statutárním orgánem nebo </a:t>
            </a:r>
            <a:r>
              <a:rPr lang="cs-CZ" sz="1600" b="1"/>
              <a:t>jeho </a:t>
            </a:r>
            <a:r>
              <a:rPr lang="cs-CZ" sz="1600" b="1" smtClean="0"/>
              <a:t>členem, </a:t>
            </a:r>
            <a:r>
              <a:rPr lang="cs-CZ" sz="1600" b="1" dirty="0"/>
              <a:t>jméno a bydliště </a:t>
            </a:r>
            <a:r>
              <a:rPr lang="cs-CZ" sz="1600" b="1" dirty="0">
                <a:hlinkClick r:id="rId6" tooltip="Prokura"/>
              </a:rPr>
              <a:t>prokuristy</a:t>
            </a:r>
            <a:r>
              <a:rPr lang="cs-CZ" sz="1600" b="1"/>
              <a:t>, </a:t>
            </a:r>
            <a:r>
              <a:rPr lang="cs-CZ" sz="1600" b="1" smtClean="0"/>
              <a:t>jakož </a:t>
            </a:r>
            <a:r>
              <a:rPr lang="cs-CZ" sz="1600" b="1" dirty="0"/>
              <a:t>i způsob, jakým </a:t>
            </a:r>
            <a:r>
              <a:rPr lang="cs-CZ" sz="1600" b="1"/>
              <a:t>jedná </a:t>
            </a:r>
            <a:r>
              <a:rPr lang="cs-CZ" sz="1600" b="1" smtClean="0"/>
              <a:t/>
            </a:r>
            <a:br>
              <a:rPr lang="cs-CZ" sz="1600" b="1" smtClean="0"/>
            </a:br>
            <a:r>
              <a:rPr lang="cs-CZ" sz="1600" b="1" smtClean="0"/>
              <a:t>u </a:t>
            </a:r>
            <a:r>
              <a:rPr lang="cs-CZ" sz="1600" b="1"/>
              <a:t>právnické </a:t>
            </a:r>
            <a:r>
              <a:rPr lang="cs-CZ" sz="1600" b="1" smtClean="0"/>
              <a:t>osoby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600" b="1" dirty="0" smtClean="0"/>
              <a:t>identifikační </a:t>
            </a:r>
            <a:r>
              <a:rPr lang="cs-CZ" sz="1600" b="1" dirty="0"/>
              <a:t>číslo, pokud jí bylo přiděleno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600" b="1" dirty="0"/>
              <a:t>další skutečnosti, o kterých to stanoví právní předpis a změny těchto údajů.</a:t>
            </a:r>
          </a:p>
          <a:p>
            <a:pPr marL="0" indent="0">
              <a:buNone/>
            </a:pPr>
            <a:r>
              <a:rPr lang="cs-CZ" sz="1600" dirty="0"/>
              <a:t> </a:t>
            </a:r>
          </a:p>
          <a:p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1889632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OBCHODNÍ REJSTŘÍK - Vedou ho rejstříkové soudy </a:t>
            </a:r>
            <a:br>
              <a:rPr lang="cs-CZ" dirty="0" smtClean="0"/>
            </a:br>
            <a:r>
              <a:rPr lang="cs-CZ" dirty="0" smtClean="0"/>
              <a:t>a provádí </a:t>
            </a:r>
            <a:r>
              <a:rPr lang="cs-CZ" b="1" dirty="0" smtClean="0"/>
              <a:t>dva zápisy</a:t>
            </a:r>
            <a:br>
              <a:rPr lang="cs-CZ" b="1" dirty="0" smtClean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428734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1755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OBCHODNÍ REJSTŘÍK - Vedou ho rejstříkové soudy </a:t>
            </a:r>
            <a:br>
              <a:rPr lang="cs-CZ" dirty="0" smtClean="0"/>
            </a:br>
            <a:r>
              <a:rPr lang="cs-CZ" dirty="0" smtClean="0"/>
              <a:t>a provádí </a:t>
            </a:r>
            <a:r>
              <a:rPr lang="cs-CZ" b="1" dirty="0" smtClean="0"/>
              <a:t>dva zápisy</a:t>
            </a:r>
            <a:br>
              <a:rPr lang="cs-CZ" b="1" dirty="0" smtClean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716924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5140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 REJSTŘÍKU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75000"/>
            </a:schemeClr>
          </a:solidFill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dirty="0"/>
              <a:t>Rejstřík také obsahuje </a:t>
            </a:r>
            <a:r>
              <a:rPr lang="cs-CZ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tooltip="Sbírka listin"/>
              </a:rPr>
              <a:t>Sbírku listin</a:t>
            </a:r>
            <a:r>
              <a:rPr lang="cs-CZ" dirty="0"/>
              <a:t>, v níž jsou uloženy důležité listiny týkající se jednotlivých subjektů (např. zakladatelskou smlouvu společnosti).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dirty="0"/>
              <a:t>Důležitý je také </a:t>
            </a:r>
            <a:r>
              <a:rPr lang="cs-CZ" u="sng" dirty="0">
                <a:hlinkClick r:id="rId3" tooltip="Princip publicity"/>
              </a:rPr>
              <a:t>princip publicity</a:t>
            </a:r>
            <a:r>
              <a:rPr lang="cs-CZ" dirty="0"/>
              <a:t> (formální a materiální).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u="sng" dirty="0"/>
              <a:t>Princip formální publicity</a:t>
            </a:r>
            <a:r>
              <a:rPr lang="cs-CZ" dirty="0"/>
              <a:t> spočívá v tom, že obchodní rejstřík je přístupný každému, že každý má právo do něho nahlížet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pořizovat si z něho kopie a výpisy. Rejstříkový soud vydá každému na požádání úředně ověřený opis zápisu či listiny uložené ve sbírce listin.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9021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 REJSTŘÍKU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11000">
                <a:schemeClr val="accent5">
                  <a:lumMod val="75000"/>
                </a:schemeClr>
              </a:gs>
              <a:gs pos="90000">
                <a:schemeClr val="bg2">
                  <a:tint val="96000"/>
                  <a:shade val="100000"/>
                  <a:hueMod val="92000"/>
                  <a:satMod val="200000"/>
                  <a:lumMod val="128000"/>
                </a:schemeClr>
              </a:gs>
              <a:gs pos="10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118000"/>
                  <a:satMod val="120000"/>
                  <a:lumMod val="69000"/>
                </a:schemeClr>
              </a:gs>
            </a:gsLst>
            <a:lin ang="2520000" scaled="0"/>
          </a:gradFill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u="sng" dirty="0"/>
              <a:t>Princip materiální publicity</a:t>
            </a:r>
            <a:r>
              <a:rPr lang="cs-CZ" dirty="0"/>
              <a:t> spočívá v tom, že stav zapsaný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 </a:t>
            </a:r>
            <a:r>
              <a:rPr lang="cs-CZ" dirty="0"/>
              <a:t>obchodním rejstříku bude vůči tomu, kdo jedná v důvěře v jeho zápis, považován za skutečný platný právní stav. To spočívá na principu </a:t>
            </a:r>
            <a:r>
              <a:rPr lang="cs-CZ" u="sng" dirty="0">
                <a:hlinkClick r:id="rId2" tooltip="Dobrá víra"/>
              </a:rPr>
              <a:t>dobré víry</a:t>
            </a:r>
            <a:r>
              <a:rPr lang="cs-CZ" dirty="0"/>
              <a:t>.</a:t>
            </a:r>
          </a:p>
          <a:p>
            <a:pPr hangingPunct="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dirty="0"/>
              <a:t>O zápisu do obchodního rejstříku vydá soud </a:t>
            </a:r>
            <a:r>
              <a:rPr lang="cs-CZ" b="1" dirty="0"/>
              <a:t>usnesení.</a:t>
            </a:r>
            <a:endParaRPr lang="cs-CZ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cs-CZ" dirty="0"/>
              <a:t>Po  ukončení činnosti podniku se provede  </a:t>
            </a:r>
            <a:r>
              <a:rPr lang="cs-CZ" b="1" dirty="0"/>
              <a:t>výmaz</a:t>
            </a:r>
            <a:r>
              <a:rPr lang="cs-CZ" dirty="0"/>
              <a:t>  z obchodního rejstříku</a:t>
            </a:r>
          </a:p>
        </p:txBody>
      </p:sp>
    </p:spTree>
    <p:extLst>
      <p:ext uri="{BB962C8B-B14F-4D97-AF65-F5344CB8AC3E}">
        <p14:creationId xmlns:p14="http://schemas.microsoft.com/office/powerpoint/2010/main" val="2016445824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í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Berlín</Template>
  <TotalTime>139</TotalTime>
  <Words>533</Words>
  <Application>Microsoft Office PowerPoint</Application>
  <PresentationFormat>Vlastní</PresentationFormat>
  <Paragraphs>71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Berlín</vt:lpstr>
      <vt:lpstr>ŽIVNOSTENSKÝ  A OBCHODNÍ REJSTŘÍK</vt:lpstr>
      <vt:lpstr>Prezentace aplikace PowerPoint</vt:lpstr>
      <vt:lpstr>Živnostenský rejstřík</vt:lpstr>
      <vt:lpstr>OBCHODNÍ REJSTŘÍK spadá pod zákon č 304/2013 Sb.  ze dne 12. září 2013  o veřejných rejstřících právnických a fyzických osob </vt:lpstr>
      <vt:lpstr>OBECNÉ ÚDAJE, KTERÉ SE ZAPISUJÍ DO OR</vt:lpstr>
      <vt:lpstr>OBCHODNÍ REJSTŘÍK - Vedou ho rejstříkové soudy  a provádí dva zápisy </vt:lpstr>
      <vt:lpstr>OBCHODNÍ REJSTŘÍK - Vedou ho rejstříkové soudy  a provádí dva zápisy </vt:lpstr>
      <vt:lpstr>OBSAH REJSTŘÍKU</vt:lpstr>
      <vt:lpstr>OBSAH REJSTŘÍKU</vt:lpstr>
      <vt:lpstr>Otázky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ŽIVNOSTENSKÝ A OBCHODNÍ REJSTŘÍK</dc:title>
  <dc:creator>Jarmila Kabourková</dc:creator>
  <cp:lastModifiedBy>LIVA</cp:lastModifiedBy>
  <cp:revision>21</cp:revision>
  <dcterms:created xsi:type="dcterms:W3CDTF">2013-11-01T08:04:00Z</dcterms:created>
  <dcterms:modified xsi:type="dcterms:W3CDTF">2014-10-23T16:48:19Z</dcterms:modified>
</cp:coreProperties>
</file>