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7" r:id="rId2"/>
    <p:sldId id="272" r:id="rId3"/>
    <p:sldId id="258" r:id="rId4"/>
    <p:sldId id="259" r:id="rId5"/>
    <p:sldId id="275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4" r:id="rId18"/>
    <p:sldId id="270" r:id="rId19"/>
    <p:sldId id="273" r:id="rId2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C2EE32-0000-4A5B-8BC6-E7DA03630842}" type="doc">
      <dgm:prSet loTypeId="urn:microsoft.com/office/officeart/2005/8/layout/vList3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C8BF83F0-5E34-4155-ADA0-B9853B0AD28F}">
      <dgm:prSet/>
      <dgm:spPr/>
      <dgm:t>
        <a:bodyPr/>
        <a:lstStyle/>
        <a:p>
          <a:pPr rtl="0"/>
          <a:r>
            <a:rPr lang="cs-CZ" smtClean="0"/>
            <a:t>vykonává svou činnost, podniká</a:t>
          </a:r>
          <a:endParaRPr lang="cs-CZ"/>
        </a:p>
      </dgm:t>
    </dgm:pt>
    <dgm:pt modelId="{ADF93AF8-51A1-4D88-B670-847B483367F1}" type="parTrans" cxnId="{4B6A52ED-830D-4D9B-A81B-EB9F895EEA45}">
      <dgm:prSet/>
      <dgm:spPr/>
      <dgm:t>
        <a:bodyPr/>
        <a:lstStyle/>
        <a:p>
          <a:endParaRPr lang="cs-CZ"/>
        </a:p>
      </dgm:t>
    </dgm:pt>
    <dgm:pt modelId="{558731BB-8196-4129-9562-91A1558B068B}" type="sibTrans" cxnId="{4B6A52ED-830D-4D9B-A81B-EB9F895EEA45}">
      <dgm:prSet/>
      <dgm:spPr/>
      <dgm:t>
        <a:bodyPr/>
        <a:lstStyle/>
        <a:p>
          <a:endParaRPr lang="cs-CZ"/>
        </a:p>
      </dgm:t>
    </dgm:pt>
    <dgm:pt modelId="{6424EB72-4A12-4855-9472-9A6A3834F079}">
      <dgm:prSet/>
      <dgm:spPr/>
      <dgm:t>
        <a:bodyPr/>
        <a:lstStyle/>
        <a:p>
          <a:pPr rtl="0"/>
          <a:r>
            <a:rPr lang="cs-CZ" smtClean="0"/>
            <a:t>podepisuje se při obchodním styku</a:t>
          </a:r>
          <a:endParaRPr lang="cs-CZ"/>
        </a:p>
      </dgm:t>
    </dgm:pt>
    <dgm:pt modelId="{B4F93F07-D331-402D-AB0C-47D33A93F6F3}" type="parTrans" cxnId="{43137796-E515-43D4-82B2-D9CF229E8E31}">
      <dgm:prSet/>
      <dgm:spPr/>
      <dgm:t>
        <a:bodyPr/>
        <a:lstStyle/>
        <a:p>
          <a:endParaRPr lang="cs-CZ"/>
        </a:p>
      </dgm:t>
    </dgm:pt>
    <dgm:pt modelId="{9ABAD5DE-0B9E-46AF-A170-6ED920D19501}" type="sibTrans" cxnId="{43137796-E515-43D4-82B2-D9CF229E8E31}">
      <dgm:prSet/>
      <dgm:spPr/>
      <dgm:t>
        <a:bodyPr/>
        <a:lstStyle/>
        <a:p>
          <a:endParaRPr lang="cs-CZ"/>
        </a:p>
      </dgm:t>
    </dgm:pt>
    <dgm:pt modelId="{D98A92D5-DD01-4D80-9E60-107AEA4E0A0C}">
      <dgm:prSet/>
      <dgm:spPr/>
      <dgm:t>
        <a:bodyPr/>
        <a:lstStyle/>
        <a:p>
          <a:pPr rtl="0"/>
          <a:r>
            <a:rPr lang="cs-CZ" smtClean="0"/>
            <a:t>vystupuje před státními orgány, dodavateli</a:t>
          </a:r>
          <a:endParaRPr lang="cs-CZ"/>
        </a:p>
      </dgm:t>
    </dgm:pt>
    <dgm:pt modelId="{3687590C-8E3D-48DB-B894-23B9EAE115EF}" type="parTrans" cxnId="{76F06DDD-3F9C-4CFB-80D8-4538E5497C05}">
      <dgm:prSet/>
      <dgm:spPr/>
      <dgm:t>
        <a:bodyPr/>
        <a:lstStyle/>
        <a:p>
          <a:endParaRPr lang="cs-CZ"/>
        </a:p>
      </dgm:t>
    </dgm:pt>
    <dgm:pt modelId="{7E2D0250-130E-4C0E-9BCA-09096B1F9587}" type="sibTrans" cxnId="{76F06DDD-3F9C-4CFB-80D8-4538E5497C05}">
      <dgm:prSet/>
      <dgm:spPr/>
      <dgm:t>
        <a:bodyPr/>
        <a:lstStyle/>
        <a:p>
          <a:endParaRPr lang="cs-CZ"/>
        </a:p>
      </dgm:t>
    </dgm:pt>
    <dgm:pt modelId="{2DC5BB14-EBE1-475A-A457-A9691922EB89}">
      <dgm:prSet/>
      <dgm:spPr/>
      <dgm:t>
        <a:bodyPr/>
        <a:lstStyle/>
        <a:p>
          <a:pPr rtl="0"/>
          <a:r>
            <a:rPr lang="cs-CZ" smtClean="0"/>
            <a:t>zapisuje se do obchodního rejstříku</a:t>
          </a:r>
          <a:endParaRPr lang="cs-CZ"/>
        </a:p>
      </dgm:t>
    </dgm:pt>
    <dgm:pt modelId="{2587EFB7-6786-40BA-8B0C-335371CD1D4E}" type="parTrans" cxnId="{25B39B10-AADF-4585-B2CF-2684535DF9CE}">
      <dgm:prSet/>
      <dgm:spPr/>
      <dgm:t>
        <a:bodyPr/>
        <a:lstStyle/>
        <a:p>
          <a:endParaRPr lang="cs-CZ"/>
        </a:p>
      </dgm:t>
    </dgm:pt>
    <dgm:pt modelId="{6E56F666-5E95-4B9F-A695-C7CB4E7CC3C8}" type="sibTrans" cxnId="{25B39B10-AADF-4585-B2CF-2684535DF9CE}">
      <dgm:prSet/>
      <dgm:spPr/>
      <dgm:t>
        <a:bodyPr/>
        <a:lstStyle/>
        <a:p>
          <a:endParaRPr lang="cs-CZ"/>
        </a:p>
      </dgm:t>
    </dgm:pt>
    <dgm:pt modelId="{9F055A73-79D4-45CC-BAD2-0B1622B32BBA}" type="pres">
      <dgm:prSet presAssocID="{DDC2EE32-0000-4A5B-8BC6-E7DA0363084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A5F87FA-1215-4468-B70B-349F8FE9053D}" type="pres">
      <dgm:prSet presAssocID="{C8BF83F0-5E34-4155-ADA0-B9853B0AD28F}" presName="composite" presStyleCnt="0"/>
      <dgm:spPr/>
    </dgm:pt>
    <dgm:pt modelId="{0F1AA870-2DC3-4ADF-B48E-48033E0B8F43}" type="pres">
      <dgm:prSet presAssocID="{C8BF83F0-5E34-4155-ADA0-B9853B0AD28F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cs-CZ"/>
        </a:p>
      </dgm:t>
    </dgm:pt>
    <dgm:pt modelId="{BAB2DE6E-E058-4C18-98A1-6F3C633490DD}" type="pres">
      <dgm:prSet presAssocID="{C8BF83F0-5E34-4155-ADA0-B9853B0AD28F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1E39DC2-63EB-4D0C-811D-747722761BF3}" type="pres">
      <dgm:prSet presAssocID="{558731BB-8196-4129-9562-91A1558B068B}" presName="spacing" presStyleCnt="0"/>
      <dgm:spPr/>
    </dgm:pt>
    <dgm:pt modelId="{60D2E7CC-41C7-4AD3-99C2-E84927BF2489}" type="pres">
      <dgm:prSet presAssocID="{6424EB72-4A12-4855-9472-9A6A3834F079}" presName="composite" presStyleCnt="0"/>
      <dgm:spPr/>
    </dgm:pt>
    <dgm:pt modelId="{A0ADAE29-0469-4528-A1D8-98A47807DA24}" type="pres">
      <dgm:prSet presAssocID="{6424EB72-4A12-4855-9472-9A6A3834F079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</dgm:pt>
    <dgm:pt modelId="{E1E0020C-1D13-4FD8-9C6F-1B7BB49071D8}" type="pres">
      <dgm:prSet presAssocID="{6424EB72-4A12-4855-9472-9A6A3834F079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01323BE-6ECD-4038-8880-23E6D6FB7329}" type="pres">
      <dgm:prSet presAssocID="{9ABAD5DE-0B9E-46AF-A170-6ED920D19501}" presName="spacing" presStyleCnt="0"/>
      <dgm:spPr/>
    </dgm:pt>
    <dgm:pt modelId="{67654807-2FD2-48BD-9021-4D91C0CB3FF9}" type="pres">
      <dgm:prSet presAssocID="{D98A92D5-DD01-4D80-9E60-107AEA4E0A0C}" presName="composite" presStyleCnt="0"/>
      <dgm:spPr/>
    </dgm:pt>
    <dgm:pt modelId="{B66E02FD-F357-4940-B545-80EA0284CD0F}" type="pres">
      <dgm:prSet presAssocID="{D98A92D5-DD01-4D80-9E60-107AEA4E0A0C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cs-CZ"/>
        </a:p>
      </dgm:t>
    </dgm:pt>
    <dgm:pt modelId="{1200600F-063F-4B47-B5BE-D69D008DF656}" type="pres">
      <dgm:prSet presAssocID="{D98A92D5-DD01-4D80-9E60-107AEA4E0A0C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C12E20C-4C4E-4702-B50B-380A9959D6BE}" type="pres">
      <dgm:prSet presAssocID="{7E2D0250-130E-4C0E-9BCA-09096B1F9587}" presName="spacing" presStyleCnt="0"/>
      <dgm:spPr/>
    </dgm:pt>
    <dgm:pt modelId="{AADEDA0E-861A-483B-A13C-E50C4CCE858D}" type="pres">
      <dgm:prSet presAssocID="{2DC5BB14-EBE1-475A-A457-A9691922EB89}" presName="composite" presStyleCnt="0"/>
      <dgm:spPr/>
    </dgm:pt>
    <dgm:pt modelId="{9A040141-1059-4330-AD81-DCC52CEBB9EF}" type="pres">
      <dgm:prSet presAssocID="{2DC5BB14-EBE1-475A-A457-A9691922EB89}" presName="imgShp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cs-CZ"/>
        </a:p>
      </dgm:t>
    </dgm:pt>
    <dgm:pt modelId="{5C21BF44-03E5-4AD7-8456-BEF28E189AA9}" type="pres">
      <dgm:prSet presAssocID="{2DC5BB14-EBE1-475A-A457-A9691922EB89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454E8C3-A202-490F-9B89-EBBF0EE928AF}" type="presOf" srcId="{D98A92D5-DD01-4D80-9E60-107AEA4E0A0C}" destId="{1200600F-063F-4B47-B5BE-D69D008DF656}" srcOrd="0" destOrd="0" presId="urn:microsoft.com/office/officeart/2005/8/layout/vList3"/>
    <dgm:cxn modelId="{42C16CEB-90EA-4A76-B43D-0EAEEB248A47}" type="presOf" srcId="{2DC5BB14-EBE1-475A-A457-A9691922EB89}" destId="{5C21BF44-03E5-4AD7-8456-BEF28E189AA9}" srcOrd="0" destOrd="0" presId="urn:microsoft.com/office/officeart/2005/8/layout/vList3"/>
    <dgm:cxn modelId="{43137796-E515-43D4-82B2-D9CF229E8E31}" srcId="{DDC2EE32-0000-4A5B-8BC6-E7DA03630842}" destId="{6424EB72-4A12-4855-9472-9A6A3834F079}" srcOrd="1" destOrd="0" parTransId="{B4F93F07-D331-402D-AB0C-47D33A93F6F3}" sibTransId="{9ABAD5DE-0B9E-46AF-A170-6ED920D19501}"/>
    <dgm:cxn modelId="{B118A115-0850-4537-A78F-80C15C642FF7}" type="presOf" srcId="{6424EB72-4A12-4855-9472-9A6A3834F079}" destId="{E1E0020C-1D13-4FD8-9C6F-1B7BB49071D8}" srcOrd="0" destOrd="0" presId="urn:microsoft.com/office/officeart/2005/8/layout/vList3"/>
    <dgm:cxn modelId="{76F06DDD-3F9C-4CFB-80D8-4538E5497C05}" srcId="{DDC2EE32-0000-4A5B-8BC6-E7DA03630842}" destId="{D98A92D5-DD01-4D80-9E60-107AEA4E0A0C}" srcOrd="2" destOrd="0" parTransId="{3687590C-8E3D-48DB-B894-23B9EAE115EF}" sibTransId="{7E2D0250-130E-4C0E-9BCA-09096B1F9587}"/>
    <dgm:cxn modelId="{4B6A52ED-830D-4D9B-A81B-EB9F895EEA45}" srcId="{DDC2EE32-0000-4A5B-8BC6-E7DA03630842}" destId="{C8BF83F0-5E34-4155-ADA0-B9853B0AD28F}" srcOrd="0" destOrd="0" parTransId="{ADF93AF8-51A1-4D88-B670-847B483367F1}" sibTransId="{558731BB-8196-4129-9562-91A1558B068B}"/>
    <dgm:cxn modelId="{22194F41-A548-4963-872F-B9C2BB6B5CEE}" type="presOf" srcId="{C8BF83F0-5E34-4155-ADA0-B9853B0AD28F}" destId="{BAB2DE6E-E058-4C18-98A1-6F3C633490DD}" srcOrd="0" destOrd="0" presId="urn:microsoft.com/office/officeart/2005/8/layout/vList3"/>
    <dgm:cxn modelId="{25B39B10-AADF-4585-B2CF-2684535DF9CE}" srcId="{DDC2EE32-0000-4A5B-8BC6-E7DA03630842}" destId="{2DC5BB14-EBE1-475A-A457-A9691922EB89}" srcOrd="3" destOrd="0" parTransId="{2587EFB7-6786-40BA-8B0C-335371CD1D4E}" sibTransId="{6E56F666-5E95-4B9F-A695-C7CB4E7CC3C8}"/>
    <dgm:cxn modelId="{BC12D532-6682-424C-BCDC-43C8A19209E2}" type="presOf" srcId="{DDC2EE32-0000-4A5B-8BC6-E7DA03630842}" destId="{9F055A73-79D4-45CC-BAD2-0B1622B32BBA}" srcOrd="0" destOrd="0" presId="urn:microsoft.com/office/officeart/2005/8/layout/vList3"/>
    <dgm:cxn modelId="{F67EF660-677C-41A9-994D-B3A881EDEAAE}" type="presParOf" srcId="{9F055A73-79D4-45CC-BAD2-0B1622B32BBA}" destId="{DA5F87FA-1215-4468-B70B-349F8FE9053D}" srcOrd="0" destOrd="0" presId="urn:microsoft.com/office/officeart/2005/8/layout/vList3"/>
    <dgm:cxn modelId="{68E4E2AB-F1F3-47D4-8C38-971D0C282FDD}" type="presParOf" srcId="{DA5F87FA-1215-4468-B70B-349F8FE9053D}" destId="{0F1AA870-2DC3-4ADF-B48E-48033E0B8F43}" srcOrd="0" destOrd="0" presId="urn:microsoft.com/office/officeart/2005/8/layout/vList3"/>
    <dgm:cxn modelId="{F5B1BE73-D9E6-46D4-B596-DB23BC70FA95}" type="presParOf" srcId="{DA5F87FA-1215-4468-B70B-349F8FE9053D}" destId="{BAB2DE6E-E058-4C18-98A1-6F3C633490DD}" srcOrd="1" destOrd="0" presId="urn:microsoft.com/office/officeart/2005/8/layout/vList3"/>
    <dgm:cxn modelId="{1F04EC58-918E-4D8B-8C35-4286CD835EB9}" type="presParOf" srcId="{9F055A73-79D4-45CC-BAD2-0B1622B32BBA}" destId="{81E39DC2-63EB-4D0C-811D-747722761BF3}" srcOrd="1" destOrd="0" presId="urn:microsoft.com/office/officeart/2005/8/layout/vList3"/>
    <dgm:cxn modelId="{DB6A2070-7D64-4754-BDE8-B24F01A4729A}" type="presParOf" srcId="{9F055A73-79D4-45CC-BAD2-0B1622B32BBA}" destId="{60D2E7CC-41C7-4AD3-99C2-E84927BF2489}" srcOrd="2" destOrd="0" presId="urn:microsoft.com/office/officeart/2005/8/layout/vList3"/>
    <dgm:cxn modelId="{949A73EF-B66E-4220-82C9-3A7EA6AC3502}" type="presParOf" srcId="{60D2E7CC-41C7-4AD3-99C2-E84927BF2489}" destId="{A0ADAE29-0469-4528-A1D8-98A47807DA24}" srcOrd="0" destOrd="0" presId="urn:microsoft.com/office/officeart/2005/8/layout/vList3"/>
    <dgm:cxn modelId="{E0EA6249-35BA-4D87-8A54-7A142010F0DD}" type="presParOf" srcId="{60D2E7CC-41C7-4AD3-99C2-E84927BF2489}" destId="{E1E0020C-1D13-4FD8-9C6F-1B7BB49071D8}" srcOrd="1" destOrd="0" presId="urn:microsoft.com/office/officeart/2005/8/layout/vList3"/>
    <dgm:cxn modelId="{F6D485EA-D5A7-48FF-8340-E7C66FFC798D}" type="presParOf" srcId="{9F055A73-79D4-45CC-BAD2-0B1622B32BBA}" destId="{101323BE-6ECD-4038-8880-23E6D6FB7329}" srcOrd="3" destOrd="0" presId="urn:microsoft.com/office/officeart/2005/8/layout/vList3"/>
    <dgm:cxn modelId="{A79C752D-4418-4AA0-8E69-EB9BBBF7D816}" type="presParOf" srcId="{9F055A73-79D4-45CC-BAD2-0B1622B32BBA}" destId="{67654807-2FD2-48BD-9021-4D91C0CB3FF9}" srcOrd="4" destOrd="0" presId="urn:microsoft.com/office/officeart/2005/8/layout/vList3"/>
    <dgm:cxn modelId="{B8642A5B-8954-48A0-948D-8D782B633F30}" type="presParOf" srcId="{67654807-2FD2-48BD-9021-4D91C0CB3FF9}" destId="{B66E02FD-F357-4940-B545-80EA0284CD0F}" srcOrd="0" destOrd="0" presId="urn:microsoft.com/office/officeart/2005/8/layout/vList3"/>
    <dgm:cxn modelId="{1FDD7D0E-6566-4367-95F1-0D7FD42929CE}" type="presParOf" srcId="{67654807-2FD2-48BD-9021-4D91C0CB3FF9}" destId="{1200600F-063F-4B47-B5BE-D69D008DF656}" srcOrd="1" destOrd="0" presId="urn:microsoft.com/office/officeart/2005/8/layout/vList3"/>
    <dgm:cxn modelId="{D300BD68-B02D-4E5C-AAC9-041C789F1B1A}" type="presParOf" srcId="{9F055A73-79D4-45CC-BAD2-0B1622B32BBA}" destId="{2C12E20C-4C4E-4702-B50B-380A9959D6BE}" srcOrd="5" destOrd="0" presId="urn:microsoft.com/office/officeart/2005/8/layout/vList3"/>
    <dgm:cxn modelId="{4A65011D-E312-45A0-8A94-A42CC3B30635}" type="presParOf" srcId="{9F055A73-79D4-45CC-BAD2-0B1622B32BBA}" destId="{AADEDA0E-861A-483B-A13C-E50C4CCE858D}" srcOrd="6" destOrd="0" presId="urn:microsoft.com/office/officeart/2005/8/layout/vList3"/>
    <dgm:cxn modelId="{BAE1B572-F457-4FF8-B878-102320AE5942}" type="presParOf" srcId="{AADEDA0E-861A-483B-A13C-E50C4CCE858D}" destId="{9A040141-1059-4330-AD81-DCC52CEBB9EF}" srcOrd="0" destOrd="0" presId="urn:microsoft.com/office/officeart/2005/8/layout/vList3"/>
    <dgm:cxn modelId="{E3D543C3-D9C3-4DB6-B6E3-538251AFC98B}" type="presParOf" srcId="{AADEDA0E-861A-483B-A13C-E50C4CCE858D}" destId="{5C21BF44-03E5-4AD7-8456-BEF28E189AA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B2DE6E-E058-4C18-98A1-6F3C633490DD}">
      <dsp:nvSpPr>
        <dsp:cNvPr id="0" name=""/>
        <dsp:cNvSpPr/>
      </dsp:nvSpPr>
      <dsp:spPr>
        <a:xfrm rot="10800000">
          <a:off x="1936236" y="51"/>
          <a:ext cx="6804961" cy="888819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12700"/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1945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vykonává svou činnost, podniká</a:t>
          </a:r>
          <a:endParaRPr lang="cs-CZ" sz="2600" kern="1200"/>
        </a:p>
      </dsp:txBody>
      <dsp:txXfrm rot="10800000">
        <a:off x="2158441" y="51"/>
        <a:ext cx="6582756" cy="888819"/>
      </dsp:txXfrm>
    </dsp:sp>
    <dsp:sp modelId="{0F1AA870-2DC3-4ADF-B48E-48033E0B8F43}">
      <dsp:nvSpPr>
        <dsp:cNvPr id="0" name=""/>
        <dsp:cNvSpPr/>
      </dsp:nvSpPr>
      <dsp:spPr>
        <a:xfrm>
          <a:off x="1491826" y="51"/>
          <a:ext cx="888819" cy="888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E0020C-1D13-4FD8-9C6F-1B7BB49071D8}">
      <dsp:nvSpPr>
        <dsp:cNvPr id="0" name=""/>
        <dsp:cNvSpPr/>
      </dsp:nvSpPr>
      <dsp:spPr>
        <a:xfrm rot="10800000">
          <a:off x="1936236" y="1154190"/>
          <a:ext cx="6804961" cy="888819"/>
        </a:xfrm>
        <a:prstGeom prst="homePlate">
          <a:avLst/>
        </a:prstGeom>
        <a:solidFill>
          <a:schemeClr val="accent5">
            <a:hueOff val="125256"/>
            <a:satOff val="12000"/>
            <a:lumOff val="2941"/>
            <a:alphaOff val="0"/>
          </a:schemeClr>
        </a:solidFill>
        <a:ln>
          <a:noFill/>
        </a:ln>
        <a:effectLst>
          <a:softEdge rad="12700"/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1945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podepisuje se při obchodním styku</a:t>
          </a:r>
          <a:endParaRPr lang="cs-CZ" sz="2600" kern="1200"/>
        </a:p>
      </dsp:txBody>
      <dsp:txXfrm rot="10800000">
        <a:off x="2158441" y="1154190"/>
        <a:ext cx="6582756" cy="888819"/>
      </dsp:txXfrm>
    </dsp:sp>
    <dsp:sp modelId="{A0ADAE29-0469-4528-A1D8-98A47807DA24}">
      <dsp:nvSpPr>
        <dsp:cNvPr id="0" name=""/>
        <dsp:cNvSpPr/>
      </dsp:nvSpPr>
      <dsp:spPr>
        <a:xfrm>
          <a:off x="1491826" y="1154190"/>
          <a:ext cx="888819" cy="88881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00600F-063F-4B47-B5BE-D69D008DF656}">
      <dsp:nvSpPr>
        <dsp:cNvPr id="0" name=""/>
        <dsp:cNvSpPr/>
      </dsp:nvSpPr>
      <dsp:spPr>
        <a:xfrm rot="10800000">
          <a:off x="1936236" y="2308328"/>
          <a:ext cx="6804961" cy="888819"/>
        </a:xfrm>
        <a:prstGeom prst="homePlate">
          <a:avLst/>
        </a:prstGeom>
        <a:solidFill>
          <a:schemeClr val="accent5">
            <a:hueOff val="250511"/>
            <a:satOff val="24001"/>
            <a:lumOff val="5882"/>
            <a:alphaOff val="0"/>
          </a:schemeClr>
        </a:solidFill>
        <a:ln>
          <a:noFill/>
        </a:ln>
        <a:effectLst>
          <a:softEdge rad="12700"/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1945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vystupuje před státními orgány, dodavateli</a:t>
          </a:r>
          <a:endParaRPr lang="cs-CZ" sz="2600" kern="1200"/>
        </a:p>
      </dsp:txBody>
      <dsp:txXfrm rot="10800000">
        <a:off x="2158441" y="2308328"/>
        <a:ext cx="6582756" cy="888819"/>
      </dsp:txXfrm>
    </dsp:sp>
    <dsp:sp modelId="{B66E02FD-F357-4940-B545-80EA0284CD0F}">
      <dsp:nvSpPr>
        <dsp:cNvPr id="0" name=""/>
        <dsp:cNvSpPr/>
      </dsp:nvSpPr>
      <dsp:spPr>
        <a:xfrm>
          <a:off x="1491826" y="2308328"/>
          <a:ext cx="888819" cy="88881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21BF44-03E5-4AD7-8456-BEF28E189AA9}">
      <dsp:nvSpPr>
        <dsp:cNvPr id="0" name=""/>
        <dsp:cNvSpPr/>
      </dsp:nvSpPr>
      <dsp:spPr>
        <a:xfrm rot="10800000">
          <a:off x="1936236" y="3462466"/>
          <a:ext cx="6804961" cy="888819"/>
        </a:xfrm>
        <a:prstGeom prst="homePlate">
          <a:avLst/>
        </a:prstGeom>
        <a:solidFill>
          <a:schemeClr val="accent5">
            <a:hueOff val="375767"/>
            <a:satOff val="36001"/>
            <a:lumOff val="8823"/>
            <a:alphaOff val="0"/>
          </a:schemeClr>
        </a:solidFill>
        <a:ln>
          <a:noFill/>
        </a:ln>
        <a:effectLst>
          <a:softEdge rad="12700"/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1945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zapisuje se do obchodního rejstříku</a:t>
          </a:r>
          <a:endParaRPr lang="cs-CZ" sz="2600" kern="1200"/>
        </a:p>
      </dsp:txBody>
      <dsp:txXfrm rot="10800000">
        <a:off x="2158441" y="3462466"/>
        <a:ext cx="6582756" cy="888819"/>
      </dsp:txXfrm>
    </dsp:sp>
    <dsp:sp modelId="{9A040141-1059-4330-AD81-DCC52CEBB9EF}">
      <dsp:nvSpPr>
        <dsp:cNvPr id="0" name=""/>
        <dsp:cNvSpPr/>
      </dsp:nvSpPr>
      <dsp:spPr>
        <a:xfrm>
          <a:off x="1491826" y="3462466"/>
          <a:ext cx="888819" cy="888819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7521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3543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7756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32664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589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270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4036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1216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3828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213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6105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4165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604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6240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693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4504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646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0A343EBD-E283-4AE1-B947-C7C6F8ED1BF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F7389F27-83E9-4649-B459-A97C748BA6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27831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PRÁVNÍ POJMY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FYZICKÁ A PRÁVNICKÁ OSOBY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8305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JEDNÁNÍ JMÉNEM PODNIKU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Jedná-li podnikatel jako F.O.</a:t>
            </a:r>
          </a:p>
          <a:p>
            <a:pPr marL="0" indent="0">
              <a:buNone/>
            </a:pPr>
            <a:r>
              <a:rPr lang="cs-CZ" b="1" dirty="0" smtClean="0"/>
              <a:t>jedná </a:t>
            </a:r>
            <a:r>
              <a:rPr lang="cs-CZ" b="1" dirty="0"/>
              <a:t>buď osobně nebo prostřednictvím svého </a:t>
            </a:r>
            <a:r>
              <a:rPr lang="cs-CZ" b="1" dirty="0" smtClean="0"/>
              <a:t>zástupce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Jedná - </a:t>
            </a:r>
            <a:r>
              <a:rPr lang="cs-CZ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</a:t>
            </a:r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podnik jako P.O.</a:t>
            </a:r>
          </a:p>
          <a:p>
            <a:pPr marL="0" indent="0">
              <a:buNone/>
            </a:pPr>
            <a:r>
              <a:rPr lang="cs-CZ" b="1" dirty="0" smtClean="0"/>
              <a:t>jedná </a:t>
            </a:r>
            <a:r>
              <a:rPr lang="cs-CZ" b="1" dirty="0"/>
              <a:t>podnik buď sám nebo za něj jedná zástupce. Orgán, který jedná (sám) za podnik  je tzv. STATUTÁRNÍ ORGÁN 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3931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STATUTÁRNÍ ORGÁN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je </a:t>
            </a:r>
            <a:r>
              <a:rPr lang="cs-CZ" dirty="0"/>
              <a:t>P.O. a zapisuje se do obchodního rejstříku a může to být: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jednotlivec </a:t>
            </a:r>
            <a:r>
              <a:rPr lang="cs-CZ" i="1" dirty="0" smtClean="0"/>
              <a:t>(ředitel</a:t>
            </a:r>
            <a:r>
              <a:rPr lang="cs-CZ" i="1" dirty="0"/>
              <a:t>)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kolektivní orgán </a:t>
            </a:r>
            <a:r>
              <a:rPr lang="cs-CZ" i="1" dirty="0" smtClean="0"/>
              <a:t>(představenstvo</a:t>
            </a:r>
            <a:r>
              <a:rPr lang="cs-CZ" i="1" dirty="0"/>
              <a:t>, jednatelé)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6851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ZASTOUPENÍ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Zastoupení</a:t>
            </a:r>
            <a:r>
              <a:rPr lang="cs-CZ" dirty="0"/>
              <a:t> – zástupcem je ten, kdo je oprávněn jednat za jiného jeho jménem. Musí být způsobilý k právním úkonům ( 18let)</a:t>
            </a:r>
          </a:p>
          <a:p>
            <a:pPr marL="0" indent="0">
              <a:buNone/>
            </a:pPr>
            <a:r>
              <a:rPr lang="cs-CZ" b="1" dirty="0"/>
              <a:t>Zástupce podniku</a:t>
            </a:r>
            <a:r>
              <a:rPr lang="cs-CZ" dirty="0"/>
              <a:t> – může být: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i="1" dirty="0"/>
              <a:t>vlastní pracovník podniku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i="1" dirty="0"/>
              <a:t>F.O. i P.O</a:t>
            </a:r>
            <a:r>
              <a:rPr lang="cs-CZ" i="1" dirty="0" smtClean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/>
              <a:t>Zástupce může jednat za podnik na základě plné moci nebo prokury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1326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PLNÁ MOC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/>
              <a:t>je projev vůle, jímž podnikatel prohlašuje určitou osobu za svého zástupce </a:t>
            </a:r>
            <a:r>
              <a:rPr lang="cs-CZ" dirty="0" smtClean="0"/>
              <a:t>– </a:t>
            </a:r>
            <a:r>
              <a:rPr lang="cs-CZ" b="1" dirty="0" smtClean="0"/>
              <a:t>ZMOCNĚNCE</a:t>
            </a:r>
            <a:endParaRPr lang="cs-CZ" dirty="0" smtClean="0"/>
          </a:p>
          <a:p>
            <a:pPr marL="0" indent="0">
              <a:buNone/>
            </a:pPr>
            <a:r>
              <a:rPr lang="cs-CZ" b="1" dirty="0"/>
              <a:t>V plné moci</a:t>
            </a:r>
            <a:r>
              <a:rPr lang="cs-CZ" dirty="0"/>
              <a:t>-  musí být uvedeno: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rozsah zmocnění (čili rozsah oprávnění zástupce – </a:t>
            </a:r>
            <a:r>
              <a:rPr lang="cs-CZ" i="1" dirty="0" smtClean="0"/>
              <a:t>zmocněnec)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 smtClean="0"/>
              <a:t>plná </a:t>
            </a:r>
            <a:r>
              <a:rPr lang="cs-CZ" i="1" dirty="0"/>
              <a:t>moc musí mít písemnou </a:t>
            </a:r>
            <a:r>
              <a:rPr lang="cs-CZ" i="1" dirty="0" smtClean="0"/>
              <a:t>formu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i="1" dirty="0"/>
          </a:p>
          <a:p>
            <a:pPr marL="0" indent="0">
              <a:buNone/>
            </a:pPr>
            <a:r>
              <a:rPr lang="cs-CZ" b="1" dirty="0"/>
              <a:t>Dělení plné moci</a:t>
            </a:r>
            <a:r>
              <a:rPr lang="cs-CZ" dirty="0"/>
              <a:t> podle toho zda je určeně k určitému úkonu či pro všechny právní úkony:</a:t>
            </a:r>
          </a:p>
          <a:p>
            <a:r>
              <a:rPr lang="cs-CZ" dirty="0"/>
              <a:t>Plná moc </a:t>
            </a:r>
            <a:r>
              <a:rPr lang="cs-CZ" b="1" dirty="0"/>
              <a:t>SPECIÁLNÍ</a:t>
            </a:r>
            <a:endParaRPr lang="cs-CZ" dirty="0"/>
          </a:p>
          <a:p>
            <a:r>
              <a:rPr lang="cs-CZ" dirty="0"/>
              <a:t>Plná moc </a:t>
            </a:r>
            <a:r>
              <a:rPr lang="cs-CZ" b="1" dirty="0"/>
              <a:t>GENERÁLNÍ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8822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PLNÁ MOC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b="1" dirty="0"/>
              <a:t>Plná moc může být udělena: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jedné osobě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několika zmocněncům společně (kolektivní plná moc)	</a:t>
            </a:r>
            <a:endParaRPr lang="cs-CZ" i="1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Plná </a:t>
            </a:r>
            <a:r>
              <a:rPr lang="cs-CZ" b="1" dirty="0"/>
              <a:t>moc zaniká:</a:t>
            </a:r>
            <a:endParaRPr lang="cs-CZ" dirty="0"/>
          </a:p>
          <a:p>
            <a:pPr>
              <a:buFont typeface="Wingdings" panose="05000000000000000000" pitchFamily="2" charset="2"/>
              <a:buChar char="v"/>
            </a:pPr>
            <a:r>
              <a:rPr lang="cs-CZ" dirty="0"/>
              <a:t>uplynutím doby, na kterou byla vydaná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/>
              <a:t>zemře </a:t>
            </a:r>
            <a:r>
              <a:rPr lang="cs-CZ" dirty="0"/>
              <a:t>– zástupce ( zmocněnec)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/>
              <a:t>provedením </a:t>
            </a:r>
            <a:r>
              <a:rPr lang="cs-CZ" dirty="0"/>
              <a:t>úkonu, na který byla omezena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/>
              <a:t>výpovědí zástupce(zmocněnce) – písemnou formou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/>
              <a:t>odvoláním zmocněnce zmocnitelem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/>
              <a:t>smrtí zastoupeného </a:t>
            </a:r>
            <a:r>
              <a:rPr lang="cs-CZ" dirty="0" smtClean="0"/>
              <a:t>(F.O</a:t>
            </a:r>
            <a:r>
              <a:rPr lang="cs-CZ" dirty="0"/>
              <a:t>. – zmocnitele)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395" y="845480"/>
            <a:ext cx="3651504" cy="530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58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PROKURA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6096"/>
            <a:ext cx="10515600" cy="4872249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dirty="0"/>
              <a:t>j</a:t>
            </a:r>
            <a:r>
              <a:rPr lang="cs-CZ" dirty="0" smtClean="0"/>
              <a:t>e zvláštní </a:t>
            </a:r>
            <a:r>
              <a:rPr lang="cs-CZ" dirty="0"/>
              <a:t>druh plné moci. </a:t>
            </a:r>
            <a:endParaRPr lang="cs-CZ" dirty="0" smtClean="0"/>
          </a:p>
          <a:p>
            <a: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dirty="0" smtClean="0"/>
              <a:t>uděluje </a:t>
            </a:r>
            <a:r>
              <a:rPr lang="cs-CZ" dirty="0"/>
              <a:t>ji podnikatel a to pouze F.O</a:t>
            </a:r>
            <a:r>
              <a:rPr lang="cs-CZ" dirty="0" smtClean="0"/>
              <a:t>.</a:t>
            </a:r>
          </a:p>
          <a:p>
            <a: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b="1" dirty="0"/>
              <a:t>Prokurista</a:t>
            </a:r>
            <a:r>
              <a:rPr lang="cs-CZ" dirty="0"/>
              <a:t> je zmocněn podnikatelem ke všem právním úkonům v podniku</a:t>
            </a:r>
          </a:p>
          <a:p>
            <a: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b="1" dirty="0"/>
              <a:t>Prokurista </a:t>
            </a:r>
            <a:r>
              <a:rPr lang="cs-CZ" dirty="0"/>
              <a:t>se </a:t>
            </a:r>
            <a:r>
              <a:rPr lang="cs-CZ" dirty="0" smtClean="0"/>
              <a:t>podepisuje tak, </a:t>
            </a:r>
            <a:r>
              <a:rPr lang="cs-CZ" dirty="0"/>
              <a:t>že k obchodnímu jménu podnikatele, za něhož </a:t>
            </a:r>
            <a:r>
              <a:rPr lang="cs-CZ" dirty="0" smtClean="0"/>
              <a:t>jedná, </a:t>
            </a:r>
            <a:r>
              <a:rPr lang="cs-CZ" dirty="0"/>
              <a:t>připojí dodatek a svůj podpis</a:t>
            </a:r>
          </a:p>
          <a:p>
            <a: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b="1" dirty="0"/>
              <a:t>Prokura se zapisuje do obchodního rejstříku a musí obsahovat:</a:t>
            </a:r>
            <a:endParaRPr lang="cs-CZ" dirty="0"/>
          </a:p>
          <a:p>
            <a:pPr>
              <a:buFont typeface="Wingdings" panose="05000000000000000000" pitchFamily="2" charset="2"/>
              <a:buChar char="ü"/>
            </a:pPr>
            <a:r>
              <a:rPr lang="cs-CZ" dirty="0"/>
              <a:t>jméno a bydliště prokuristy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dirty="0"/>
              <a:t>způsob jakým se za podnikatele podepisuje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dirty="0"/>
              <a:t>je-li prokura udělena více osobám musí být </a:t>
            </a:r>
            <a:r>
              <a:rPr lang="cs-CZ" dirty="0" smtClean="0"/>
              <a:t>uvedeno, </a:t>
            </a:r>
            <a:r>
              <a:rPr lang="cs-CZ" dirty="0"/>
              <a:t>zda každý z prokuristů může jednat </a:t>
            </a:r>
            <a:r>
              <a:rPr lang="cs-CZ" dirty="0" smtClean="0"/>
              <a:t>samostatně, </a:t>
            </a:r>
            <a:r>
              <a:rPr lang="cs-CZ" dirty="0"/>
              <a:t>případně jaký počet může jednat společně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dirty="0"/>
              <a:t>nemusí se zde vymezovat rozsah zmocnění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5495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446" y="319728"/>
            <a:ext cx="5513387" cy="605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629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TEST – UVEĎTE ROZDÍLY MEZI PROKUROU A PLNOU MOCÍ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PLNÁ MOC</a:t>
            </a:r>
            <a:r>
              <a:rPr lang="cs-CZ" dirty="0" smtClean="0"/>
              <a:t>						</a:t>
            </a:r>
            <a:r>
              <a:rPr lang="cs-CZ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PROKURA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Kým může být udělena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Komu může být udělena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jaký úkon lze udělit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Musí to být někde zapsané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Jak se nazývají držitelé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Rozsah zmocnění</a:t>
            </a:r>
            <a:endParaRPr lang="cs-CZ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7367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ROZDÍLY MEZI PROKUROU A PLNOU MOCÍ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Prokura</a:t>
            </a:r>
            <a:r>
              <a:rPr lang="cs-CZ" dirty="0"/>
              <a:t> musí být vždy udělena podnikatelem – </a:t>
            </a:r>
            <a:r>
              <a:rPr lang="cs-CZ" dirty="0">
                <a:solidFill>
                  <a:srgbClr val="00B050"/>
                </a:solidFill>
              </a:rPr>
              <a:t>Plná moc </a:t>
            </a:r>
            <a:r>
              <a:rPr lang="cs-CZ" dirty="0"/>
              <a:t>kýmkoli</a:t>
            </a:r>
          </a:p>
          <a:p>
            <a:r>
              <a:rPr lang="cs-CZ" dirty="0">
                <a:solidFill>
                  <a:srgbClr val="00B050"/>
                </a:solidFill>
              </a:rPr>
              <a:t>Plná moc </a:t>
            </a:r>
            <a:r>
              <a:rPr lang="cs-CZ" dirty="0"/>
              <a:t>se uděluje jak F.O. tak P.O. – </a:t>
            </a:r>
            <a:r>
              <a:rPr lang="cs-CZ" dirty="0">
                <a:solidFill>
                  <a:srgbClr val="FF0000"/>
                </a:solidFill>
              </a:rPr>
              <a:t>Prokura</a:t>
            </a:r>
            <a:r>
              <a:rPr lang="cs-CZ" dirty="0"/>
              <a:t> pouze F.O.</a:t>
            </a:r>
          </a:p>
          <a:p>
            <a:r>
              <a:rPr lang="cs-CZ" dirty="0">
                <a:solidFill>
                  <a:srgbClr val="00B050"/>
                </a:solidFill>
              </a:rPr>
              <a:t>Plnou moc </a:t>
            </a:r>
            <a:r>
              <a:rPr lang="cs-CZ" dirty="0"/>
              <a:t>lze udělit na jakýkoli úkon – </a:t>
            </a:r>
            <a:r>
              <a:rPr lang="cs-CZ" dirty="0">
                <a:solidFill>
                  <a:srgbClr val="FF0000"/>
                </a:solidFill>
              </a:rPr>
              <a:t>Prokuru</a:t>
            </a:r>
            <a:r>
              <a:rPr lang="cs-CZ" dirty="0"/>
              <a:t> pouze na úkony vyplývající z provozu podniku</a:t>
            </a:r>
          </a:p>
          <a:p>
            <a:r>
              <a:rPr lang="cs-CZ" dirty="0"/>
              <a:t>Udělení </a:t>
            </a:r>
            <a:r>
              <a:rPr lang="cs-CZ" dirty="0">
                <a:solidFill>
                  <a:srgbClr val="FF0000"/>
                </a:solidFill>
              </a:rPr>
              <a:t>prokury </a:t>
            </a:r>
            <a:r>
              <a:rPr lang="cs-CZ" dirty="0"/>
              <a:t>musí být zapsáno v obchodním rejstříku </a:t>
            </a:r>
            <a:r>
              <a:rPr lang="cs-CZ" dirty="0">
                <a:solidFill>
                  <a:srgbClr val="00B050"/>
                </a:solidFill>
              </a:rPr>
              <a:t>– Plná moc </a:t>
            </a:r>
            <a:r>
              <a:rPr lang="cs-CZ" dirty="0" smtClean="0"/>
              <a:t>ne</a:t>
            </a:r>
            <a:endParaRPr lang="cs-CZ" dirty="0"/>
          </a:p>
          <a:p>
            <a:r>
              <a:rPr lang="cs-CZ" dirty="0"/>
              <a:t>Nositel </a:t>
            </a:r>
            <a:r>
              <a:rPr lang="cs-CZ" dirty="0">
                <a:solidFill>
                  <a:srgbClr val="00B050"/>
                </a:solidFill>
              </a:rPr>
              <a:t>plné moci </a:t>
            </a:r>
            <a:r>
              <a:rPr lang="cs-CZ" dirty="0"/>
              <a:t>je zástupcem –zmocněncem –Nositel </a:t>
            </a:r>
            <a:r>
              <a:rPr lang="cs-CZ" dirty="0">
                <a:solidFill>
                  <a:srgbClr val="FF0000"/>
                </a:solidFill>
              </a:rPr>
              <a:t>prokury</a:t>
            </a:r>
            <a:r>
              <a:rPr lang="cs-CZ" dirty="0"/>
              <a:t> je prokurista</a:t>
            </a:r>
          </a:p>
          <a:p>
            <a:r>
              <a:rPr lang="cs-CZ" dirty="0">
                <a:solidFill>
                  <a:srgbClr val="00B050"/>
                </a:solidFill>
              </a:rPr>
              <a:t>Plná moc </a:t>
            </a:r>
            <a:r>
              <a:rPr lang="cs-CZ" dirty="0"/>
              <a:t>musí obsahovat rozsah zmocnění – </a:t>
            </a:r>
            <a:r>
              <a:rPr lang="cs-CZ" dirty="0">
                <a:solidFill>
                  <a:srgbClr val="FF0000"/>
                </a:solidFill>
              </a:rPr>
              <a:t>Prokurista </a:t>
            </a:r>
            <a:r>
              <a:rPr lang="cs-CZ" dirty="0"/>
              <a:t>nemusí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78835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</a:t>
            </a:r>
            <a:r>
              <a:rPr lang="cs-CZ"/>
              <a:t>družstvech </a:t>
            </a:r>
            <a:r>
              <a:rPr lang="cs-CZ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39998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386484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687247"/>
              </p:ext>
            </p:extLst>
          </p:nvPr>
        </p:nvGraphicFramePr>
        <p:xfrm>
          <a:off x="2567608" y="2290082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VY_32_INOVACE_0911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Právní pojmy F.O. a P.O.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21.12.2013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fyzickou a právnickou osobu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612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FYZICKÁ OSOBA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/>
              <a:t>Fyzickou osobou</a:t>
            </a:r>
            <a:r>
              <a:rPr lang="cs-CZ" dirty="0"/>
              <a:t> je člověk – občan už od narození. Občan nabývá způsobilost k právům a povinnostem( tj. právní subjektivitu) narozením. </a:t>
            </a:r>
            <a:r>
              <a:rPr lang="cs-CZ" dirty="0">
                <a:solidFill>
                  <a:srgbClr val="FF0000"/>
                </a:solidFill>
              </a:rPr>
              <a:t>Způsobilost k právním úkonům, která je nutným předpokladem podnikání, nabývá v plném rozsahu  až dosažením zletilosti (18 let</a:t>
            </a:r>
            <a:r>
              <a:rPr lang="cs-CZ" dirty="0" smtClean="0">
                <a:solidFill>
                  <a:srgbClr val="FF0000"/>
                </a:solidFill>
              </a:rPr>
              <a:t>). Tuto způsobilost nahradila svéprávnost, kterou může získat člověk od 16 let, pokud splní podmínky před soudem. (podnikat zatím nemůže)</a:t>
            </a:r>
          </a:p>
          <a:p>
            <a:pPr marL="0" indent="0">
              <a:buNone/>
            </a:pPr>
            <a:r>
              <a:rPr lang="cs-CZ" dirty="0"/>
              <a:t>Plné svéprávnosti nabývá člověk dosažením 18 let (dříve od 16. roku), nebo také sňatkem. Nově bude možné nabytí svéprávnosti také emancipací, je-li nezletilý schopen sám se živit a obstarávat si své záležitosti. Nezletilý tedy může ze své vůle dosáhnout přiznání svéprávnosti, je-li to v jeho zájmu (§ 37</a:t>
            </a:r>
            <a:r>
              <a:rPr lang="cs-CZ" dirty="0" smtClean="0"/>
              <a:t>).</a:t>
            </a:r>
          </a:p>
          <a:p>
            <a:pPr marL="0" indent="0">
              <a:buNone/>
            </a:pPr>
            <a:r>
              <a:rPr lang="cs-CZ" dirty="0" smtClean="0">
                <a:solidFill>
                  <a:srgbClr val="FF0000"/>
                </a:solidFill>
              </a:rPr>
              <a:t>Př.: </a:t>
            </a:r>
            <a:r>
              <a:rPr lang="cs-CZ" i="1" dirty="0"/>
              <a:t>Sedmnáctiletý Petr má už rok vlastní zaměstnání, nastěhoval se do vlastního bytu, na rodičích není hmotně závislý. Podle dosavadní úpravy ho rodiče musí zastoupit při uzavírání různých smluv (např. o odběru elektřiny, plynu apod.). Prokáže-li Petr, že je dostatečně vyspělý, aby si své záležitosti zařizoval sám, bude mu podle nového občanského zákoníku přiznána svéprávnost a jeho vůle v jeho soukromých věcech nebude podmiňována souhlasem rodičů.</a:t>
            </a:r>
            <a:endParaRPr lang="cs-CZ" dirty="0">
              <a:solidFill>
                <a:srgbClr val="FF000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16367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PRÁVNICKÁ OSOBA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97280" y="1625600"/>
            <a:ext cx="10058400" cy="523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Právnickou osobou</a:t>
            </a:r>
            <a:r>
              <a:rPr lang="cs-CZ" dirty="0"/>
              <a:t> je </a:t>
            </a:r>
            <a:r>
              <a:rPr lang="cs-CZ" dirty="0">
                <a:solidFill>
                  <a:srgbClr val="FF0000"/>
                </a:solidFill>
              </a:rPr>
              <a:t>útvar vytvořený lidmi</a:t>
            </a:r>
            <a:r>
              <a:rPr lang="cs-CZ" dirty="0"/>
              <a:t> a považovaný podle zákona za samostatný subjekt práv a závazků. </a:t>
            </a:r>
          </a:p>
          <a:p>
            <a:pPr marL="0" indent="0">
              <a:buNone/>
            </a:pPr>
            <a:r>
              <a:rPr lang="cs-CZ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Právnickými osobami jsou podle zákona: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dirty="0"/>
              <a:t>sdružení fyzických nebo právnických osob </a:t>
            </a:r>
            <a:r>
              <a:rPr lang="cs-CZ" dirty="0" smtClean="0"/>
              <a:t>(obchodní </a:t>
            </a:r>
            <a:r>
              <a:rPr lang="cs-CZ" dirty="0"/>
              <a:t>společnosti, družstva, občanská sdružení, církve, politické strany)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dirty="0"/>
              <a:t>účelová sdružení majetku </a:t>
            </a:r>
            <a:r>
              <a:rPr lang="cs-CZ" dirty="0" smtClean="0"/>
              <a:t>(nadace</a:t>
            </a:r>
            <a:r>
              <a:rPr lang="cs-CZ" dirty="0"/>
              <a:t>, státní fondy)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dirty="0"/>
              <a:t> </a:t>
            </a:r>
            <a:r>
              <a:rPr lang="cs-CZ" dirty="0" smtClean="0"/>
              <a:t>jednotky </a:t>
            </a:r>
            <a:r>
              <a:rPr lang="cs-CZ" dirty="0"/>
              <a:t>územní samosprávy (obce</a:t>
            </a:r>
            <a:r>
              <a:rPr lang="cs-CZ" dirty="0" smtClean="0"/>
              <a:t>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dirty="0"/>
              <a:t>jiné subjekty, u kterých to stanoví zákon </a:t>
            </a:r>
            <a:r>
              <a:rPr lang="cs-CZ" dirty="0" smtClean="0"/>
              <a:t>(státní </a:t>
            </a:r>
            <a:r>
              <a:rPr lang="cs-CZ" dirty="0"/>
              <a:t>podniky, banky, pojišťovny,  spořitelny, rozpočtové a příspěvkové organizace)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5682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PRÁVNICKÁ OSOBA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97280" y="1625600"/>
            <a:ext cx="10058400" cy="4833257"/>
          </a:xfrm>
        </p:spPr>
        <p:txBody>
          <a:bodyPr>
            <a:normAutofit/>
          </a:bodyPr>
          <a:lstStyle/>
          <a:p>
            <a:r>
              <a:rPr lang="cs-CZ" sz="2400" b="1" dirty="0" smtClean="0">
                <a:solidFill>
                  <a:srgbClr val="FFFF00"/>
                </a:solidFill>
              </a:rPr>
              <a:t>Ustanovení </a:t>
            </a:r>
            <a:r>
              <a:rPr lang="cs-CZ" sz="2400" b="1" dirty="0">
                <a:solidFill>
                  <a:srgbClr val="FFFF00"/>
                </a:solidFill>
              </a:rPr>
              <a:t>nového občanského zákoníku rozlišují tři typy právnických osob: korporace, fundace a ústavy.</a:t>
            </a:r>
          </a:p>
          <a:p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Pro korporace </a:t>
            </a:r>
            <a:r>
              <a:rPr lang="cs-CZ" dirty="0"/>
              <a:t>– typicky spolky (§ 210 – 302). Je příznačné, že je tvoří členové nebo společníci neboli osobní složka (corpus = tělo). V současné právní úpravě jde především o občanská sdružení.</a:t>
            </a:r>
          </a:p>
          <a:p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Pro fundace </a:t>
            </a:r>
            <a:r>
              <a:rPr lang="cs-CZ" dirty="0"/>
              <a:t>– typicky nadace či nadační fondy (§ 303 – 401). Je naopak typické, že jejich základ (fundus) tvoří majetek určený k určitému účelu.</a:t>
            </a:r>
          </a:p>
          <a:p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V ústavech </a:t>
            </a:r>
            <a:r>
              <a:rPr lang="cs-CZ" dirty="0"/>
              <a:t>(§ 402 – 418) je osobní i majetková složka propojena: ústav nemá členy jako korporace, ale zaměstnance, a majetek ústavu není tak chráněn jako u fundací.</a:t>
            </a:r>
          </a:p>
          <a:p>
            <a:pPr marL="0" indent="0">
              <a:buClr>
                <a:srgbClr val="C00000"/>
              </a:buClr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5682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Obchodní </a:t>
            </a:r>
            <a:r>
              <a:rPr lang="cs-CZ" b="1" dirty="0" smtClean="0"/>
              <a:t>jméno F.O.</a:t>
            </a:r>
            <a:r>
              <a:rPr lang="cs-CZ" b="1" dirty="0"/>
              <a:t/>
            </a:r>
            <a:br>
              <a:rPr lang="cs-CZ" b="1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FYZICKÉ OSOBY</a:t>
            </a:r>
            <a:r>
              <a:rPr lang="cs-CZ" dirty="0" smtClean="0"/>
              <a:t>: soukromého podnikatele- </a:t>
            </a:r>
            <a:r>
              <a:rPr lang="cs-CZ" dirty="0" smtClean="0">
                <a:solidFill>
                  <a:srgbClr val="FF0000"/>
                </a:solidFill>
              </a:rPr>
              <a:t>musí obsahovat jméno </a:t>
            </a:r>
            <a:br>
              <a:rPr lang="cs-CZ" dirty="0" smtClean="0">
                <a:solidFill>
                  <a:srgbClr val="FF0000"/>
                </a:solidFill>
              </a:rPr>
            </a:br>
            <a:r>
              <a:rPr lang="cs-CZ" dirty="0" smtClean="0">
                <a:solidFill>
                  <a:srgbClr val="FF0000"/>
                </a:solidFill>
              </a:rPr>
              <a:t>a příjmení podnikatele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dirty="0" smtClean="0"/>
              <a:t>může být doplněno uvedením místa podnikání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dirty="0" smtClean="0"/>
              <a:t>může obsahovat dodatek odlišující osobu podnikatele nebo druh podnikání</a:t>
            </a:r>
          </a:p>
          <a:p>
            <a:pPr marL="0" indent="0">
              <a:buNone/>
            </a:pPr>
            <a:r>
              <a:rPr lang="cs-CZ" i="1" dirty="0" smtClean="0">
                <a:solidFill>
                  <a:srgbClr val="0070C0"/>
                </a:solidFill>
              </a:rPr>
              <a:t>Dodatek osobní- </a:t>
            </a:r>
            <a:r>
              <a:rPr lang="cs-CZ" dirty="0" smtClean="0"/>
              <a:t>akademické tituly, rodinné poměry (syn, dcera, starší, mladší)</a:t>
            </a:r>
          </a:p>
          <a:p>
            <a:pPr marL="0" indent="0">
              <a:buNone/>
            </a:pPr>
            <a:r>
              <a:rPr lang="cs-CZ" i="1" dirty="0" smtClean="0">
                <a:solidFill>
                  <a:srgbClr val="0070C0"/>
                </a:solidFill>
              </a:rPr>
              <a:t>Dodatek věcný-</a:t>
            </a:r>
            <a:r>
              <a:rPr lang="cs-CZ" dirty="0" smtClean="0"/>
              <a:t> bližší označení podnikatelské činnosti (krejčí, opravy televizorů)</a:t>
            </a:r>
          </a:p>
          <a:p>
            <a:endParaRPr lang="cs-CZ" dirty="0" smtClean="0"/>
          </a:p>
          <a:p>
            <a:r>
              <a:rPr lang="cs-CZ" dirty="0" smtClean="0"/>
              <a:t>PŘ. Zámečnictví – Emil Řezníček ml.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4258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Obchodní </a:t>
            </a:r>
            <a:r>
              <a:rPr lang="cs-CZ" b="1" dirty="0" smtClean="0"/>
              <a:t>jméno P.O.</a:t>
            </a:r>
            <a:r>
              <a:rPr lang="cs-CZ" b="1" dirty="0"/>
              <a:t/>
            </a:r>
            <a:br>
              <a:rPr lang="cs-CZ" b="1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PRÁVNICKÉ OSOBY</a:t>
            </a:r>
            <a:r>
              <a:rPr lang="cs-CZ" dirty="0" smtClean="0"/>
              <a:t>: tvoří </a:t>
            </a:r>
            <a:r>
              <a:rPr lang="cs-CZ" dirty="0" smtClean="0">
                <a:solidFill>
                  <a:srgbClr val="FF0000"/>
                </a:solidFill>
              </a:rPr>
              <a:t>její název- je odvozen z pravidla </a:t>
            </a:r>
            <a:br>
              <a:rPr lang="cs-CZ" dirty="0" smtClean="0">
                <a:solidFill>
                  <a:srgbClr val="FF0000"/>
                </a:solidFill>
              </a:rPr>
            </a:br>
            <a:r>
              <a:rPr lang="cs-CZ" dirty="0" smtClean="0">
                <a:solidFill>
                  <a:srgbClr val="FF0000"/>
                </a:solidFill>
              </a:rPr>
              <a:t>z předmětu podnikání </a:t>
            </a:r>
            <a:r>
              <a:rPr lang="cs-CZ" dirty="0" smtClean="0"/>
              <a:t>musí obsahovat označení </a:t>
            </a:r>
            <a:r>
              <a:rPr lang="cs-CZ" dirty="0" smtClean="0">
                <a:solidFill>
                  <a:srgbClr val="FF0000"/>
                </a:solidFill>
              </a:rPr>
              <a:t>právní formy podnikání </a:t>
            </a:r>
            <a:r>
              <a:rPr lang="cs-CZ" dirty="0" smtClean="0"/>
              <a:t>( a.s., s.r.o.)</a:t>
            </a:r>
          </a:p>
          <a:p>
            <a:pPr marL="0" indent="0">
              <a:buNone/>
            </a:pPr>
            <a:r>
              <a:rPr lang="cs-CZ" dirty="0" smtClean="0"/>
              <a:t>PŘ.NOVÁK- KONZULTEX, spol. s r. o.</a:t>
            </a:r>
          </a:p>
          <a:p>
            <a:pPr marL="0" indent="0">
              <a:buNone/>
            </a:pPr>
            <a:r>
              <a:rPr lang="cs-CZ" dirty="0"/>
              <a:t>Př. Gymnastik, s.r.o.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7243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 OBCHODNÍM JMÉNEM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i="1" dirty="0"/>
              <a:t>podnik jedná samostatně pod svým obchodním jménem</a:t>
            </a:r>
            <a:endParaRPr lang="cs-CZ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i="1" dirty="0"/>
              <a:t>toto obchodní jméno se v praxi nazývá FIRMA</a:t>
            </a:r>
            <a:endParaRPr lang="cs-CZ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i="1" dirty="0"/>
              <a:t>musí se lišit od jiných názvů, aby nemohlo dojít  k  záměně podniků</a:t>
            </a:r>
            <a:endParaRPr lang="cs-CZ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i="1" dirty="0"/>
              <a:t>při založení podniku se toto jméno zapisuje do obchodního nebo živnostenského rejstříku</a:t>
            </a:r>
            <a:endParaRPr lang="cs-CZ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i="1" dirty="0"/>
              <a:t>podnik má výlučné a časově neomezené právo tento název užívat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4067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Pod svým obchodním jménem – firmou podnik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5566776"/>
              </p:ext>
            </p:extLst>
          </p:nvPr>
        </p:nvGraphicFramePr>
        <p:xfrm>
          <a:off x="1120775" y="1825625"/>
          <a:ext cx="1023302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20178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loubka">
  <a:themeElements>
    <a:clrScheme name="Zeleno-žlutá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Hloubka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Špinavá textu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Hloubka</Template>
  <TotalTime>90</TotalTime>
  <Words>652</Words>
  <Application>Microsoft Office PowerPoint</Application>
  <PresentationFormat>Vlastní</PresentationFormat>
  <Paragraphs>134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Hloubka</vt:lpstr>
      <vt:lpstr>PRÁVNÍ POJMY</vt:lpstr>
      <vt:lpstr>Prezentace aplikace PowerPoint</vt:lpstr>
      <vt:lpstr>FYZICKÁ OSOBA</vt:lpstr>
      <vt:lpstr>PRÁVNICKÁ OSOBA</vt:lpstr>
      <vt:lpstr>PRÁVNICKÁ OSOBA</vt:lpstr>
      <vt:lpstr>Obchodní jméno F.O. </vt:lpstr>
      <vt:lpstr>Obchodní jméno P.O. </vt:lpstr>
      <vt:lpstr>POD OBCHODNÍM JMÉNEM</vt:lpstr>
      <vt:lpstr>Pod svým obchodním jménem – firmou podnik</vt:lpstr>
      <vt:lpstr>JEDNÁNÍ JMÉNEM PODNIKU</vt:lpstr>
      <vt:lpstr>STATUTÁRNÍ ORGÁN</vt:lpstr>
      <vt:lpstr>ZASTOUPENÍ</vt:lpstr>
      <vt:lpstr>PLNÁ MOC</vt:lpstr>
      <vt:lpstr>PLNÁ MOC</vt:lpstr>
      <vt:lpstr>PROKURA</vt:lpstr>
      <vt:lpstr>Prezentace aplikace PowerPoint</vt:lpstr>
      <vt:lpstr>TEST – UVEĎTE ROZDÍLY MEZI PROKUROU A PLNOU MOCÍ</vt:lpstr>
      <vt:lpstr>ROZDÍLY MEZI PROKUROU A PLNOU MOCÍ</vt:lpstr>
      <vt:lpstr>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PRÁVNÍ POJMY</dc:title>
  <dc:creator>Jarmila Kabourková</dc:creator>
  <cp:lastModifiedBy>LIVA</cp:lastModifiedBy>
  <cp:revision>26</cp:revision>
  <dcterms:created xsi:type="dcterms:W3CDTF">2013-10-31T10:39:30Z</dcterms:created>
  <dcterms:modified xsi:type="dcterms:W3CDTF">2014-10-23T17:04:32Z</dcterms:modified>
</cp:coreProperties>
</file>