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038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666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4339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127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6995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8625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99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1334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9817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505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2819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1000"/>
            <a:duotone>
              <a:prstClr val="black"/>
              <a:schemeClr val="accent4">
                <a:tint val="45000"/>
                <a:satMod val="40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486"/>
                    </a14:imgEffect>
                    <a14:imgEffect>
                      <a14:saturation sat="325000"/>
                    </a14:imgEffect>
                  </a14:imgLayer>
                </a14:imgProps>
              </a:ext>
            </a:extLst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404A-A93D-47DB-82FA-224533D1D08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E4A8B-6D66-4CFB-B94A-9577E78D86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496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2/20/Bastille_2007-05-06_anti_Sarkozy_487633669_93d13b826b_o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World_Inflation_rate_2010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upload.wikimedia.org/wikipedia/commons/6/6a/World_Inflation_rate_2010.pn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INFLACE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MAKROEKONOMICKÝ UKAZATEL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2218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NABÍDKOVÁ INFLACE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nabídková inflace, kterou </a:t>
            </a:r>
            <a:r>
              <a:rPr lang="cs-CZ" dirty="0">
                <a:solidFill>
                  <a:srgbClr val="FF0000"/>
                </a:solidFill>
              </a:rPr>
              <a:t>způsobuje zejména zdražování vstupů potřebných pro výrobu. </a:t>
            </a:r>
            <a:r>
              <a:rPr lang="cs-CZ" dirty="0"/>
              <a:t>Například prudké zdražení surovin na světových trzích </a:t>
            </a:r>
            <a:r>
              <a:rPr lang="cs-CZ" dirty="0">
                <a:solidFill>
                  <a:srgbClr val="FF0000"/>
                </a:solidFill>
              </a:rPr>
              <a:t>zvýší náklady výrobců, kteří je pak musí promítnout do vyšších cen. </a:t>
            </a:r>
            <a:r>
              <a:rPr lang="cs-CZ" dirty="0"/>
              <a:t>Stejný efekt může mít i oslabení měny, protože vstupy dovážené ze zahraničí jsou dražší. </a:t>
            </a:r>
            <a:r>
              <a:rPr lang="cs-CZ" dirty="0" smtClean="0"/>
              <a:t>Nabídkovou </a:t>
            </a:r>
            <a:r>
              <a:rPr lang="cs-CZ" dirty="0"/>
              <a:t>inflaci mohou způsobit i požadavky zaměstnanců na vysoký růst mezd, který neodpovídá produktivitě práce. Pro firmu takové zvýšení mezd znamená zvýšení nákladů na vyrobenou jednotku a tlak na růst její ceny.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5042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VÝHODY A NEVÝHODY INFLACE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Inflace vede k přerozdělení bohatství. </a:t>
            </a:r>
            <a:r>
              <a:rPr lang="cs-CZ" dirty="0">
                <a:solidFill>
                  <a:srgbClr val="FF0000"/>
                </a:solidFill>
              </a:rPr>
              <a:t>Ve výhodě jsou dlužníci</a:t>
            </a:r>
            <a:r>
              <a:rPr lang="cs-CZ" dirty="0"/>
              <a:t>, kteří pro splácení původní jistiny mohou prodat méně výrobků a služeb než v době, kdy si úvěr brali. Naopak pro věřitele klesá kvůli inflaci kupní síla v minulosti půjčené částky. Tuto ztrátu si věřitelé kompenzují ve výši úroků, které musí dlužník platit. Avšak musí mít dostatečnou sílu, aby si vyšší úroky při růstu inflace vymohl. V takové situaci nejsou například obyvatelé, kteří ukládají peníze do bank a stávají se tak jejich věřiteli. Ti musí přijmout takový úrok, jaký jim banka nabídne. Při vysoké inflaci ovšem zpravidla nepokrývá tempo, jakým se peníze kvůli inflaci znehodnocují.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387" y="1257877"/>
            <a:ext cx="715361" cy="57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90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VYSOKÁ INFLACE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Vysoká inflace vede k selhání fungování trhu, protože rychle s měnící ceny přestávají být hodnověrným měřítkem hodnoty zboží a služeb. Rekordmanem v rychlosti znehodnocování peněz bylo v nedávné minulosti africké Zimbabwe. V roce 2008 cenová hladina vzrostla meziročně o víc než 10 milionů procent.</a:t>
            </a:r>
          </a:p>
          <a:p>
            <a:endParaRPr lang="cs-CZ" dirty="0"/>
          </a:p>
        </p:txBody>
      </p:sp>
      <p:pic>
        <p:nvPicPr>
          <p:cNvPr id="2050" name="Picture 2" descr="File:Bastille 2007-05-06 anti Sarkozy 487633669 93d13b826b o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76" y="3827317"/>
            <a:ext cx="4014643" cy="267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1333019" y="6224754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4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MĚŘENÍ INFLACE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Inflace se standardně měří indexem spotřebitelských cen. Ten sestavuje Český statistický úřad na základě spotřebitelského koše, do něhož je zahrnuto v Česku přes 700 zboží a služeb. Každá položka má v indexu váhu podle toho, jak se podílí na spotřebních výdajích domácností. Největší váhu mají ceny bydlení, energií, vody a paliv. Na druhém místě jsou ceny potravin a nealkoholických nápojů, třetí jsou ceny dopravy</a:t>
            </a:r>
          </a:p>
        </p:txBody>
      </p:sp>
    </p:spTree>
    <p:extLst>
      <p:ext uri="{BB962C8B-B14F-4D97-AF65-F5344CB8AC3E}">
        <p14:creationId xmlns:p14="http://schemas.microsoft.com/office/powerpoint/2010/main" val="122533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ROLE CENTRÁLNÍ BANKY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Inflace je klíčový ukazatel pro měnovou politiku centrálních bank. </a:t>
            </a:r>
            <a:endParaRPr lang="cs-CZ" dirty="0" smtClean="0"/>
          </a:p>
          <a:p>
            <a:r>
              <a:rPr lang="cs-CZ" dirty="0"/>
              <a:t>Pokud má inflace tendenci cíl překračovat, centrální banka rozhodne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zpřísnění měnové politiky, například zvýšením úrokových sazeb.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Tím </a:t>
            </a:r>
            <a:r>
              <a:rPr lang="cs-CZ" dirty="0"/>
              <a:t>zdraží úvěry a omezí tak proudění nových peněz do ekonomiky.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To </a:t>
            </a:r>
            <a:r>
              <a:rPr lang="cs-CZ" dirty="0"/>
              <a:t>omezí celkovou poptávku v ekonomice a sníží tlaky na růst cen.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2012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Inflace</a:t>
            </a:r>
          </a:p>
          <a:p>
            <a:r>
              <a:rPr lang="cs-CZ" dirty="0" smtClean="0"/>
              <a:t>Deflace</a:t>
            </a:r>
          </a:p>
          <a:p>
            <a:r>
              <a:rPr lang="cs-CZ" dirty="0" smtClean="0"/>
              <a:t>Důsledek inflace</a:t>
            </a:r>
          </a:p>
          <a:p>
            <a:r>
              <a:rPr lang="cs-CZ" dirty="0" smtClean="0"/>
              <a:t>Druhy inflace</a:t>
            </a:r>
          </a:p>
          <a:p>
            <a:r>
              <a:rPr lang="cs-CZ" dirty="0" smtClean="0"/>
              <a:t>Příčiny inflace</a:t>
            </a:r>
          </a:p>
          <a:p>
            <a:r>
              <a:rPr lang="cs-CZ" dirty="0" smtClean="0"/>
              <a:t>Poptávková inflace</a:t>
            </a:r>
          </a:p>
          <a:p>
            <a:r>
              <a:rPr lang="cs-CZ" dirty="0" smtClean="0"/>
              <a:t>Nabídková inflace</a:t>
            </a:r>
          </a:p>
          <a:p>
            <a:r>
              <a:rPr lang="cs-CZ" dirty="0" smtClean="0"/>
              <a:t>Výhody a </a:t>
            </a:r>
            <a:r>
              <a:rPr lang="cs-CZ" smtClean="0"/>
              <a:t>nevýhody inflace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9890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</a:t>
            </a:r>
            <a:r>
              <a:rPr lang="cs-CZ"/>
              <a:t>obchodních </a:t>
            </a:r>
            <a:r>
              <a:rPr lang="cs-CZ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7368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cs-CZ" dirty="0"/>
          </a:p>
          <a:p>
            <a:pPr marL="342900" indent="-342900">
              <a:buFont typeface="+mj-lt"/>
              <a:buAutoNum type="arabicParenR"/>
            </a:pPr>
            <a:r>
              <a:rPr lang="cs-CZ" dirty="0"/>
              <a:t>TOMBRAUER. </a:t>
            </a:r>
            <a:r>
              <a:rPr lang="cs-CZ" i="1" dirty="0"/>
              <a:t>wikimedia.org</a:t>
            </a:r>
            <a:r>
              <a:rPr lang="cs-CZ" dirty="0"/>
              <a:t> [online]. [cit. </a:t>
            </a:r>
            <a:r>
              <a:rPr lang="cs-CZ" dirty="0" smtClean="0"/>
              <a:t>6.12.2013]. </a:t>
            </a:r>
            <a:r>
              <a:rPr lang="cs-CZ" dirty="0"/>
              <a:t>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commons.wikimedia.org/wiki/File%3AWorld_Inflation_rate_2010.png</a:t>
            </a:r>
            <a:endParaRPr lang="cs-CZ" dirty="0" smtClean="0"/>
          </a:p>
          <a:p>
            <a:pPr marL="342900" indent="-342900">
              <a:buFont typeface="+mj-lt"/>
              <a:buAutoNum type="arabicParenR"/>
            </a:pPr>
            <a:r>
              <a:rPr lang="cs-CZ" dirty="0"/>
              <a:t>MIKAEL MARGUERIE. </a:t>
            </a:r>
            <a:r>
              <a:rPr lang="cs-CZ" i="1" dirty="0"/>
              <a:t>wikimedia.org</a:t>
            </a:r>
            <a:r>
              <a:rPr lang="cs-CZ" dirty="0"/>
              <a:t> [online]. [cit. 6</a:t>
            </a:r>
            <a:r>
              <a:rPr lang="cs-CZ" dirty="0" smtClean="0"/>
              <a:t>.12.2013]. </a:t>
            </a:r>
            <a:r>
              <a:rPr lang="cs-CZ" dirty="0"/>
              <a:t>Dostupný na WWW: http://commons.wikimedia.org/wiki/File:Bastille_2007-05-06_anti_Sarkozy_487633669_93d13b826b_o.jpg </a:t>
            </a:r>
            <a:endParaRPr lang="cs-CZ" dirty="0" smtClean="0"/>
          </a:p>
          <a:p>
            <a:pPr marL="342900" indent="-342900">
              <a:buFont typeface="+mj-lt"/>
              <a:buAutoNum type="arabicParenR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0215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00339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913349"/>
              </p:ext>
            </p:extLst>
          </p:nvPr>
        </p:nvGraphicFramePr>
        <p:xfrm>
          <a:off x="2567608" y="1912711"/>
          <a:ext cx="7056784" cy="3877728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VY_32_INOVACE_0902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Inflace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6.12.2013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inflaci jako makroekonomický ukazatel, vznik a vliv na ekonomiku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847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 INFLACE, DEFLACE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51540"/>
            <a:ext cx="10515600" cy="4351338"/>
          </a:xfrm>
        </p:spPr>
        <p:txBody>
          <a:bodyPr/>
          <a:lstStyle/>
          <a:p>
            <a:r>
              <a:rPr lang="cs-CZ" dirty="0"/>
              <a:t>Inflace je jedním ze základních makroekonomických ukazatelů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projevem nerovnováhy v ekonomice</a:t>
            </a:r>
            <a:r>
              <a:rPr lang="cs-CZ" dirty="0" smtClean="0"/>
              <a:t>. </a:t>
            </a:r>
            <a:r>
              <a:rPr lang="cs-CZ" b="1" dirty="0" smtClean="0">
                <a:solidFill>
                  <a:srgbClr val="FF0000"/>
                </a:solidFill>
              </a:rPr>
              <a:t>Označuje všeobecný růst cenové hladiny neboli snížení kupní síly peněz</a:t>
            </a:r>
          </a:p>
          <a:p>
            <a:r>
              <a:rPr lang="cs-CZ" b="1" dirty="0" smtClean="0"/>
              <a:t>Inflace</a:t>
            </a:r>
            <a:r>
              <a:rPr lang="cs-CZ" dirty="0" smtClean="0"/>
              <a:t>  </a:t>
            </a:r>
            <a:r>
              <a:rPr lang="cs-CZ" dirty="0"/>
              <a:t>- růst všeobecné cenové hladiny</a:t>
            </a:r>
          </a:p>
          <a:p>
            <a:pPr hangingPunct="0"/>
            <a:r>
              <a:rPr lang="cs-CZ" b="1" dirty="0"/>
              <a:t>Deflace</a:t>
            </a:r>
            <a:r>
              <a:rPr lang="cs-CZ" dirty="0"/>
              <a:t> - pokles všeobecné cenové hladiny  (je to vzácný jev)</a:t>
            </a:r>
          </a:p>
          <a:p>
            <a:endParaRPr lang="cs-CZ" dirty="0"/>
          </a:p>
        </p:txBody>
      </p:sp>
      <p:pic>
        <p:nvPicPr>
          <p:cNvPr id="1026" name="Picture 2" descr="File:World Inflation rate 2010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34" y="3809100"/>
            <a:ext cx="6487732" cy="295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9339866" y="6554932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u="sng" dirty="0"/>
              <a:t>Tempo růstu inflace (míru inflace) můžeme měřit: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37480"/>
            <a:ext cx="10515600" cy="5254388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cs-CZ" b="1" i="1" dirty="0">
                <a:solidFill>
                  <a:srgbClr val="FF0000"/>
                </a:solidFill>
              </a:rPr>
              <a:t>indexem spotřebitelských cen (CPI)</a:t>
            </a:r>
            <a:endParaRPr lang="cs-CZ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r>
              <a:rPr lang="cs-CZ" dirty="0"/>
              <a:t>- měří změnu cen vybraných druhů výrobků a služeb, které představují spotřebitelský koš</a:t>
            </a:r>
          </a:p>
          <a:p>
            <a:pPr marL="0" indent="0" hangingPunct="0">
              <a:buNone/>
            </a:pPr>
            <a:r>
              <a:rPr lang="cs-CZ" i="1" dirty="0"/>
              <a:t> </a:t>
            </a:r>
            <a:endParaRPr lang="cs-CZ" dirty="0">
              <a:solidFill>
                <a:srgbClr val="FF0000"/>
              </a:solidFill>
            </a:endParaRPr>
          </a:p>
          <a:p>
            <a:pPr hangingPunct="0"/>
            <a:r>
              <a:rPr lang="cs-CZ" b="1" i="1" dirty="0">
                <a:solidFill>
                  <a:srgbClr val="FF0000"/>
                </a:solidFill>
              </a:rPr>
              <a:t>indexem cen výrobců (PPI)</a:t>
            </a:r>
            <a:endParaRPr lang="cs-CZ" dirty="0">
              <a:solidFill>
                <a:srgbClr val="FF0000"/>
              </a:solidFill>
            </a:endParaRPr>
          </a:p>
          <a:p>
            <a:pPr hangingPunct="0">
              <a:buFontTx/>
              <a:buChar char="-"/>
            </a:pPr>
            <a:r>
              <a:rPr lang="cs-CZ" dirty="0" smtClean="0"/>
              <a:t>měří </a:t>
            </a:r>
            <a:r>
              <a:rPr lang="cs-CZ" dirty="0"/>
              <a:t>změny cen na všech stupních </a:t>
            </a:r>
            <a:r>
              <a:rPr lang="cs-CZ" dirty="0" smtClean="0"/>
              <a:t>výroby</a:t>
            </a:r>
          </a:p>
          <a:p>
            <a:pPr hangingPunct="0">
              <a:buFontTx/>
              <a:buChar char="-"/>
            </a:pPr>
            <a:endParaRPr lang="cs-CZ" dirty="0"/>
          </a:p>
          <a:p>
            <a:pPr hangingPunct="0"/>
            <a:r>
              <a:rPr lang="cs-CZ" b="1" i="1" dirty="0">
                <a:solidFill>
                  <a:srgbClr val="FF0000"/>
                </a:solidFill>
              </a:rPr>
              <a:t>deflátorem HDP</a:t>
            </a:r>
            <a:endParaRPr lang="cs-CZ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r>
              <a:rPr lang="cs-CZ" dirty="0" smtClean="0"/>
              <a:t> </a:t>
            </a:r>
            <a:r>
              <a:rPr lang="cs-CZ" dirty="0"/>
              <a:t>- měří poměr nominálního a reálného produktu v daném roce    </a:t>
            </a:r>
          </a:p>
          <a:p>
            <a:pPr marL="0" indent="0" hangingPunct="0">
              <a:buNone/>
            </a:pPr>
            <a:r>
              <a:rPr lang="cs-CZ" dirty="0"/>
              <a:t> </a:t>
            </a:r>
          </a:p>
          <a:p>
            <a:pPr marL="0" indent="0" hangingPunct="0">
              <a:buNone/>
            </a:pPr>
            <a:r>
              <a:rPr lang="cs-CZ" b="1" dirty="0"/>
              <a:t>                 HDP v běžných cenách  </a:t>
            </a:r>
            <a:endParaRPr lang="cs-CZ" dirty="0"/>
          </a:p>
          <a:p>
            <a:pPr marL="0" indent="0" hangingPunct="0">
              <a:buNone/>
            </a:pPr>
            <a:r>
              <a:rPr lang="cs-CZ" b="1" dirty="0"/>
              <a:t>                ___________________         x  100</a:t>
            </a:r>
            <a:endParaRPr lang="cs-CZ" dirty="0"/>
          </a:p>
          <a:p>
            <a:pPr marL="0" indent="0" hangingPunct="0">
              <a:buNone/>
            </a:pPr>
            <a:r>
              <a:rPr lang="cs-CZ" b="1" dirty="0"/>
              <a:t>              </a:t>
            </a:r>
            <a:endParaRPr lang="cs-CZ" dirty="0"/>
          </a:p>
          <a:p>
            <a:pPr marL="0" indent="0" hangingPunct="0">
              <a:buNone/>
            </a:pPr>
            <a:r>
              <a:rPr lang="cs-CZ" b="1" dirty="0"/>
              <a:t> </a:t>
            </a:r>
            <a:r>
              <a:rPr lang="cs-CZ" b="1" dirty="0" smtClean="0"/>
              <a:t>               </a:t>
            </a:r>
            <a:r>
              <a:rPr lang="cs-CZ" b="1" dirty="0"/>
              <a:t>HDP ve stálých cenách  (v cenách základního období)</a:t>
            </a:r>
            <a:endParaRPr lang="cs-CZ" dirty="0"/>
          </a:p>
          <a:p>
            <a:pPr marL="0" indent="0" hangingPunc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9086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DŮSLEDEK INFLACE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Důsledkem inflace je především pokles reálných mezd a reálných peněžním zůstatků. Lidé si za stále stejné mzdy mohou koupit méně statků a služeb, jelikož došlo k růstu cen. Inflace znehodnocuje peníze, tzn., že přerozděluje bohatství ve prospěch těch, kteří  „platí“, a na úkor těch, kterým  „je placeno“.  Inflace tak vnáší do ekonomiky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společnosti riziko podobající se hazardní hře.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5568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cs-CZ" sz="3200" b="1" i="1" u="sng" dirty="0"/>
              <a:t>Druhy </a:t>
            </a:r>
            <a:r>
              <a:rPr lang="cs-CZ" sz="3200" b="1" i="1" u="sng" dirty="0" smtClean="0"/>
              <a:t>inflace </a:t>
            </a:r>
            <a:r>
              <a:rPr lang="cs-CZ" sz="3200" b="1" i="1" u="sng" dirty="0" smtClean="0">
                <a:solidFill>
                  <a:srgbClr val="FF0000"/>
                </a:solidFill>
              </a:rPr>
              <a:t>podle stupně závažnosti inflace</a:t>
            </a:r>
            <a:r>
              <a:rPr lang="cs-CZ" sz="3200" dirty="0" smtClean="0">
                <a:solidFill>
                  <a:srgbClr val="FF0000"/>
                </a:solidFill>
              </a:rPr>
              <a:t/>
            </a:r>
            <a:br>
              <a:rPr lang="cs-CZ" sz="3200" dirty="0" smtClean="0">
                <a:solidFill>
                  <a:srgbClr val="FF0000"/>
                </a:solidFill>
              </a:rPr>
            </a:br>
            <a:r>
              <a:rPr lang="cs-CZ" sz="3200" dirty="0"/>
              <a:t/>
            </a:r>
            <a:br>
              <a:rPr lang="cs-CZ" sz="3200" dirty="0"/>
            </a:b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73706"/>
            <a:ext cx="10515600" cy="547275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cs-CZ" sz="2400" dirty="0"/>
              <a:t> </a:t>
            </a:r>
          </a:p>
          <a:p>
            <a:pPr marL="0" lvl="0" indent="0" hangingPunct="0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 plíživá (mírná) </a:t>
            </a: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inflace: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vzestup </a:t>
            </a:r>
            <a:r>
              <a:rPr lang="cs-CZ" sz="2400" dirty="0"/>
              <a:t>cen o několik procent za rok do 10% ročně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ceny </a:t>
            </a:r>
            <a:r>
              <a:rPr lang="cs-CZ" sz="2400" dirty="0"/>
              <a:t>rostou pomalu, ekonomické subjekty důvěřují </a:t>
            </a:r>
            <a:r>
              <a:rPr lang="cs-CZ" sz="2400" dirty="0" smtClean="0"/>
              <a:t>penězům</a:t>
            </a:r>
            <a:endParaRPr lang="cs-CZ" sz="2400" dirty="0"/>
          </a:p>
          <a:p>
            <a:pPr marL="0" lvl="0" indent="0" hangingPunct="0">
              <a:buNone/>
            </a:pPr>
            <a:r>
              <a:rPr lang="cs-CZ" sz="2400" b="1" dirty="0">
                <a:solidFill>
                  <a:srgbClr val="00B050"/>
                </a:solidFill>
              </a:rPr>
              <a:t> pádivá inflace</a:t>
            </a:r>
            <a:r>
              <a:rPr lang="cs-CZ" sz="2400" dirty="0">
                <a:solidFill>
                  <a:srgbClr val="00B050"/>
                </a:solidFill>
              </a:rPr>
              <a:t>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vzestup </a:t>
            </a:r>
            <a:r>
              <a:rPr lang="cs-CZ" sz="2400" dirty="0"/>
              <a:t>cen o desítky procent za rok do 100% ročně 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lidé </a:t>
            </a:r>
            <a:r>
              <a:rPr lang="cs-CZ" sz="2400" dirty="0"/>
              <a:t>ztrácejí důvěru k penězům a ukládají peníze do trvalých aktiv především </a:t>
            </a:r>
            <a:r>
              <a:rPr lang="cs-CZ" sz="2400" dirty="0" smtClean="0"/>
              <a:t>   nemovitostí </a:t>
            </a:r>
            <a:r>
              <a:rPr lang="cs-CZ" sz="2400" dirty="0"/>
              <a:t>a </a:t>
            </a:r>
            <a:r>
              <a:rPr lang="cs-CZ" sz="2400" dirty="0" smtClean="0"/>
              <a:t>zlata  </a:t>
            </a:r>
            <a:r>
              <a:rPr lang="cs-CZ" sz="2400" dirty="0"/>
              <a:t>nebo preferují  držbu jiných finančních aktiv (např</a:t>
            </a:r>
            <a:r>
              <a:rPr lang="cs-CZ" sz="2400" dirty="0" smtClean="0"/>
              <a:t>. obligací)</a:t>
            </a:r>
            <a:endParaRPr lang="cs-CZ" sz="2400" dirty="0"/>
          </a:p>
          <a:p>
            <a:pPr marL="0" lvl="0" indent="0" hangingPunct="0">
              <a:buNone/>
            </a:pPr>
            <a:r>
              <a:rPr lang="cs-CZ" sz="2400" b="1" dirty="0"/>
              <a:t> </a:t>
            </a:r>
            <a:r>
              <a:rPr lang="cs-CZ" sz="2400" b="1" dirty="0" smtClean="0">
                <a:solidFill>
                  <a:schemeClr val="accent2">
                    <a:lumMod val="75000"/>
                  </a:schemeClr>
                </a:solidFill>
              </a:rPr>
              <a:t>hyperinflace</a:t>
            </a:r>
            <a:endParaRPr lang="cs-CZ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vzestup </a:t>
            </a:r>
            <a:r>
              <a:rPr lang="cs-CZ" sz="2400" dirty="0"/>
              <a:t>cen o tisíce procent za rok          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cs-CZ" sz="2400" dirty="0" smtClean="0"/>
              <a:t>peníze </a:t>
            </a:r>
            <a:r>
              <a:rPr lang="cs-CZ" sz="2400" dirty="0"/>
              <a:t>přestávají fungovat, je nutná měnová reforma, může vést k úplnému </a:t>
            </a:r>
            <a:r>
              <a:rPr lang="cs-CZ" sz="2400" dirty="0" smtClean="0"/>
              <a:t>rozkladu </a:t>
            </a:r>
            <a:r>
              <a:rPr lang="cs-CZ" sz="2400" dirty="0"/>
              <a:t>ekonomiky </a:t>
            </a:r>
          </a:p>
          <a:p>
            <a:pPr marL="0" indent="0" hangingPunct="0">
              <a:buNone/>
            </a:pPr>
            <a:r>
              <a:rPr lang="cs-CZ" sz="2400" dirty="0"/>
              <a:t> 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08022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i="1" u="sng" dirty="0" smtClean="0"/>
              <a:t>Druhy inflace </a:t>
            </a:r>
            <a:r>
              <a:rPr lang="cs-CZ" sz="3200" b="1" i="1" u="sng" dirty="0" smtClean="0">
                <a:solidFill>
                  <a:srgbClr val="FF0000"/>
                </a:solidFill>
              </a:rPr>
              <a:t>podle projevu</a:t>
            </a:r>
            <a:r>
              <a:rPr lang="cs-CZ" sz="3200" dirty="0" smtClean="0">
                <a:solidFill>
                  <a:srgbClr val="FF0000"/>
                </a:solidFill>
              </a:rPr>
              <a:t/>
            </a:r>
            <a:br>
              <a:rPr lang="cs-CZ" sz="3200" dirty="0" smtClean="0">
                <a:solidFill>
                  <a:srgbClr val="FF0000"/>
                </a:solidFill>
              </a:rPr>
            </a:b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cs-CZ" sz="2400" dirty="0"/>
              <a:t> </a:t>
            </a:r>
          </a:p>
          <a:p>
            <a:pPr marL="0" lvl="0" indent="0" hangingPunct="0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 otevřená inflace  </a:t>
            </a:r>
            <a:r>
              <a:rPr lang="cs-CZ" sz="2400" dirty="0" smtClean="0"/>
              <a:t>- inflace </a:t>
            </a:r>
            <a:r>
              <a:rPr lang="cs-CZ" sz="2400" dirty="0"/>
              <a:t>zjevná, je možno ji změřit</a:t>
            </a:r>
          </a:p>
          <a:p>
            <a:pPr marL="0" indent="0" hangingPunct="0">
              <a:buNone/>
            </a:pPr>
            <a:r>
              <a:rPr lang="cs-CZ" sz="2400" dirty="0"/>
              <a:t> </a:t>
            </a:r>
          </a:p>
          <a:p>
            <a:pPr marL="0" lvl="0" indent="0" hangingPunct="0">
              <a:buNone/>
            </a:pPr>
            <a:r>
              <a:rPr lang="cs-CZ" sz="2400" b="1" dirty="0"/>
              <a:t> </a:t>
            </a:r>
            <a:r>
              <a:rPr lang="cs-CZ" sz="2400" b="1" dirty="0">
                <a:solidFill>
                  <a:srgbClr val="00B050"/>
                </a:solidFill>
              </a:rPr>
              <a:t>skrytá inflace</a:t>
            </a:r>
            <a:r>
              <a:rPr lang="cs-CZ" sz="2400" dirty="0">
                <a:solidFill>
                  <a:srgbClr val="00B050"/>
                </a:solidFill>
              </a:rPr>
              <a:t> </a:t>
            </a:r>
            <a:r>
              <a:rPr lang="cs-CZ" sz="2400" dirty="0"/>
              <a:t>-  jedná se o fakticky probíhající inflaci, avšak ve statistických údajích není  </a:t>
            </a:r>
            <a:r>
              <a:rPr lang="cs-CZ" sz="2400" dirty="0" smtClean="0"/>
              <a:t> </a:t>
            </a:r>
            <a:r>
              <a:rPr lang="cs-CZ" sz="2400" dirty="0"/>
              <a:t>zachycena </a:t>
            </a:r>
          </a:p>
          <a:p>
            <a:pPr marL="0" indent="0" hangingPunct="0">
              <a:buNone/>
            </a:pPr>
            <a:r>
              <a:rPr lang="cs-CZ" sz="2400" dirty="0"/>
              <a:t> </a:t>
            </a:r>
          </a:p>
          <a:p>
            <a:pPr marL="0" lvl="0" indent="0" hangingPunct="0">
              <a:buNone/>
            </a:pPr>
            <a:r>
              <a:rPr lang="cs-CZ" sz="2400" b="1" dirty="0">
                <a:solidFill>
                  <a:schemeClr val="accent2">
                    <a:lumMod val="75000"/>
                  </a:schemeClr>
                </a:solidFill>
              </a:rPr>
              <a:t> potlačená inflace</a:t>
            </a:r>
            <a:r>
              <a:rPr lang="cs-CZ" sz="2400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cs-CZ" sz="2400" dirty="0"/>
              <a:t>- inflace není na první pohled patrná, chybí některé výrobky, není jejich žádoucí sortiment </a:t>
            </a:r>
          </a:p>
        </p:txBody>
      </p:sp>
    </p:spTree>
    <p:extLst>
      <p:ext uri="{BB962C8B-B14F-4D97-AF65-F5344CB8AC3E}">
        <p14:creationId xmlns:p14="http://schemas.microsoft.com/office/powerpoint/2010/main" val="1823152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Příčiny vzniku inflace je několik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Za hlavní se 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považuje růst objemu peněz v ekonomice</a:t>
            </a:r>
            <a:r>
              <a:rPr lang="cs-CZ" dirty="0"/>
              <a:t>. Více peněz zvyšuje poptávku, která tak tlačí na růst cen. Z toho plyne, že výši inflace má ve svých rukách centrální banka, která je zodpovědná za vydávání peněz.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3785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POPTÁVKOVÁ INFLACE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Ceny v ekonomice se stanovují na základě středu nabídky a poptávky. </a:t>
            </a:r>
            <a:r>
              <a:rPr lang="cs-CZ" dirty="0">
                <a:solidFill>
                  <a:srgbClr val="FF0000"/>
                </a:solidFill>
              </a:rPr>
              <a:t>Pokud poptávka po zboží službách roste </a:t>
            </a:r>
            <a:r>
              <a:rPr lang="cs-CZ" dirty="0"/>
              <a:t>při nezměněném objemu nabízeného zboží a služeb </a:t>
            </a:r>
            <a:r>
              <a:rPr lang="cs-CZ" dirty="0">
                <a:solidFill>
                  <a:srgbClr val="FF0000"/>
                </a:solidFill>
              </a:rPr>
              <a:t>je jediným východiskem pro vyrovnání zájmu kupujících a kapacit prodávajících růst ceny.</a:t>
            </a:r>
            <a:r>
              <a:rPr lang="cs-CZ" dirty="0"/>
              <a:t> Zdražení omezí poptávku a poptávané množství se v ideálním případě vyrovná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s </a:t>
            </a:r>
            <a:r>
              <a:rPr lang="cs-CZ" dirty="0"/>
              <a:t>nabízeným.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664351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830</Words>
  <Application>Microsoft Office PowerPoint</Application>
  <PresentationFormat>Vlastní</PresentationFormat>
  <Paragraphs>101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Office</vt:lpstr>
      <vt:lpstr>INFLACE</vt:lpstr>
      <vt:lpstr>Prezentace aplikace PowerPoint</vt:lpstr>
      <vt:lpstr>POJMY INFLACE, DEFLACE</vt:lpstr>
      <vt:lpstr>Tempo růstu inflace (míru inflace) můžeme měřit: </vt:lpstr>
      <vt:lpstr>DŮSLEDEK INFLACE</vt:lpstr>
      <vt:lpstr>Druhy inflace podle stupně závažnosti inflace  </vt:lpstr>
      <vt:lpstr>Druhy inflace podle projevu </vt:lpstr>
      <vt:lpstr>Příčiny vzniku inflace je několik </vt:lpstr>
      <vt:lpstr>POPTÁVKOVÁ INFLACE </vt:lpstr>
      <vt:lpstr>NABÍDKOVÁ INFLACE</vt:lpstr>
      <vt:lpstr>VÝHODY A NEVÝHODY INFLACE</vt:lpstr>
      <vt:lpstr>VYSOKÁ INFLACE </vt:lpstr>
      <vt:lpstr>MĚŘENÍ INFLACE</vt:lpstr>
      <vt:lpstr>ROLE CENTRÁLNÍ BANKY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INFLACE</dc:title>
  <dc:creator>Kabourkovci</dc:creator>
  <cp:lastModifiedBy>LIVA</cp:lastModifiedBy>
  <cp:revision>18</cp:revision>
  <dcterms:created xsi:type="dcterms:W3CDTF">2013-10-31T08:33:17Z</dcterms:created>
  <dcterms:modified xsi:type="dcterms:W3CDTF">2014-10-23T16:54:20Z</dcterms:modified>
</cp:coreProperties>
</file>