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6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95CEF3-0A25-4D0B-9BC0-DF1FBB978C60}" type="doc">
      <dgm:prSet loTypeId="urn:microsoft.com/office/officeart/2005/8/layout/vList2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600E588D-793E-448F-829D-06FE448D81AC}">
      <dgm:prSet/>
      <dgm:spPr/>
      <dgm:t>
        <a:bodyPr/>
        <a:lstStyle/>
        <a:p>
          <a:pPr rtl="0"/>
          <a:r>
            <a:rPr lang="cs-CZ" dirty="0" smtClean="0"/>
            <a:t>vyjadřují určitou </a:t>
          </a:r>
          <a:r>
            <a:rPr lang="cs-CZ" u="sng" dirty="0" smtClean="0"/>
            <a:t>filozofii podnikatelského myšlení</a:t>
          </a:r>
          <a:r>
            <a:rPr lang="cs-CZ" dirty="0" smtClean="0"/>
            <a:t>, určitý přístup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k </a:t>
          </a:r>
          <a:r>
            <a:rPr lang="cs-CZ" dirty="0" smtClean="0"/>
            <a:t>tomu, jak co </a:t>
          </a:r>
          <a:r>
            <a:rPr lang="cs-CZ" u="sng" dirty="0" smtClean="0"/>
            <a:t>nejefektivněji dosahovat stanovených cílů</a:t>
          </a:r>
          <a:r>
            <a:rPr lang="cs-CZ" dirty="0" smtClean="0"/>
            <a:t> na trhu</a:t>
          </a:r>
          <a:endParaRPr lang="cs-CZ" dirty="0"/>
        </a:p>
      </dgm:t>
    </dgm:pt>
    <dgm:pt modelId="{4CDBE0E9-69A8-4DA2-88AC-DEA74FA4B0CD}" type="parTrans" cxnId="{2C886F6D-53D5-4AF7-9FDD-94A7A04CA5BC}">
      <dgm:prSet/>
      <dgm:spPr/>
      <dgm:t>
        <a:bodyPr/>
        <a:lstStyle/>
        <a:p>
          <a:endParaRPr lang="cs-CZ"/>
        </a:p>
      </dgm:t>
    </dgm:pt>
    <dgm:pt modelId="{BFCB91DF-7DC5-412F-9FEA-BB913EAEB5CB}" type="sibTrans" cxnId="{2C886F6D-53D5-4AF7-9FDD-94A7A04CA5BC}">
      <dgm:prSet/>
      <dgm:spPr/>
      <dgm:t>
        <a:bodyPr/>
        <a:lstStyle/>
        <a:p>
          <a:endParaRPr lang="cs-CZ"/>
        </a:p>
      </dgm:t>
    </dgm:pt>
    <dgm:pt modelId="{1EB594DC-4BB3-465A-8F59-DB5C8119FADF}">
      <dgm:prSet/>
      <dgm:spPr/>
      <dgm:t>
        <a:bodyPr/>
        <a:lstStyle/>
        <a:p>
          <a:pPr rtl="0"/>
          <a:r>
            <a:rPr lang="cs-CZ" smtClean="0"/>
            <a:t>lze na nich dokumentovat </a:t>
          </a:r>
          <a:r>
            <a:rPr lang="cs-CZ" u="sng" smtClean="0"/>
            <a:t>posun</a:t>
          </a:r>
          <a:r>
            <a:rPr lang="cs-CZ" smtClean="0"/>
            <a:t>, který v moderním marketingovém způsobu řízení probíhal</a:t>
          </a:r>
          <a:endParaRPr lang="cs-CZ"/>
        </a:p>
      </dgm:t>
    </dgm:pt>
    <dgm:pt modelId="{240999ED-141E-4F9C-82A2-8943E865A22B}" type="parTrans" cxnId="{4F3C29BF-109B-487F-9EF8-85F14F6C0F2B}">
      <dgm:prSet/>
      <dgm:spPr/>
      <dgm:t>
        <a:bodyPr/>
        <a:lstStyle/>
        <a:p>
          <a:endParaRPr lang="cs-CZ"/>
        </a:p>
      </dgm:t>
    </dgm:pt>
    <dgm:pt modelId="{A86CACDE-67DC-4C6E-A881-BE915326F967}" type="sibTrans" cxnId="{4F3C29BF-109B-487F-9EF8-85F14F6C0F2B}">
      <dgm:prSet/>
      <dgm:spPr/>
      <dgm:t>
        <a:bodyPr/>
        <a:lstStyle/>
        <a:p>
          <a:endParaRPr lang="cs-CZ"/>
        </a:p>
      </dgm:t>
    </dgm:pt>
    <dgm:pt modelId="{8C1F61CC-E8BB-42AB-8FAA-EE35F6DF0D36}">
      <dgm:prSet/>
      <dgm:spPr/>
      <dgm:t>
        <a:bodyPr/>
        <a:lstStyle/>
        <a:p>
          <a:pPr rtl="0"/>
          <a:r>
            <a:rPr lang="cs-CZ" dirty="0" smtClean="0"/>
            <a:t>podnikatelská koncepce v pravém slova smyslu se začíná objevovat v rozvinutých tržních ekonomikách </a:t>
          </a:r>
          <a:r>
            <a:rPr lang="cs-CZ" u="none" dirty="0" smtClean="0"/>
            <a:t>v </a:t>
          </a:r>
          <a:r>
            <a:rPr lang="cs-CZ" u="sng" dirty="0" smtClean="0"/>
            <a:t>50. a 60. letech 20. století</a:t>
          </a:r>
          <a:endParaRPr lang="cs-CZ" u="sng" dirty="0"/>
        </a:p>
      </dgm:t>
    </dgm:pt>
    <dgm:pt modelId="{71686AAD-FCD4-4BD2-8FD7-BDDF44141CF7}" type="parTrans" cxnId="{FD9801E2-C445-4040-B2B7-820F8E126C6D}">
      <dgm:prSet/>
      <dgm:spPr/>
      <dgm:t>
        <a:bodyPr/>
        <a:lstStyle/>
        <a:p>
          <a:endParaRPr lang="cs-CZ"/>
        </a:p>
      </dgm:t>
    </dgm:pt>
    <dgm:pt modelId="{692321C6-8D5B-4CDC-87BE-6BFA1E7B5C4D}" type="sibTrans" cxnId="{FD9801E2-C445-4040-B2B7-820F8E126C6D}">
      <dgm:prSet/>
      <dgm:spPr/>
      <dgm:t>
        <a:bodyPr/>
        <a:lstStyle/>
        <a:p>
          <a:endParaRPr lang="cs-CZ"/>
        </a:p>
      </dgm:t>
    </dgm:pt>
    <dgm:pt modelId="{93705169-1B7E-4A87-BA3B-8947712A60BB}">
      <dgm:prSet/>
      <dgm:spPr/>
      <dgm:t>
        <a:bodyPr/>
        <a:lstStyle/>
        <a:p>
          <a:pPr rtl="0"/>
          <a:r>
            <a:rPr lang="cs-CZ" dirty="0" smtClean="0"/>
            <a:t> souvisí se </a:t>
          </a:r>
          <a:r>
            <a:rPr lang="cs-CZ" u="sng" dirty="0" smtClean="0"/>
            <a:t>změnou sociálních a ekonomických</a:t>
          </a:r>
          <a:r>
            <a:rPr lang="cs-CZ" dirty="0" smtClean="0"/>
            <a:t> podmínek </a:t>
          </a:r>
          <a:r>
            <a:rPr lang="cs-CZ" u="none" dirty="0" smtClean="0"/>
            <a:t>po </a:t>
          </a:r>
          <a:r>
            <a:rPr lang="cs-CZ" u="none" dirty="0" smtClean="0"/>
            <a:t/>
          </a:r>
          <a:br>
            <a:rPr lang="cs-CZ" u="none" dirty="0" smtClean="0"/>
          </a:br>
          <a:r>
            <a:rPr lang="cs-CZ" u="sng" dirty="0" smtClean="0"/>
            <a:t>2. světové válce</a:t>
          </a:r>
          <a:r>
            <a:rPr lang="cs-CZ" u="none" dirty="0" smtClean="0"/>
            <a:t>, </a:t>
          </a:r>
          <a:r>
            <a:rPr lang="cs-CZ" u="sng" dirty="0" smtClean="0"/>
            <a:t>zejména </a:t>
          </a:r>
          <a:r>
            <a:rPr lang="cs-CZ" u="sng" dirty="0" smtClean="0"/>
            <a:t>v USA</a:t>
          </a:r>
          <a:r>
            <a:rPr lang="cs-CZ" dirty="0" smtClean="0"/>
            <a:t> a Západní Evropě</a:t>
          </a:r>
          <a:endParaRPr lang="cs-CZ" dirty="0"/>
        </a:p>
      </dgm:t>
    </dgm:pt>
    <dgm:pt modelId="{DA92D902-3A1E-4AA0-9B49-F9193CB89283}" type="parTrans" cxnId="{EF819E7F-4E4D-43E8-A8D1-BDEEA33E6D85}">
      <dgm:prSet/>
      <dgm:spPr/>
      <dgm:t>
        <a:bodyPr/>
        <a:lstStyle/>
        <a:p>
          <a:endParaRPr lang="cs-CZ"/>
        </a:p>
      </dgm:t>
    </dgm:pt>
    <dgm:pt modelId="{B9F5A69E-1647-4AE9-BEBD-8E686AF56FDA}" type="sibTrans" cxnId="{EF819E7F-4E4D-43E8-A8D1-BDEEA33E6D85}">
      <dgm:prSet/>
      <dgm:spPr/>
      <dgm:t>
        <a:bodyPr/>
        <a:lstStyle/>
        <a:p>
          <a:endParaRPr lang="cs-CZ"/>
        </a:p>
      </dgm:t>
    </dgm:pt>
    <dgm:pt modelId="{1E1874FF-E804-456C-9C56-A7E2588B7BA8}" type="pres">
      <dgm:prSet presAssocID="{DF95CEF3-0A25-4D0B-9BC0-DF1FBB978C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2DF802D-2DA4-41EA-A826-7F1613FE7FBB}" type="pres">
      <dgm:prSet presAssocID="{600E588D-793E-448F-829D-06FE448D81A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A6B0A9F-7E73-4C11-BDA6-B618950D8A2C}" type="pres">
      <dgm:prSet presAssocID="{BFCB91DF-7DC5-412F-9FEA-BB913EAEB5CB}" presName="spacer" presStyleCnt="0"/>
      <dgm:spPr/>
      <dgm:t>
        <a:bodyPr/>
        <a:lstStyle/>
        <a:p>
          <a:endParaRPr lang="cs-CZ"/>
        </a:p>
      </dgm:t>
    </dgm:pt>
    <dgm:pt modelId="{0B1E4824-E72D-4FA5-A6BB-03FA98D34B53}" type="pres">
      <dgm:prSet presAssocID="{1EB594DC-4BB3-465A-8F59-DB5C8119FAD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E18D544-CE4A-4517-8236-468DD01386B9}" type="pres">
      <dgm:prSet presAssocID="{A86CACDE-67DC-4C6E-A881-BE915326F967}" presName="spacer" presStyleCnt="0"/>
      <dgm:spPr/>
      <dgm:t>
        <a:bodyPr/>
        <a:lstStyle/>
        <a:p>
          <a:endParaRPr lang="cs-CZ"/>
        </a:p>
      </dgm:t>
    </dgm:pt>
    <dgm:pt modelId="{AE493EBB-0236-424F-8035-520857BDC681}" type="pres">
      <dgm:prSet presAssocID="{8C1F61CC-E8BB-42AB-8FAA-EE35F6DF0D3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580883E-DF02-4ABE-A588-1DA120B1C8B9}" type="pres">
      <dgm:prSet presAssocID="{692321C6-8D5B-4CDC-87BE-6BFA1E7B5C4D}" presName="spacer" presStyleCnt="0"/>
      <dgm:spPr/>
      <dgm:t>
        <a:bodyPr/>
        <a:lstStyle/>
        <a:p>
          <a:endParaRPr lang="cs-CZ"/>
        </a:p>
      </dgm:t>
    </dgm:pt>
    <dgm:pt modelId="{80415E3F-3D36-4B06-88F2-9C90C63021F2}" type="pres">
      <dgm:prSet presAssocID="{93705169-1B7E-4A87-BA3B-8947712A60B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FC61E1C-6B37-4B25-9287-15219F7723C0}" type="presOf" srcId="{93705169-1B7E-4A87-BA3B-8947712A60BB}" destId="{80415E3F-3D36-4B06-88F2-9C90C63021F2}" srcOrd="0" destOrd="0" presId="urn:microsoft.com/office/officeart/2005/8/layout/vList2"/>
    <dgm:cxn modelId="{FD9801E2-C445-4040-B2B7-820F8E126C6D}" srcId="{DF95CEF3-0A25-4D0B-9BC0-DF1FBB978C60}" destId="{8C1F61CC-E8BB-42AB-8FAA-EE35F6DF0D36}" srcOrd="2" destOrd="0" parTransId="{71686AAD-FCD4-4BD2-8FD7-BDDF44141CF7}" sibTransId="{692321C6-8D5B-4CDC-87BE-6BFA1E7B5C4D}"/>
    <dgm:cxn modelId="{EF819E7F-4E4D-43E8-A8D1-BDEEA33E6D85}" srcId="{DF95CEF3-0A25-4D0B-9BC0-DF1FBB978C60}" destId="{93705169-1B7E-4A87-BA3B-8947712A60BB}" srcOrd="3" destOrd="0" parTransId="{DA92D902-3A1E-4AA0-9B49-F9193CB89283}" sibTransId="{B9F5A69E-1647-4AE9-BEBD-8E686AF56FDA}"/>
    <dgm:cxn modelId="{2C886F6D-53D5-4AF7-9FDD-94A7A04CA5BC}" srcId="{DF95CEF3-0A25-4D0B-9BC0-DF1FBB978C60}" destId="{600E588D-793E-448F-829D-06FE448D81AC}" srcOrd="0" destOrd="0" parTransId="{4CDBE0E9-69A8-4DA2-88AC-DEA74FA4B0CD}" sibTransId="{BFCB91DF-7DC5-412F-9FEA-BB913EAEB5CB}"/>
    <dgm:cxn modelId="{8ED49850-4067-4964-BB35-6BE5D622D630}" type="presOf" srcId="{1EB594DC-4BB3-465A-8F59-DB5C8119FADF}" destId="{0B1E4824-E72D-4FA5-A6BB-03FA98D34B53}" srcOrd="0" destOrd="0" presId="urn:microsoft.com/office/officeart/2005/8/layout/vList2"/>
    <dgm:cxn modelId="{B979E179-A209-4AEE-9840-86675E4E749E}" type="presOf" srcId="{DF95CEF3-0A25-4D0B-9BC0-DF1FBB978C60}" destId="{1E1874FF-E804-456C-9C56-A7E2588B7BA8}" srcOrd="0" destOrd="0" presId="urn:microsoft.com/office/officeart/2005/8/layout/vList2"/>
    <dgm:cxn modelId="{33F9F385-196A-4087-875B-99911DDB3B4F}" type="presOf" srcId="{600E588D-793E-448F-829D-06FE448D81AC}" destId="{32DF802D-2DA4-41EA-A826-7F1613FE7FBB}" srcOrd="0" destOrd="0" presId="urn:microsoft.com/office/officeart/2005/8/layout/vList2"/>
    <dgm:cxn modelId="{EAA67D8A-9AF9-4B0A-A081-B83288466981}" type="presOf" srcId="{8C1F61CC-E8BB-42AB-8FAA-EE35F6DF0D36}" destId="{AE493EBB-0236-424F-8035-520857BDC681}" srcOrd="0" destOrd="0" presId="urn:microsoft.com/office/officeart/2005/8/layout/vList2"/>
    <dgm:cxn modelId="{4F3C29BF-109B-487F-9EF8-85F14F6C0F2B}" srcId="{DF95CEF3-0A25-4D0B-9BC0-DF1FBB978C60}" destId="{1EB594DC-4BB3-465A-8F59-DB5C8119FADF}" srcOrd="1" destOrd="0" parTransId="{240999ED-141E-4F9C-82A2-8943E865A22B}" sibTransId="{A86CACDE-67DC-4C6E-A881-BE915326F967}"/>
    <dgm:cxn modelId="{CDE48F93-7B93-4CBC-AA03-D5178E16DB2A}" type="presParOf" srcId="{1E1874FF-E804-456C-9C56-A7E2588B7BA8}" destId="{32DF802D-2DA4-41EA-A826-7F1613FE7FBB}" srcOrd="0" destOrd="0" presId="urn:microsoft.com/office/officeart/2005/8/layout/vList2"/>
    <dgm:cxn modelId="{2AD1FC4B-1443-4F91-B03D-F9A0906C150E}" type="presParOf" srcId="{1E1874FF-E804-456C-9C56-A7E2588B7BA8}" destId="{2A6B0A9F-7E73-4C11-BDA6-B618950D8A2C}" srcOrd="1" destOrd="0" presId="urn:microsoft.com/office/officeart/2005/8/layout/vList2"/>
    <dgm:cxn modelId="{52105194-E9E5-467A-BBC4-5F0FA16F8EE6}" type="presParOf" srcId="{1E1874FF-E804-456C-9C56-A7E2588B7BA8}" destId="{0B1E4824-E72D-4FA5-A6BB-03FA98D34B53}" srcOrd="2" destOrd="0" presId="urn:microsoft.com/office/officeart/2005/8/layout/vList2"/>
    <dgm:cxn modelId="{CFA9525B-8290-43C4-8B41-F03C50105067}" type="presParOf" srcId="{1E1874FF-E804-456C-9C56-A7E2588B7BA8}" destId="{6E18D544-CE4A-4517-8236-468DD01386B9}" srcOrd="3" destOrd="0" presId="urn:microsoft.com/office/officeart/2005/8/layout/vList2"/>
    <dgm:cxn modelId="{447ACAFC-086F-4C78-A65F-8562F119778B}" type="presParOf" srcId="{1E1874FF-E804-456C-9C56-A7E2588B7BA8}" destId="{AE493EBB-0236-424F-8035-520857BDC681}" srcOrd="4" destOrd="0" presId="urn:microsoft.com/office/officeart/2005/8/layout/vList2"/>
    <dgm:cxn modelId="{624D32C0-91B3-471E-9DC6-AC851FCDC4C2}" type="presParOf" srcId="{1E1874FF-E804-456C-9C56-A7E2588B7BA8}" destId="{E580883E-DF02-4ABE-A588-1DA120B1C8B9}" srcOrd="5" destOrd="0" presId="urn:microsoft.com/office/officeart/2005/8/layout/vList2"/>
    <dgm:cxn modelId="{A1F4329B-BBE6-4D0B-8D99-0CE2799A152E}" type="presParOf" srcId="{1E1874FF-E804-456C-9C56-A7E2588B7BA8}" destId="{80415E3F-3D36-4B06-88F2-9C90C63021F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693480-EC79-4C04-AC73-4E8524AD9F2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A43EEBC-4019-4325-AA88-4BD6FE01CC7D}">
      <dgm:prSet/>
      <dgm:spPr/>
      <dgm:t>
        <a:bodyPr/>
        <a:lstStyle/>
        <a:p>
          <a:pPr rtl="0"/>
          <a:r>
            <a:rPr lang="cs-CZ" dirty="0" smtClean="0"/>
            <a:t>výrobce se musí koncentrovat na </a:t>
          </a:r>
          <a:r>
            <a:rPr lang="cs-CZ" u="sng" dirty="0" smtClean="0"/>
            <a:t>zvýšení objemu</a:t>
          </a:r>
          <a:r>
            <a:rPr lang="cs-CZ" dirty="0" smtClean="0"/>
            <a:t> produkce, tím dosažení </a:t>
          </a:r>
          <a:r>
            <a:rPr lang="cs-CZ" u="sng" dirty="0" smtClean="0"/>
            <a:t>nižších nákladů</a:t>
          </a:r>
          <a:r>
            <a:rPr lang="cs-CZ" dirty="0" smtClean="0"/>
            <a:t> než konkurence a </a:t>
          </a:r>
          <a:r>
            <a:rPr lang="cs-CZ" u="sng" dirty="0" smtClean="0"/>
            <a:t>snižování cen</a:t>
          </a:r>
          <a:r>
            <a:rPr lang="cs-CZ" dirty="0" smtClean="0"/>
            <a:t> </a:t>
          </a:r>
          <a:r>
            <a:rPr lang="cs-CZ" dirty="0" smtClean="0">
              <a:sym typeface="Symbol"/>
            </a:rPr>
            <a:t></a:t>
          </a:r>
          <a:r>
            <a:rPr lang="cs-CZ" dirty="0" smtClean="0"/>
            <a:t> zajištění </a:t>
          </a:r>
          <a:r>
            <a:rPr lang="cs-CZ" u="sng" dirty="0" smtClean="0"/>
            <a:t>širokého pokrytí trhu (nejen pro bohaté)</a:t>
          </a:r>
          <a:endParaRPr lang="cs-CZ" dirty="0"/>
        </a:p>
      </dgm:t>
    </dgm:pt>
    <dgm:pt modelId="{D5C8CFD2-EAE7-4188-8983-73A0D0296CC0}" type="parTrans" cxnId="{11FEF25C-20B4-4F34-B692-794A28A32AC8}">
      <dgm:prSet/>
      <dgm:spPr/>
      <dgm:t>
        <a:bodyPr/>
        <a:lstStyle/>
        <a:p>
          <a:endParaRPr lang="cs-CZ"/>
        </a:p>
      </dgm:t>
    </dgm:pt>
    <dgm:pt modelId="{3C75B6B5-80B6-4A4A-86C4-38ECF10DD2BE}" type="sibTrans" cxnId="{11FEF25C-20B4-4F34-B692-794A28A32AC8}">
      <dgm:prSet/>
      <dgm:spPr/>
      <dgm:t>
        <a:bodyPr/>
        <a:lstStyle/>
        <a:p>
          <a:endParaRPr lang="cs-CZ"/>
        </a:p>
      </dgm:t>
    </dgm:pt>
    <dgm:pt modelId="{E56DC84C-E3CE-4ED7-B536-0820A873FCCE}">
      <dgm:prSet/>
      <dgm:spPr/>
      <dgm:t>
        <a:bodyPr/>
        <a:lstStyle/>
        <a:p>
          <a:pPr rtl="0"/>
          <a:r>
            <a:rPr lang="cs-CZ" dirty="0" smtClean="0"/>
            <a:t>prioritně zaměřena na potřeby výrobce (zvyšování zisku), k </a:t>
          </a:r>
          <a:r>
            <a:rPr lang="cs-CZ" u="sng" dirty="0" smtClean="0"/>
            <a:t>potřebám zákazníků tak není přihlíženo</a:t>
          </a:r>
          <a:endParaRPr lang="cs-CZ" dirty="0"/>
        </a:p>
      </dgm:t>
    </dgm:pt>
    <dgm:pt modelId="{99D4057C-AF17-42DC-A1DB-E8A781432CA0}" type="parTrans" cxnId="{71A2CFEE-A7BC-429E-B6C4-C89C172F5E65}">
      <dgm:prSet/>
      <dgm:spPr/>
      <dgm:t>
        <a:bodyPr/>
        <a:lstStyle/>
        <a:p>
          <a:endParaRPr lang="cs-CZ"/>
        </a:p>
      </dgm:t>
    </dgm:pt>
    <dgm:pt modelId="{626CBECC-29D9-4A51-B205-C1F9B4A0D3C5}" type="sibTrans" cxnId="{71A2CFEE-A7BC-429E-B6C4-C89C172F5E65}">
      <dgm:prSet/>
      <dgm:spPr/>
      <dgm:t>
        <a:bodyPr/>
        <a:lstStyle/>
        <a:p>
          <a:endParaRPr lang="cs-CZ"/>
        </a:p>
      </dgm:t>
    </dgm:pt>
    <dgm:pt modelId="{55A501B9-54BD-48A6-BC1C-3CEBCDE01B56}">
      <dgm:prSet/>
      <dgm:spPr/>
      <dgm:t>
        <a:bodyPr/>
        <a:lstStyle/>
        <a:p>
          <a:pPr rtl="0"/>
          <a:r>
            <a:rPr lang="cs-CZ" smtClean="0"/>
            <a:t>za zakladatele této koncepce je považován Henri Ford, který zavedl  do výroby hromadnou pásovou výrobu ( snížily se náklady na jednotku produkce)</a:t>
          </a:r>
          <a:endParaRPr lang="cs-CZ"/>
        </a:p>
      </dgm:t>
    </dgm:pt>
    <dgm:pt modelId="{06C10FAA-6C67-40C9-8589-80FB4CDF4C71}" type="parTrans" cxnId="{4CA6F962-2D29-46C0-BDED-05F6FDEED645}">
      <dgm:prSet/>
      <dgm:spPr/>
      <dgm:t>
        <a:bodyPr/>
        <a:lstStyle/>
        <a:p>
          <a:endParaRPr lang="cs-CZ"/>
        </a:p>
      </dgm:t>
    </dgm:pt>
    <dgm:pt modelId="{D3F979A7-C3AE-44AE-9D25-2A8C32B122EB}" type="sibTrans" cxnId="{4CA6F962-2D29-46C0-BDED-05F6FDEED645}">
      <dgm:prSet/>
      <dgm:spPr/>
      <dgm:t>
        <a:bodyPr/>
        <a:lstStyle/>
        <a:p>
          <a:endParaRPr lang="cs-CZ"/>
        </a:p>
      </dgm:t>
    </dgm:pt>
    <dgm:pt modelId="{68F327C3-4832-4913-846C-23EF5D8D9E71}">
      <dgm:prSet/>
      <dgm:spPr/>
      <dgm:t>
        <a:bodyPr/>
        <a:lstStyle/>
        <a:p>
          <a:pPr rtl="0"/>
          <a:r>
            <a:rPr lang="cs-CZ" dirty="0" smtClean="0"/>
            <a:t>tato koncepce je tedy zaměřená na výrobu = podniky se zaměřují na levnější a produktivnější výrobu</a:t>
          </a:r>
          <a:endParaRPr lang="cs-CZ" dirty="0"/>
        </a:p>
      </dgm:t>
    </dgm:pt>
    <dgm:pt modelId="{CE4CD88E-FB31-48B3-BB5B-28ECA3E57E3E}" type="parTrans" cxnId="{84DACB33-047C-4C60-8742-800EACA1291D}">
      <dgm:prSet/>
      <dgm:spPr/>
      <dgm:t>
        <a:bodyPr/>
        <a:lstStyle/>
        <a:p>
          <a:endParaRPr lang="cs-CZ"/>
        </a:p>
      </dgm:t>
    </dgm:pt>
    <dgm:pt modelId="{24C0C0CB-E047-444C-B286-6151CE2F16C3}" type="sibTrans" cxnId="{84DACB33-047C-4C60-8742-800EACA1291D}">
      <dgm:prSet/>
      <dgm:spPr/>
      <dgm:t>
        <a:bodyPr/>
        <a:lstStyle/>
        <a:p>
          <a:endParaRPr lang="cs-CZ"/>
        </a:p>
      </dgm:t>
    </dgm:pt>
    <dgm:pt modelId="{F1BA5348-F14B-43BB-9A06-8C96A330715E}">
      <dgm:prSet/>
      <dgm:spPr>
        <a:noFill/>
        <a:ln>
          <a:noFill/>
        </a:ln>
      </dgm:spPr>
      <dgm:t>
        <a:bodyPr/>
        <a:lstStyle/>
        <a:p>
          <a:pPr rtl="0"/>
          <a:r>
            <a:rPr lang="cs-CZ" dirty="0" smtClean="0">
              <a:ln>
                <a:noFill/>
              </a:ln>
            </a:rPr>
            <a:t>koncepce vychází z předpokladu, že zákazník bude </a:t>
          </a:r>
          <a:r>
            <a:rPr lang="cs-CZ" u="sng" dirty="0" smtClean="0">
              <a:ln>
                <a:noFill/>
              </a:ln>
            </a:rPr>
            <a:t>preferovat</a:t>
          </a:r>
          <a:r>
            <a:rPr lang="cs-CZ" dirty="0" smtClean="0">
              <a:ln>
                <a:noFill/>
              </a:ln>
            </a:rPr>
            <a:t> výrobky, které budou </a:t>
          </a:r>
          <a:r>
            <a:rPr lang="cs-CZ" u="sng" dirty="0" smtClean="0">
              <a:ln>
                <a:noFill/>
              </a:ln>
            </a:rPr>
            <a:t>levné </a:t>
          </a:r>
          <a:r>
            <a:rPr lang="cs-CZ" u="sng" dirty="0" smtClean="0">
              <a:ln>
                <a:noFill/>
              </a:ln>
            </a:rPr>
            <a:t/>
          </a:r>
          <a:br>
            <a:rPr lang="cs-CZ" u="sng" dirty="0" smtClean="0">
              <a:ln>
                <a:noFill/>
              </a:ln>
            </a:rPr>
          </a:br>
          <a:r>
            <a:rPr lang="cs-CZ" u="sng" dirty="0" smtClean="0">
              <a:ln>
                <a:noFill/>
              </a:ln>
            </a:rPr>
            <a:t>a </a:t>
          </a:r>
          <a:r>
            <a:rPr lang="cs-CZ" u="sng" dirty="0" smtClean="0">
              <a:ln>
                <a:noFill/>
              </a:ln>
            </a:rPr>
            <a:t>snadno dosažitelné</a:t>
          </a:r>
          <a:r>
            <a:rPr lang="cs-CZ" dirty="0" smtClean="0">
              <a:ln>
                <a:noFill/>
              </a:ln>
            </a:rPr>
            <a:t> (zákazník chce výrobek především získat a nepřemýšlí o jeho vlastnostech)</a:t>
          </a:r>
          <a:endParaRPr lang="cs-CZ" dirty="0">
            <a:ln>
              <a:noFill/>
            </a:ln>
          </a:endParaRPr>
        </a:p>
      </dgm:t>
    </dgm:pt>
    <dgm:pt modelId="{0BDAE434-4167-40D3-9994-AF7BB8902EDD}" type="sibTrans" cxnId="{8C243C8C-7496-4A37-9D99-B063C7367A2C}">
      <dgm:prSet/>
      <dgm:spPr/>
      <dgm:t>
        <a:bodyPr/>
        <a:lstStyle/>
        <a:p>
          <a:endParaRPr lang="cs-CZ"/>
        </a:p>
      </dgm:t>
    </dgm:pt>
    <dgm:pt modelId="{BF098069-F308-41CB-B853-B25D42203385}" type="parTrans" cxnId="{8C243C8C-7496-4A37-9D99-B063C7367A2C}">
      <dgm:prSet/>
      <dgm:spPr/>
      <dgm:t>
        <a:bodyPr/>
        <a:lstStyle/>
        <a:p>
          <a:endParaRPr lang="cs-CZ"/>
        </a:p>
      </dgm:t>
    </dgm:pt>
    <dgm:pt modelId="{ADDDDD5D-A58C-4D96-8A80-B0991C1D7681}" type="pres">
      <dgm:prSet presAssocID="{D6693480-EC79-4C04-AC73-4E8524AD9F2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794F75E0-2A60-4F5C-8F3C-2D4529C79950}" type="pres">
      <dgm:prSet presAssocID="{F1BA5348-F14B-43BB-9A06-8C96A330715E}" presName="thickLine" presStyleLbl="alignNode1" presStyleIdx="0" presStyleCnt="5"/>
      <dgm:spPr/>
    </dgm:pt>
    <dgm:pt modelId="{8229D1DA-E082-45F4-A713-94E3306559C0}" type="pres">
      <dgm:prSet presAssocID="{F1BA5348-F14B-43BB-9A06-8C96A330715E}" presName="horz1" presStyleCnt="0"/>
      <dgm:spPr/>
    </dgm:pt>
    <dgm:pt modelId="{46A9E4E3-F49B-414E-84C8-1FACA141D736}" type="pres">
      <dgm:prSet presAssocID="{F1BA5348-F14B-43BB-9A06-8C96A330715E}" presName="tx1" presStyleLbl="revTx" presStyleIdx="0" presStyleCnt="5"/>
      <dgm:spPr/>
      <dgm:t>
        <a:bodyPr/>
        <a:lstStyle/>
        <a:p>
          <a:endParaRPr lang="cs-CZ"/>
        </a:p>
      </dgm:t>
    </dgm:pt>
    <dgm:pt modelId="{DAE1EC9A-575E-4393-B372-7FE1A3F06C6F}" type="pres">
      <dgm:prSet presAssocID="{F1BA5348-F14B-43BB-9A06-8C96A330715E}" presName="vert1" presStyleCnt="0"/>
      <dgm:spPr/>
    </dgm:pt>
    <dgm:pt modelId="{77605562-D55A-4F40-800A-DE107647D3C7}" type="pres">
      <dgm:prSet presAssocID="{3A43EEBC-4019-4325-AA88-4BD6FE01CC7D}" presName="thickLine" presStyleLbl="alignNode1" presStyleIdx="1" presStyleCnt="5"/>
      <dgm:spPr/>
    </dgm:pt>
    <dgm:pt modelId="{10229C43-35F3-4B4D-A379-8FB79631A569}" type="pres">
      <dgm:prSet presAssocID="{3A43EEBC-4019-4325-AA88-4BD6FE01CC7D}" presName="horz1" presStyleCnt="0"/>
      <dgm:spPr/>
    </dgm:pt>
    <dgm:pt modelId="{7B2E7D97-AD52-4F0C-A71C-C813D97BEA92}" type="pres">
      <dgm:prSet presAssocID="{3A43EEBC-4019-4325-AA88-4BD6FE01CC7D}" presName="tx1" presStyleLbl="revTx" presStyleIdx="1" presStyleCnt="5"/>
      <dgm:spPr/>
      <dgm:t>
        <a:bodyPr/>
        <a:lstStyle/>
        <a:p>
          <a:endParaRPr lang="cs-CZ"/>
        </a:p>
      </dgm:t>
    </dgm:pt>
    <dgm:pt modelId="{1E9F521E-AE0F-4D16-908C-060957C92244}" type="pres">
      <dgm:prSet presAssocID="{3A43EEBC-4019-4325-AA88-4BD6FE01CC7D}" presName="vert1" presStyleCnt="0"/>
      <dgm:spPr/>
    </dgm:pt>
    <dgm:pt modelId="{081F3198-C07A-43DA-94FB-C8E9C98221E5}" type="pres">
      <dgm:prSet presAssocID="{E56DC84C-E3CE-4ED7-B536-0820A873FCCE}" presName="thickLine" presStyleLbl="alignNode1" presStyleIdx="2" presStyleCnt="5"/>
      <dgm:spPr/>
    </dgm:pt>
    <dgm:pt modelId="{250467D5-B317-4826-AD9C-F25800B75B30}" type="pres">
      <dgm:prSet presAssocID="{E56DC84C-E3CE-4ED7-B536-0820A873FCCE}" presName="horz1" presStyleCnt="0"/>
      <dgm:spPr/>
    </dgm:pt>
    <dgm:pt modelId="{549178D3-0DC5-4041-A8BF-71B37C68936D}" type="pres">
      <dgm:prSet presAssocID="{E56DC84C-E3CE-4ED7-B536-0820A873FCCE}" presName="tx1" presStyleLbl="revTx" presStyleIdx="2" presStyleCnt="5"/>
      <dgm:spPr/>
      <dgm:t>
        <a:bodyPr/>
        <a:lstStyle/>
        <a:p>
          <a:endParaRPr lang="cs-CZ"/>
        </a:p>
      </dgm:t>
    </dgm:pt>
    <dgm:pt modelId="{B10F25A5-8DE2-434D-9FC0-EE52E6CBDEC4}" type="pres">
      <dgm:prSet presAssocID="{E56DC84C-E3CE-4ED7-B536-0820A873FCCE}" presName="vert1" presStyleCnt="0"/>
      <dgm:spPr/>
    </dgm:pt>
    <dgm:pt modelId="{FEFC4215-60A4-40FD-8649-474B3B890F5C}" type="pres">
      <dgm:prSet presAssocID="{55A501B9-54BD-48A6-BC1C-3CEBCDE01B56}" presName="thickLine" presStyleLbl="alignNode1" presStyleIdx="3" presStyleCnt="5"/>
      <dgm:spPr/>
    </dgm:pt>
    <dgm:pt modelId="{3C10202F-927A-42FF-8E3A-496E8C7A2889}" type="pres">
      <dgm:prSet presAssocID="{55A501B9-54BD-48A6-BC1C-3CEBCDE01B56}" presName="horz1" presStyleCnt="0"/>
      <dgm:spPr/>
    </dgm:pt>
    <dgm:pt modelId="{7719FCD9-9228-436B-99A8-F12460A3BE14}" type="pres">
      <dgm:prSet presAssocID="{55A501B9-54BD-48A6-BC1C-3CEBCDE01B56}" presName="tx1" presStyleLbl="revTx" presStyleIdx="3" presStyleCnt="5"/>
      <dgm:spPr/>
      <dgm:t>
        <a:bodyPr/>
        <a:lstStyle/>
        <a:p>
          <a:endParaRPr lang="cs-CZ"/>
        </a:p>
      </dgm:t>
    </dgm:pt>
    <dgm:pt modelId="{A38AA28F-D0D9-4814-B64B-2AB1C6E46BEB}" type="pres">
      <dgm:prSet presAssocID="{55A501B9-54BD-48A6-BC1C-3CEBCDE01B56}" presName="vert1" presStyleCnt="0"/>
      <dgm:spPr/>
    </dgm:pt>
    <dgm:pt modelId="{318082F3-0791-4A65-B16C-9CEF34843813}" type="pres">
      <dgm:prSet presAssocID="{68F327C3-4832-4913-846C-23EF5D8D9E71}" presName="thickLine" presStyleLbl="alignNode1" presStyleIdx="4" presStyleCnt="5"/>
      <dgm:spPr/>
    </dgm:pt>
    <dgm:pt modelId="{F528A261-50E8-4835-9EB7-94A0FD006FC4}" type="pres">
      <dgm:prSet presAssocID="{68F327C3-4832-4913-846C-23EF5D8D9E71}" presName="horz1" presStyleCnt="0"/>
      <dgm:spPr/>
    </dgm:pt>
    <dgm:pt modelId="{D06B5C86-89D6-4F02-B180-32CFC7642C15}" type="pres">
      <dgm:prSet presAssocID="{68F327C3-4832-4913-846C-23EF5D8D9E71}" presName="tx1" presStyleLbl="revTx" presStyleIdx="4" presStyleCnt="5"/>
      <dgm:spPr/>
      <dgm:t>
        <a:bodyPr/>
        <a:lstStyle/>
        <a:p>
          <a:endParaRPr lang="cs-CZ"/>
        </a:p>
      </dgm:t>
    </dgm:pt>
    <dgm:pt modelId="{91B73A79-03BD-4A88-9F4E-794B60751294}" type="pres">
      <dgm:prSet presAssocID="{68F327C3-4832-4913-846C-23EF5D8D9E71}" presName="vert1" presStyleCnt="0"/>
      <dgm:spPr/>
    </dgm:pt>
  </dgm:ptLst>
  <dgm:cxnLst>
    <dgm:cxn modelId="{4CA6F962-2D29-46C0-BDED-05F6FDEED645}" srcId="{D6693480-EC79-4C04-AC73-4E8524AD9F21}" destId="{55A501B9-54BD-48A6-BC1C-3CEBCDE01B56}" srcOrd="3" destOrd="0" parTransId="{06C10FAA-6C67-40C9-8589-80FB4CDF4C71}" sibTransId="{D3F979A7-C3AE-44AE-9D25-2A8C32B122EB}"/>
    <dgm:cxn modelId="{CBDCD840-B856-44C9-ACB0-92B53F14AA79}" type="presOf" srcId="{D6693480-EC79-4C04-AC73-4E8524AD9F21}" destId="{ADDDDD5D-A58C-4D96-8A80-B0991C1D7681}" srcOrd="0" destOrd="0" presId="urn:microsoft.com/office/officeart/2008/layout/LinedList"/>
    <dgm:cxn modelId="{71495B76-8901-4D81-B060-5317FEDCAB06}" type="presOf" srcId="{E56DC84C-E3CE-4ED7-B536-0820A873FCCE}" destId="{549178D3-0DC5-4041-A8BF-71B37C68936D}" srcOrd="0" destOrd="0" presId="urn:microsoft.com/office/officeart/2008/layout/LinedList"/>
    <dgm:cxn modelId="{333310CD-DBC6-43CE-95A0-78008D8D5356}" type="presOf" srcId="{68F327C3-4832-4913-846C-23EF5D8D9E71}" destId="{D06B5C86-89D6-4F02-B180-32CFC7642C15}" srcOrd="0" destOrd="0" presId="urn:microsoft.com/office/officeart/2008/layout/LinedList"/>
    <dgm:cxn modelId="{11FEF25C-20B4-4F34-B692-794A28A32AC8}" srcId="{D6693480-EC79-4C04-AC73-4E8524AD9F21}" destId="{3A43EEBC-4019-4325-AA88-4BD6FE01CC7D}" srcOrd="1" destOrd="0" parTransId="{D5C8CFD2-EAE7-4188-8983-73A0D0296CC0}" sibTransId="{3C75B6B5-80B6-4A4A-86C4-38ECF10DD2BE}"/>
    <dgm:cxn modelId="{84DACB33-047C-4C60-8742-800EACA1291D}" srcId="{D6693480-EC79-4C04-AC73-4E8524AD9F21}" destId="{68F327C3-4832-4913-846C-23EF5D8D9E71}" srcOrd="4" destOrd="0" parTransId="{CE4CD88E-FB31-48B3-BB5B-28ECA3E57E3E}" sibTransId="{24C0C0CB-E047-444C-B286-6151CE2F16C3}"/>
    <dgm:cxn modelId="{715C1682-9F6C-4678-ADE6-C7F93BB6D9AC}" type="presOf" srcId="{3A43EEBC-4019-4325-AA88-4BD6FE01CC7D}" destId="{7B2E7D97-AD52-4F0C-A71C-C813D97BEA92}" srcOrd="0" destOrd="0" presId="urn:microsoft.com/office/officeart/2008/layout/LinedList"/>
    <dgm:cxn modelId="{2E5BF966-24A5-4714-9E38-FE110ECD684B}" type="presOf" srcId="{F1BA5348-F14B-43BB-9A06-8C96A330715E}" destId="{46A9E4E3-F49B-414E-84C8-1FACA141D736}" srcOrd="0" destOrd="0" presId="urn:microsoft.com/office/officeart/2008/layout/LinedList"/>
    <dgm:cxn modelId="{8C243C8C-7496-4A37-9D99-B063C7367A2C}" srcId="{D6693480-EC79-4C04-AC73-4E8524AD9F21}" destId="{F1BA5348-F14B-43BB-9A06-8C96A330715E}" srcOrd="0" destOrd="0" parTransId="{BF098069-F308-41CB-B853-B25D42203385}" sibTransId="{0BDAE434-4167-40D3-9994-AF7BB8902EDD}"/>
    <dgm:cxn modelId="{A171033C-6AD3-478E-9637-30D6477C62EB}" type="presOf" srcId="{55A501B9-54BD-48A6-BC1C-3CEBCDE01B56}" destId="{7719FCD9-9228-436B-99A8-F12460A3BE14}" srcOrd="0" destOrd="0" presId="urn:microsoft.com/office/officeart/2008/layout/LinedList"/>
    <dgm:cxn modelId="{71A2CFEE-A7BC-429E-B6C4-C89C172F5E65}" srcId="{D6693480-EC79-4C04-AC73-4E8524AD9F21}" destId="{E56DC84C-E3CE-4ED7-B536-0820A873FCCE}" srcOrd="2" destOrd="0" parTransId="{99D4057C-AF17-42DC-A1DB-E8A781432CA0}" sibTransId="{626CBECC-29D9-4A51-B205-C1F9B4A0D3C5}"/>
    <dgm:cxn modelId="{2DD32A2C-5B0C-41BC-8FE9-D16B6E36B803}" type="presParOf" srcId="{ADDDDD5D-A58C-4D96-8A80-B0991C1D7681}" destId="{794F75E0-2A60-4F5C-8F3C-2D4529C79950}" srcOrd="0" destOrd="0" presId="urn:microsoft.com/office/officeart/2008/layout/LinedList"/>
    <dgm:cxn modelId="{5A9A159A-6655-4570-8032-299231B205D2}" type="presParOf" srcId="{ADDDDD5D-A58C-4D96-8A80-B0991C1D7681}" destId="{8229D1DA-E082-45F4-A713-94E3306559C0}" srcOrd="1" destOrd="0" presId="urn:microsoft.com/office/officeart/2008/layout/LinedList"/>
    <dgm:cxn modelId="{DB01A767-6B21-4302-AAE0-4CBFFBB909E2}" type="presParOf" srcId="{8229D1DA-E082-45F4-A713-94E3306559C0}" destId="{46A9E4E3-F49B-414E-84C8-1FACA141D736}" srcOrd="0" destOrd="0" presId="urn:microsoft.com/office/officeart/2008/layout/LinedList"/>
    <dgm:cxn modelId="{A522B95F-7196-4A8B-9788-02B7C626C4B8}" type="presParOf" srcId="{8229D1DA-E082-45F4-A713-94E3306559C0}" destId="{DAE1EC9A-575E-4393-B372-7FE1A3F06C6F}" srcOrd="1" destOrd="0" presId="urn:microsoft.com/office/officeart/2008/layout/LinedList"/>
    <dgm:cxn modelId="{02EEC68C-B5BE-4AE1-AE31-214559748AC2}" type="presParOf" srcId="{ADDDDD5D-A58C-4D96-8A80-B0991C1D7681}" destId="{77605562-D55A-4F40-800A-DE107647D3C7}" srcOrd="2" destOrd="0" presId="urn:microsoft.com/office/officeart/2008/layout/LinedList"/>
    <dgm:cxn modelId="{914A6C09-1FBD-4A35-8674-3BAA14243A7E}" type="presParOf" srcId="{ADDDDD5D-A58C-4D96-8A80-B0991C1D7681}" destId="{10229C43-35F3-4B4D-A379-8FB79631A569}" srcOrd="3" destOrd="0" presId="urn:microsoft.com/office/officeart/2008/layout/LinedList"/>
    <dgm:cxn modelId="{E751C530-CED2-4B55-B746-0C793244EC03}" type="presParOf" srcId="{10229C43-35F3-4B4D-A379-8FB79631A569}" destId="{7B2E7D97-AD52-4F0C-A71C-C813D97BEA92}" srcOrd="0" destOrd="0" presId="urn:microsoft.com/office/officeart/2008/layout/LinedList"/>
    <dgm:cxn modelId="{042B375B-CD15-4405-BA69-30117F0A4D32}" type="presParOf" srcId="{10229C43-35F3-4B4D-A379-8FB79631A569}" destId="{1E9F521E-AE0F-4D16-908C-060957C92244}" srcOrd="1" destOrd="0" presId="urn:microsoft.com/office/officeart/2008/layout/LinedList"/>
    <dgm:cxn modelId="{6A4125C1-90DA-4CB0-BCE0-F639554A3889}" type="presParOf" srcId="{ADDDDD5D-A58C-4D96-8A80-B0991C1D7681}" destId="{081F3198-C07A-43DA-94FB-C8E9C98221E5}" srcOrd="4" destOrd="0" presId="urn:microsoft.com/office/officeart/2008/layout/LinedList"/>
    <dgm:cxn modelId="{9119C538-BFB3-43DC-8A8C-CE8B91FE66AC}" type="presParOf" srcId="{ADDDDD5D-A58C-4D96-8A80-B0991C1D7681}" destId="{250467D5-B317-4826-AD9C-F25800B75B30}" srcOrd="5" destOrd="0" presId="urn:microsoft.com/office/officeart/2008/layout/LinedList"/>
    <dgm:cxn modelId="{E8E2061D-4306-456A-A551-7F9A8C0E63CA}" type="presParOf" srcId="{250467D5-B317-4826-AD9C-F25800B75B30}" destId="{549178D3-0DC5-4041-A8BF-71B37C68936D}" srcOrd="0" destOrd="0" presId="urn:microsoft.com/office/officeart/2008/layout/LinedList"/>
    <dgm:cxn modelId="{266BBDFA-EE93-4FC2-B708-2656B13A7821}" type="presParOf" srcId="{250467D5-B317-4826-AD9C-F25800B75B30}" destId="{B10F25A5-8DE2-434D-9FC0-EE52E6CBDEC4}" srcOrd="1" destOrd="0" presId="urn:microsoft.com/office/officeart/2008/layout/LinedList"/>
    <dgm:cxn modelId="{C381D4E7-BFF6-4936-BB9D-300EF25399D2}" type="presParOf" srcId="{ADDDDD5D-A58C-4D96-8A80-B0991C1D7681}" destId="{FEFC4215-60A4-40FD-8649-474B3B890F5C}" srcOrd="6" destOrd="0" presId="urn:microsoft.com/office/officeart/2008/layout/LinedList"/>
    <dgm:cxn modelId="{29958FA7-EED5-4AD5-BA68-33A837AD3139}" type="presParOf" srcId="{ADDDDD5D-A58C-4D96-8A80-B0991C1D7681}" destId="{3C10202F-927A-42FF-8E3A-496E8C7A2889}" srcOrd="7" destOrd="0" presId="urn:microsoft.com/office/officeart/2008/layout/LinedList"/>
    <dgm:cxn modelId="{C2C45B0D-D04D-48AA-BD09-F8681BA598E7}" type="presParOf" srcId="{3C10202F-927A-42FF-8E3A-496E8C7A2889}" destId="{7719FCD9-9228-436B-99A8-F12460A3BE14}" srcOrd="0" destOrd="0" presId="urn:microsoft.com/office/officeart/2008/layout/LinedList"/>
    <dgm:cxn modelId="{7222C7DD-1D51-474E-9740-B4A4687DE1DF}" type="presParOf" srcId="{3C10202F-927A-42FF-8E3A-496E8C7A2889}" destId="{A38AA28F-D0D9-4814-B64B-2AB1C6E46BEB}" srcOrd="1" destOrd="0" presId="urn:microsoft.com/office/officeart/2008/layout/LinedList"/>
    <dgm:cxn modelId="{88287D41-1960-4EA4-84E8-041064A127F8}" type="presParOf" srcId="{ADDDDD5D-A58C-4D96-8A80-B0991C1D7681}" destId="{318082F3-0791-4A65-B16C-9CEF34843813}" srcOrd="8" destOrd="0" presId="urn:microsoft.com/office/officeart/2008/layout/LinedList"/>
    <dgm:cxn modelId="{488270F0-96F3-49B5-92DB-40CB9D56FB7C}" type="presParOf" srcId="{ADDDDD5D-A58C-4D96-8A80-B0991C1D7681}" destId="{F528A261-50E8-4835-9EB7-94A0FD006FC4}" srcOrd="9" destOrd="0" presId="urn:microsoft.com/office/officeart/2008/layout/LinedList"/>
    <dgm:cxn modelId="{6B9D6628-F026-449D-8B82-430FB7F80A4D}" type="presParOf" srcId="{F528A261-50E8-4835-9EB7-94A0FD006FC4}" destId="{D06B5C86-89D6-4F02-B180-32CFC7642C15}" srcOrd="0" destOrd="0" presId="urn:microsoft.com/office/officeart/2008/layout/LinedList"/>
    <dgm:cxn modelId="{5E9109FB-4EE9-46CE-A0FB-392938872E50}" type="presParOf" srcId="{F528A261-50E8-4835-9EB7-94A0FD006FC4}" destId="{91B73A79-03BD-4A88-9F4E-794B6075129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845E8A-AC8E-4A1A-8088-D998DE8573D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1E381BFF-A966-44DF-8788-E11A44B3DF6C}">
      <dgm:prSet/>
      <dgm:spPr/>
      <dgm:t>
        <a:bodyPr/>
        <a:lstStyle/>
        <a:p>
          <a:pPr rtl="0"/>
          <a:r>
            <a:rPr lang="cs-CZ" u="sng" smtClean="0"/>
            <a:t>orientace na kvalitu</a:t>
          </a:r>
          <a:r>
            <a:rPr lang="cs-CZ" smtClean="0"/>
            <a:t> - vychází z předpokladu, že zákazník preferuje </a:t>
          </a:r>
          <a:r>
            <a:rPr lang="cs-CZ" u="sng" smtClean="0"/>
            <a:t>nejvyšší kvalitu</a:t>
          </a:r>
          <a:r>
            <a:rPr lang="cs-CZ" smtClean="0"/>
            <a:t> a je ochoten za ni zaplatit </a:t>
          </a:r>
          <a:r>
            <a:rPr lang="cs-CZ" u="sng" smtClean="0"/>
            <a:t>vysokou cenu </a:t>
          </a:r>
          <a:r>
            <a:rPr lang="cs-CZ" u="sng" smtClean="0">
              <a:sym typeface="Symbol" panose="05050102010706020507" pitchFamily="18" charset="2"/>
            </a:rPr>
            <a:t></a:t>
          </a:r>
          <a:endParaRPr lang="cs-CZ"/>
        </a:p>
      </dgm:t>
    </dgm:pt>
    <dgm:pt modelId="{79DAB979-D6FB-4F3B-9B4E-BF3B05589C38}" type="parTrans" cxnId="{3B252660-59E0-4B1E-A6DD-421E9FEBC5D9}">
      <dgm:prSet/>
      <dgm:spPr/>
      <dgm:t>
        <a:bodyPr/>
        <a:lstStyle/>
        <a:p>
          <a:endParaRPr lang="cs-CZ"/>
        </a:p>
      </dgm:t>
    </dgm:pt>
    <dgm:pt modelId="{6CF534EB-C81C-4414-873B-67D408629CD4}" type="sibTrans" cxnId="{3B252660-59E0-4B1E-A6DD-421E9FEBC5D9}">
      <dgm:prSet/>
      <dgm:spPr/>
      <dgm:t>
        <a:bodyPr/>
        <a:lstStyle/>
        <a:p>
          <a:endParaRPr lang="cs-CZ"/>
        </a:p>
      </dgm:t>
    </dgm:pt>
    <dgm:pt modelId="{9D3498E3-0239-4FA2-9791-D3DE81DAC224}">
      <dgm:prSet/>
      <dgm:spPr/>
      <dgm:t>
        <a:bodyPr/>
        <a:lstStyle/>
        <a:p>
          <a:pPr rtl="0"/>
          <a:r>
            <a:rPr lang="cs-CZ" smtClean="0"/>
            <a:t>tento přístup se často projevuje při zavádění </a:t>
          </a:r>
          <a:r>
            <a:rPr lang="cs-CZ" u="sng" smtClean="0"/>
            <a:t>nových výrobků</a:t>
          </a:r>
          <a:r>
            <a:rPr lang="cs-CZ" smtClean="0"/>
            <a:t> na trh</a:t>
          </a:r>
          <a:endParaRPr lang="cs-CZ"/>
        </a:p>
      </dgm:t>
    </dgm:pt>
    <dgm:pt modelId="{5D098F24-3707-47DE-AB47-85B5FA965B14}" type="parTrans" cxnId="{C213C0B9-674F-4C17-BEEE-A4C5F8495371}">
      <dgm:prSet/>
      <dgm:spPr/>
      <dgm:t>
        <a:bodyPr/>
        <a:lstStyle/>
        <a:p>
          <a:endParaRPr lang="cs-CZ"/>
        </a:p>
      </dgm:t>
    </dgm:pt>
    <dgm:pt modelId="{443B58A1-87ED-453A-B15E-96680755EC49}" type="sibTrans" cxnId="{C213C0B9-674F-4C17-BEEE-A4C5F8495371}">
      <dgm:prSet/>
      <dgm:spPr/>
      <dgm:t>
        <a:bodyPr/>
        <a:lstStyle/>
        <a:p>
          <a:endParaRPr lang="cs-CZ"/>
        </a:p>
      </dgm:t>
    </dgm:pt>
    <dgm:pt modelId="{EB0D7A8F-65A1-445B-A387-93CDD35151F0}">
      <dgm:prSet/>
      <dgm:spPr/>
      <dgm:t>
        <a:bodyPr/>
        <a:lstStyle/>
        <a:p>
          <a:pPr rtl="0"/>
          <a:r>
            <a:rPr lang="cs-CZ" smtClean="0"/>
            <a:t>koncepce je však </a:t>
          </a:r>
          <a:r>
            <a:rPr lang="cs-CZ" u="sng" smtClean="0"/>
            <a:t>nebezpečná</a:t>
          </a:r>
          <a:r>
            <a:rPr lang="cs-CZ" smtClean="0"/>
            <a:t>, protože výrobce je až příliš "zamilován" do svého výrobku </a:t>
          </a:r>
          <a:r>
            <a:rPr lang="cs-CZ" smtClean="0">
              <a:sym typeface="Symbol" panose="05050102010706020507" pitchFamily="18" charset="2"/>
            </a:rPr>
            <a:t></a:t>
          </a:r>
          <a:r>
            <a:rPr lang="cs-CZ" smtClean="0"/>
            <a:t> to někdy vede k tzv. "marketingové krátkozrakosti" </a:t>
          </a:r>
          <a:r>
            <a:rPr lang="cs-CZ" smtClean="0">
              <a:sym typeface="Symbol" panose="05050102010706020507" pitchFamily="18" charset="2"/>
            </a:rPr>
            <a:t></a:t>
          </a:r>
          <a:r>
            <a:rPr lang="cs-CZ" smtClean="0"/>
            <a:t> výrobce </a:t>
          </a:r>
          <a:r>
            <a:rPr lang="cs-CZ" u="sng" smtClean="0"/>
            <a:t>nevnímá</a:t>
          </a:r>
          <a:r>
            <a:rPr lang="cs-CZ" smtClean="0"/>
            <a:t>, co se na trhu děje a jaká jsou </a:t>
          </a:r>
          <a:r>
            <a:rPr lang="cs-CZ" u="sng" smtClean="0"/>
            <a:t>přání a chování zákazníka</a:t>
          </a:r>
          <a:r>
            <a:rPr lang="cs-CZ" smtClean="0"/>
            <a:t>.</a:t>
          </a:r>
          <a:endParaRPr lang="cs-CZ"/>
        </a:p>
      </dgm:t>
    </dgm:pt>
    <dgm:pt modelId="{7CFAF4E5-0A68-4B54-A5B8-1A7FA6262B3A}" type="parTrans" cxnId="{5AECD2B8-2FE8-46CE-BE11-183D98476A99}">
      <dgm:prSet/>
      <dgm:spPr/>
      <dgm:t>
        <a:bodyPr/>
        <a:lstStyle/>
        <a:p>
          <a:endParaRPr lang="cs-CZ"/>
        </a:p>
      </dgm:t>
    </dgm:pt>
    <dgm:pt modelId="{5FC1FB33-B1C6-4E79-A70D-A66541799504}" type="sibTrans" cxnId="{5AECD2B8-2FE8-46CE-BE11-183D98476A99}">
      <dgm:prSet/>
      <dgm:spPr/>
      <dgm:t>
        <a:bodyPr/>
        <a:lstStyle/>
        <a:p>
          <a:endParaRPr lang="cs-CZ"/>
        </a:p>
      </dgm:t>
    </dgm:pt>
    <dgm:pt modelId="{4AA4DB99-A823-4857-9DC9-4692A1B1D264}">
      <dgm:prSet/>
      <dgm:spPr/>
      <dgm:t>
        <a:bodyPr/>
        <a:lstStyle/>
        <a:p>
          <a:pPr rtl="0"/>
          <a:r>
            <a:rPr lang="cs-CZ" smtClean="0"/>
            <a:t>tato koncepce se tedy zaměřuje na výrobu vysoce kvalitních výrobků, velká pozornost je věnována technickému rozvoji – inovacím</a:t>
          </a:r>
          <a:endParaRPr lang="cs-CZ"/>
        </a:p>
      </dgm:t>
    </dgm:pt>
    <dgm:pt modelId="{7380F1AA-9FF1-4A48-A79A-2533882E5AB8}" type="parTrans" cxnId="{18B6B2EA-2A76-42AA-86E5-F9457F44CD1A}">
      <dgm:prSet/>
      <dgm:spPr/>
      <dgm:t>
        <a:bodyPr/>
        <a:lstStyle/>
        <a:p>
          <a:endParaRPr lang="cs-CZ"/>
        </a:p>
      </dgm:t>
    </dgm:pt>
    <dgm:pt modelId="{F93D5BF2-7825-4466-A438-76B58DCD36B9}" type="sibTrans" cxnId="{18B6B2EA-2A76-42AA-86E5-F9457F44CD1A}">
      <dgm:prSet/>
      <dgm:spPr/>
      <dgm:t>
        <a:bodyPr/>
        <a:lstStyle/>
        <a:p>
          <a:endParaRPr lang="cs-CZ"/>
        </a:p>
      </dgm:t>
    </dgm:pt>
    <dgm:pt modelId="{10185D82-38A1-45E1-8CB2-3668AB4F5FD2}">
      <dgm:prSet/>
      <dgm:spPr/>
      <dgm:t>
        <a:bodyPr/>
        <a:lstStyle/>
        <a:p>
          <a:pPr rtl="0"/>
          <a:r>
            <a:rPr lang="cs-CZ" smtClean="0"/>
            <a:t>nevýhodou je, že výrobci jsou zahleděni do výroby a vývoje svého výrobku až zapomínají na to nejdůležitější, že musí své výrobky na trhu prodat</a:t>
          </a:r>
          <a:endParaRPr lang="cs-CZ"/>
        </a:p>
      </dgm:t>
    </dgm:pt>
    <dgm:pt modelId="{883DE6CC-B817-4D72-8811-CDA3A2AA4CFB}" type="parTrans" cxnId="{E9B26D1A-50BB-4C46-B5AE-E56F43C6BD59}">
      <dgm:prSet/>
      <dgm:spPr/>
      <dgm:t>
        <a:bodyPr/>
        <a:lstStyle/>
        <a:p>
          <a:endParaRPr lang="cs-CZ"/>
        </a:p>
      </dgm:t>
    </dgm:pt>
    <dgm:pt modelId="{09C4F15C-7E50-479F-A8F9-A8BB5824AB97}" type="sibTrans" cxnId="{E9B26D1A-50BB-4C46-B5AE-E56F43C6BD59}">
      <dgm:prSet/>
      <dgm:spPr/>
      <dgm:t>
        <a:bodyPr/>
        <a:lstStyle/>
        <a:p>
          <a:endParaRPr lang="cs-CZ"/>
        </a:p>
      </dgm:t>
    </dgm:pt>
    <dgm:pt modelId="{6F3D4C4B-6185-430A-97D3-D94F1A199BFB}" type="pres">
      <dgm:prSet presAssocID="{52845E8A-AC8E-4A1A-8088-D998DE8573D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C25588C7-57EA-48FB-A3B8-0117BC033069}" type="pres">
      <dgm:prSet presAssocID="{1E381BFF-A966-44DF-8788-E11A44B3DF6C}" presName="thickLine" presStyleLbl="alignNode1" presStyleIdx="0" presStyleCnt="5"/>
      <dgm:spPr/>
    </dgm:pt>
    <dgm:pt modelId="{73CC2AB1-B860-4026-8858-D66D22584CB1}" type="pres">
      <dgm:prSet presAssocID="{1E381BFF-A966-44DF-8788-E11A44B3DF6C}" presName="horz1" presStyleCnt="0"/>
      <dgm:spPr/>
    </dgm:pt>
    <dgm:pt modelId="{4CE4F2A7-C4BE-4F42-93B6-EFA6062A1A5A}" type="pres">
      <dgm:prSet presAssocID="{1E381BFF-A966-44DF-8788-E11A44B3DF6C}" presName="tx1" presStyleLbl="revTx" presStyleIdx="0" presStyleCnt="5"/>
      <dgm:spPr/>
      <dgm:t>
        <a:bodyPr/>
        <a:lstStyle/>
        <a:p>
          <a:endParaRPr lang="cs-CZ"/>
        </a:p>
      </dgm:t>
    </dgm:pt>
    <dgm:pt modelId="{A600CDB3-36C2-480A-BD3F-BC85AF617103}" type="pres">
      <dgm:prSet presAssocID="{1E381BFF-A966-44DF-8788-E11A44B3DF6C}" presName="vert1" presStyleCnt="0"/>
      <dgm:spPr/>
    </dgm:pt>
    <dgm:pt modelId="{6B7AF7C5-AB6C-47EB-9166-8696CF142782}" type="pres">
      <dgm:prSet presAssocID="{9D3498E3-0239-4FA2-9791-D3DE81DAC224}" presName="thickLine" presStyleLbl="alignNode1" presStyleIdx="1" presStyleCnt="5"/>
      <dgm:spPr/>
    </dgm:pt>
    <dgm:pt modelId="{A5F9FE77-D436-471E-B0C8-60EA0C5D83D5}" type="pres">
      <dgm:prSet presAssocID="{9D3498E3-0239-4FA2-9791-D3DE81DAC224}" presName="horz1" presStyleCnt="0"/>
      <dgm:spPr/>
    </dgm:pt>
    <dgm:pt modelId="{5D4393EA-3AA5-435F-AF3B-BD6675F64479}" type="pres">
      <dgm:prSet presAssocID="{9D3498E3-0239-4FA2-9791-D3DE81DAC224}" presName="tx1" presStyleLbl="revTx" presStyleIdx="1" presStyleCnt="5"/>
      <dgm:spPr/>
      <dgm:t>
        <a:bodyPr/>
        <a:lstStyle/>
        <a:p>
          <a:endParaRPr lang="cs-CZ"/>
        </a:p>
      </dgm:t>
    </dgm:pt>
    <dgm:pt modelId="{0C5DDE8C-FCA4-435A-A6D5-A850CDBF44FB}" type="pres">
      <dgm:prSet presAssocID="{9D3498E3-0239-4FA2-9791-D3DE81DAC224}" presName="vert1" presStyleCnt="0"/>
      <dgm:spPr/>
    </dgm:pt>
    <dgm:pt modelId="{22BDEA2C-C6D1-4D84-A2BF-EA8780FC53DF}" type="pres">
      <dgm:prSet presAssocID="{EB0D7A8F-65A1-445B-A387-93CDD35151F0}" presName="thickLine" presStyleLbl="alignNode1" presStyleIdx="2" presStyleCnt="5"/>
      <dgm:spPr/>
    </dgm:pt>
    <dgm:pt modelId="{80E8F8CD-C442-4ACD-904A-2B0838E574DD}" type="pres">
      <dgm:prSet presAssocID="{EB0D7A8F-65A1-445B-A387-93CDD35151F0}" presName="horz1" presStyleCnt="0"/>
      <dgm:spPr/>
    </dgm:pt>
    <dgm:pt modelId="{89A63947-0646-4332-981F-785D70C77893}" type="pres">
      <dgm:prSet presAssocID="{EB0D7A8F-65A1-445B-A387-93CDD35151F0}" presName="tx1" presStyleLbl="revTx" presStyleIdx="2" presStyleCnt="5"/>
      <dgm:spPr/>
      <dgm:t>
        <a:bodyPr/>
        <a:lstStyle/>
        <a:p>
          <a:endParaRPr lang="cs-CZ"/>
        </a:p>
      </dgm:t>
    </dgm:pt>
    <dgm:pt modelId="{34440D00-1C55-41C9-A6CF-63D31B8FDE29}" type="pres">
      <dgm:prSet presAssocID="{EB0D7A8F-65A1-445B-A387-93CDD35151F0}" presName="vert1" presStyleCnt="0"/>
      <dgm:spPr/>
    </dgm:pt>
    <dgm:pt modelId="{64F67523-34EE-45DC-B38D-007C57D8AB57}" type="pres">
      <dgm:prSet presAssocID="{4AA4DB99-A823-4857-9DC9-4692A1B1D264}" presName="thickLine" presStyleLbl="alignNode1" presStyleIdx="3" presStyleCnt="5"/>
      <dgm:spPr/>
    </dgm:pt>
    <dgm:pt modelId="{4BF7C65F-6479-4332-BE64-141B0BA3A579}" type="pres">
      <dgm:prSet presAssocID="{4AA4DB99-A823-4857-9DC9-4692A1B1D264}" presName="horz1" presStyleCnt="0"/>
      <dgm:spPr/>
    </dgm:pt>
    <dgm:pt modelId="{DEE41A3D-1772-4171-BD81-A255A5C234A0}" type="pres">
      <dgm:prSet presAssocID="{4AA4DB99-A823-4857-9DC9-4692A1B1D264}" presName="tx1" presStyleLbl="revTx" presStyleIdx="3" presStyleCnt="5"/>
      <dgm:spPr/>
      <dgm:t>
        <a:bodyPr/>
        <a:lstStyle/>
        <a:p>
          <a:endParaRPr lang="cs-CZ"/>
        </a:p>
      </dgm:t>
    </dgm:pt>
    <dgm:pt modelId="{854192A4-DD92-475F-849C-8BBB10B18D65}" type="pres">
      <dgm:prSet presAssocID="{4AA4DB99-A823-4857-9DC9-4692A1B1D264}" presName="vert1" presStyleCnt="0"/>
      <dgm:spPr/>
    </dgm:pt>
    <dgm:pt modelId="{88D99898-DC13-4B3A-96A8-B07DF2C2672C}" type="pres">
      <dgm:prSet presAssocID="{10185D82-38A1-45E1-8CB2-3668AB4F5FD2}" presName="thickLine" presStyleLbl="alignNode1" presStyleIdx="4" presStyleCnt="5"/>
      <dgm:spPr/>
    </dgm:pt>
    <dgm:pt modelId="{958D8912-4579-4552-B303-1AFFA2800B68}" type="pres">
      <dgm:prSet presAssocID="{10185D82-38A1-45E1-8CB2-3668AB4F5FD2}" presName="horz1" presStyleCnt="0"/>
      <dgm:spPr/>
    </dgm:pt>
    <dgm:pt modelId="{E1668B59-D00A-4395-8480-39053519317C}" type="pres">
      <dgm:prSet presAssocID="{10185D82-38A1-45E1-8CB2-3668AB4F5FD2}" presName="tx1" presStyleLbl="revTx" presStyleIdx="4" presStyleCnt="5"/>
      <dgm:spPr/>
      <dgm:t>
        <a:bodyPr/>
        <a:lstStyle/>
        <a:p>
          <a:endParaRPr lang="cs-CZ"/>
        </a:p>
      </dgm:t>
    </dgm:pt>
    <dgm:pt modelId="{E108541A-D72B-4EA9-AEC8-1B124351A409}" type="pres">
      <dgm:prSet presAssocID="{10185D82-38A1-45E1-8CB2-3668AB4F5FD2}" presName="vert1" presStyleCnt="0"/>
      <dgm:spPr/>
    </dgm:pt>
  </dgm:ptLst>
  <dgm:cxnLst>
    <dgm:cxn modelId="{C213C0B9-674F-4C17-BEEE-A4C5F8495371}" srcId="{52845E8A-AC8E-4A1A-8088-D998DE8573D8}" destId="{9D3498E3-0239-4FA2-9791-D3DE81DAC224}" srcOrd="1" destOrd="0" parTransId="{5D098F24-3707-47DE-AB47-85B5FA965B14}" sibTransId="{443B58A1-87ED-453A-B15E-96680755EC49}"/>
    <dgm:cxn modelId="{EE109B62-DE03-4CAB-A70B-58B3EF10EC01}" type="presOf" srcId="{10185D82-38A1-45E1-8CB2-3668AB4F5FD2}" destId="{E1668B59-D00A-4395-8480-39053519317C}" srcOrd="0" destOrd="0" presId="urn:microsoft.com/office/officeart/2008/layout/LinedList"/>
    <dgm:cxn modelId="{998E6FA1-9376-4E34-9707-23E1A7CFD038}" type="presOf" srcId="{EB0D7A8F-65A1-445B-A387-93CDD35151F0}" destId="{89A63947-0646-4332-981F-785D70C77893}" srcOrd="0" destOrd="0" presId="urn:microsoft.com/office/officeart/2008/layout/LinedList"/>
    <dgm:cxn modelId="{AF1E9200-EFF2-400C-9E35-B91B6934353C}" type="presOf" srcId="{1E381BFF-A966-44DF-8788-E11A44B3DF6C}" destId="{4CE4F2A7-C4BE-4F42-93B6-EFA6062A1A5A}" srcOrd="0" destOrd="0" presId="urn:microsoft.com/office/officeart/2008/layout/LinedList"/>
    <dgm:cxn modelId="{5FDBC781-76E4-4FF9-80D7-C0EC66945301}" type="presOf" srcId="{9D3498E3-0239-4FA2-9791-D3DE81DAC224}" destId="{5D4393EA-3AA5-435F-AF3B-BD6675F64479}" srcOrd="0" destOrd="0" presId="urn:microsoft.com/office/officeart/2008/layout/LinedList"/>
    <dgm:cxn modelId="{18B6B2EA-2A76-42AA-86E5-F9457F44CD1A}" srcId="{52845E8A-AC8E-4A1A-8088-D998DE8573D8}" destId="{4AA4DB99-A823-4857-9DC9-4692A1B1D264}" srcOrd="3" destOrd="0" parTransId="{7380F1AA-9FF1-4A48-A79A-2533882E5AB8}" sibTransId="{F93D5BF2-7825-4466-A438-76B58DCD36B9}"/>
    <dgm:cxn modelId="{F1C0DF82-9ADC-4167-816A-A97EB6312FB7}" type="presOf" srcId="{4AA4DB99-A823-4857-9DC9-4692A1B1D264}" destId="{DEE41A3D-1772-4171-BD81-A255A5C234A0}" srcOrd="0" destOrd="0" presId="urn:microsoft.com/office/officeart/2008/layout/LinedList"/>
    <dgm:cxn modelId="{5AECD2B8-2FE8-46CE-BE11-183D98476A99}" srcId="{52845E8A-AC8E-4A1A-8088-D998DE8573D8}" destId="{EB0D7A8F-65A1-445B-A387-93CDD35151F0}" srcOrd="2" destOrd="0" parTransId="{7CFAF4E5-0A68-4B54-A5B8-1A7FA6262B3A}" sibTransId="{5FC1FB33-B1C6-4E79-A70D-A66541799504}"/>
    <dgm:cxn modelId="{E9B26D1A-50BB-4C46-B5AE-E56F43C6BD59}" srcId="{52845E8A-AC8E-4A1A-8088-D998DE8573D8}" destId="{10185D82-38A1-45E1-8CB2-3668AB4F5FD2}" srcOrd="4" destOrd="0" parTransId="{883DE6CC-B817-4D72-8811-CDA3A2AA4CFB}" sibTransId="{09C4F15C-7E50-479F-A8F9-A8BB5824AB97}"/>
    <dgm:cxn modelId="{8F5D42A6-26E5-4269-8BA6-DF83B6A981E8}" type="presOf" srcId="{52845E8A-AC8E-4A1A-8088-D998DE8573D8}" destId="{6F3D4C4B-6185-430A-97D3-D94F1A199BFB}" srcOrd="0" destOrd="0" presId="urn:microsoft.com/office/officeart/2008/layout/LinedList"/>
    <dgm:cxn modelId="{3B252660-59E0-4B1E-A6DD-421E9FEBC5D9}" srcId="{52845E8A-AC8E-4A1A-8088-D998DE8573D8}" destId="{1E381BFF-A966-44DF-8788-E11A44B3DF6C}" srcOrd="0" destOrd="0" parTransId="{79DAB979-D6FB-4F3B-9B4E-BF3B05589C38}" sibTransId="{6CF534EB-C81C-4414-873B-67D408629CD4}"/>
    <dgm:cxn modelId="{0E98839D-093C-44C1-80E3-C902BA3A4D36}" type="presParOf" srcId="{6F3D4C4B-6185-430A-97D3-D94F1A199BFB}" destId="{C25588C7-57EA-48FB-A3B8-0117BC033069}" srcOrd="0" destOrd="0" presId="urn:microsoft.com/office/officeart/2008/layout/LinedList"/>
    <dgm:cxn modelId="{6DFE7012-F49E-4E77-88DC-CD077F59D6AE}" type="presParOf" srcId="{6F3D4C4B-6185-430A-97D3-D94F1A199BFB}" destId="{73CC2AB1-B860-4026-8858-D66D22584CB1}" srcOrd="1" destOrd="0" presId="urn:microsoft.com/office/officeart/2008/layout/LinedList"/>
    <dgm:cxn modelId="{73795CF1-E7C6-4EEB-962D-022F9EE71412}" type="presParOf" srcId="{73CC2AB1-B860-4026-8858-D66D22584CB1}" destId="{4CE4F2A7-C4BE-4F42-93B6-EFA6062A1A5A}" srcOrd="0" destOrd="0" presId="urn:microsoft.com/office/officeart/2008/layout/LinedList"/>
    <dgm:cxn modelId="{56EED347-1488-4C36-A331-1F39830C0C92}" type="presParOf" srcId="{73CC2AB1-B860-4026-8858-D66D22584CB1}" destId="{A600CDB3-36C2-480A-BD3F-BC85AF617103}" srcOrd="1" destOrd="0" presId="urn:microsoft.com/office/officeart/2008/layout/LinedList"/>
    <dgm:cxn modelId="{3AD992C6-696E-4EFF-B4D1-11EC9A106E71}" type="presParOf" srcId="{6F3D4C4B-6185-430A-97D3-D94F1A199BFB}" destId="{6B7AF7C5-AB6C-47EB-9166-8696CF142782}" srcOrd="2" destOrd="0" presId="urn:microsoft.com/office/officeart/2008/layout/LinedList"/>
    <dgm:cxn modelId="{7C3A8FCF-CD73-41F1-AE71-0DAFD198CD7C}" type="presParOf" srcId="{6F3D4C4B-6185-430A-97D3-D94F1A199BFB}" destId="{A5F9FE77-D436-471E-B0C8-60EA0C5D83D5}" srcOrd="3" destOrd="0" presId="urn:microsoft.com/office/officeart/2008/layout/LinedList"/>
    <dgm:cxn modelId="{85F069CF-CBDA-4379-B520-D01DB374CB57}" type="presParOf" srcId="{A5F9FE77-D436-471E-B0C8-60EA0C5D83D5}" destId="{5D4393EA-3AA5-435F-AF3B-BD6675F64479}" srcOrd="0" destOrd="0" presId="urn:microsoft.com/office/officeart/2008/layout/LinedList"/>
    <dgm:cxn modelId="{762FBF6B-2ADE-48E0-933B-3A711B743935}" type="presParOf" srcId="{A5F9FE77-D436-471E-B0C8-60EA0C5D83D5}" destId="{0C5DDE8C-FCA4-435A-A6D5-A850CDBF44FB}" srcOrd="1" destOrd="0" presId="urn:microsoft.com/office/officeart/2008/layout/LinedList"/>
    <dgm:cxn modelId="{E2B01657-1CE6-4508-B77E-18B9322057A7}" type="presParOf" srcId="{6F3D4C4B-6185-430A-97D3-D94F1A199BFB}" destId="{22BDEA2C-C6D1-4D84-A2BF-EA8780FC53DF}" srcOrd="4" destOrd="0" presId="urn:microsoft.com/office/officeart/2008/layout/LinedList"/>
    <dgm:cxn modelId="{53E88D5A-A0E8-4C65-91D5-10FAFB7EBA93}" type="presParOf" srcId="{6F3D4C4B-6185-430A-97D3-D94F1A199BFB}" destId="{80E8F8CD-C442-4ACD-904A-2B0838E574DD}" srcOrd="5" destOrd="0" presId="urn:microsoft.com/office/officeart/2008/layout/LinedList"/>
    <dgm:cxn modelId="{057A0984-4AA7-4E9F-BA94-D00AA618F617}" type="presParOf" srcId="{80E8F8CD-C442-4ACD-904A-2B0838E574DD}" destId="{89A63947-0646-4332-981F-785D70C77893}" srcOrd="0" destOrd="0" presId="urn:microsoft.com/office/officeart/2008/layout/LinedList"/>
    <dgm:cxn modelId="{FC8CF282-9CCD-4E9E-B0A8-EE56D3800704}" type="presParOf" srcId="{80E8F8CD-C442-4ACD-904A-2B0838E574DD}" destId="{34440D00-1C55-41C9-A6CF-63D31B8FDE29}" srcOrd="1" destOrd="0" presId="urn:microsoft.com/office/officeart/2008/layout/LinedList"/>
    <dgm:cxn modelId="{B27D35EB-885F-4605-B24B-7A0E055EC686}" type="presParOf" srcId="{6F3D4C4B-6185-430A-97D3-D94F1A199BFB}" destId="{64F67523-34EE-45DC-B38D-007C57D8AB57}" srcOrd="6" destOrd="0" presId="urn:microsoft.com/office/officeart/2008/layout/LinedList"/>
    <dgm:cxn modelId="{2870BA47-082A-4657-82BC-6EA8F27F0CBB}" type="presParOf" srcId="{6F3D4C4B-6185-430A-97D3-D94F1A199BFB}" destId="{4BF7C65F-6479-4332-BE64-141B0BA3A579}" srcOrd="7" destOrd="0" presId="urn:microsoft.com/office/officeart/2008/layout/LinedList"/>
    <dgm:cxn modelId="{3BEB2CE9-4AE4-4A70-9899-E138B9FA832B}" type="presParOf" srcId="{4BF7C65F-6479-4332-BE64-141B0BA3A579}" destId="{DEE41A3D-1772-4171-BD81-A255A5C234A0}" srcOrd="0" destOrd="0" presId="urn:microsoft.com/office/officeart/2008/layout/LinedList"/>
    <dgm:cxn modelId="{90A4A6B0-FE8E-4B16-9B8D-34F5879F6ECB}" type="presParOf" srcId="{4BF7C65F-6479-4332-BE64-141B0BA3A579}" destId="{854192A4-DD92-475F-849C-8BBB10B18D65}" srcOrd="1" destOrd="0" presId="urn:microsoft.com/office/officeart/2008/layout/LinedList"/>
    <dgm:cxn modelId="{15B79427-F9CE-4E46-B975-B77B6C33B057}" type="presParOf" srcId="{6F3D4C4B-6185-430A-97D3-D94F1A199BFB}" destId="{88D99898-DC13-4B3A-96A8-B07DF2C2672C}" srcOrd="8" destOrd="0" presId="urn:microsoft.com/office/officeart/2008/layout/LinedList"/>
    <dgm:cxn modelId="{C819EF22-E6EA-4271-9B72-294849CB8950}" type="presParOf" srcId="{6F3D4C4B-6185-430A-97D3-D94F1A199BFB}" destId="{958D8912-4579-4552-B303-1AFFA2800B68}" srcOrd="9" destOrd="0" presId="urn:microsoft.com/office/officeart/2008/layout/LinedList"/>
    <dgm:cxn modelId="{62FB0DDA-F050-49DE-9E33-A6FACD0266DF}" type="presParOf" srcId="{958D8912-4579-4552-B303-1AFFA2800B68}" destId="{E1668B59-D00A-4395-8480-39053519317C}" srcOrd="0" destOrd="0" presId="urn:microsoft.com/office/officeart/2008/layout/LinedList"/>
    <dgm:cxn modelId="{998EAF96-C77B-4470-BA43-875023B204FC}" type="presParOf" srcId="{958D8912-4579-4552-B303-1AFFA2800B68}" destId="{E108541A-D72B-4EA9-AEC8-1B124351A40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BC18212-9BCD-4A41-B850-0FC58707B09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F574E45-6112-4A94-8501-ABDCFF3D2540}">
      <dgm:prSet/>
      <dgm:spPr/>
      <dgm:t>
        <a:bodyPr/>
        <a:lstStyle/>
        <a:p>
          <a:pPr rtl="0"/>
          <a:r>
            <a:rPr lang="cs-CZ" dirty="0" smtClean="0"/>
            <a:t>výrobci v důsledku neustálého růstu produkce i konkurence si začínají uvědomovat, že k tomu, aby své výrobky prodaly již nestačí </a:t>
          </a:r>
          <a:r>
            <a:rPr lang="cs-CZ" dirty="0" smtClean="0"/>
            <a:t>vyrobit </a:t>
          </a:r>
          <a:r>
            <a:rPr lang="cs-CZ" dirty="0" smtClean="0"/>
            <a:t>a nabídnout jen levné a kvalitní výrobky, ale je třeba jednotlivé spotřebitele oslovit a zároveň i přesvědčit i o tom, aby si zakoupili právě jejich výrobky</a:t>
          </a:r>
          <a:endParaRPr lang="cs-CZ" dirty="0"/>
        </a:p>
      </dgm:t>
    </dgm:pt>
    <dgm:pt modelId="{2B552F3D-163F-4BEF-9191-C38AE29BC273}" type="parTrans" cxnId="{AD8B97D1-FD21-4B86-BE60-F0DB78F7C41B}">
      <dgm:prSet/>
      <dgm:spPr/>
      <dgm:t>
        <a:bodyPr/>
        <a:lstStyle/>
        <a:p>
          <a:endParaRPr lang="cs-CZ"/>
        </a:p>
      </dgm:t>
    </dgm:pt>
    <dgm:pt modelId="{03FABC4E-1744-4F01-831E-CAC77A1AD13B}" type="sibTrans" cxnId="{AD8B97D1-FD21-4B86-BE60-F0DB78F7C41B}">
      <dgm:prSet/>
      <dgm:spPr/>
      <dgm:t>
        <a:bodyPr/>
        <a:lstStyle/>
        <a:p>
          <a:endParaRPr lang="cs-CZ"/>
        </a:p>
      </dgm:t>
    </dgm:pt>
    <dgm:pt modelId="{273E9A86-626F-496C-BE50-724DE3539EC7}">
      <dgm:prSet/>
      <dgm:spPr/>
      <dgm:t>
        <a:bodyPr/>
        <a:lstStyle/>
        <a:p>
          <a:pPr rtl="0"/>
          <a:r>
            <a:rPr lang="cs-CZ" smtClean="0"/>
            <a:t>koncentrace na potřeby výrobce – cílem je </a:t>
          </a:r>
          <a:r>
            <a:rPr lang="cs-CZ" u="sng" smtClean="0"/>
            <a:t>prodat to, co vyrobil</a:t>
          </a:r>
          <a:r>
            <a:rPr lang="cs-CZ" smtClean="0"/>
            <a:t>, nikoliv potřeby zákazníka (vyrábět to, co by prodal) </a:t>
          </a:r>
          <a:endParaRPr lang="cs-CZ"/>
        </a:p>
      </dgm:t>
    </dgm:pt>
    <dgm:pt modelId="{C86E7335-FBFC-4485-9FCB-2F2AF85262F3}" type="parTrans" cxnId="{6E6A9E82-00A8-42A0-9969-1BCAA733107B}">
      <dgm:prSet/>
      <dgm:spPr/>
      <dgm:t>
        <a:bodyPr/>
        <a:lstStyle/>
        <a:p>
          <a:endParaRPr lang="cs-CZ"/>
        </a:p>
      </dgm:t>
    </dgm:pt>
    <dgm:pt modelId="{9E30E6E6-3CCE-4960-8AC5-4B3B788F4721}" type="sibTrans" cxnId="{6E6A9E82-00A8-42A0-9969-1BCAA733107B}">
      <dgm:prSet/>
      <dgm:spPr/>
      <dgm:t>
        <a:bodyPr/>
        <a:lstStyle/>
        <a:p>
          <a:endParaRPr lang="cs-CZ"/>
        </a:p>
      </dgm:t>
    </dgm:pt>
    <dgm:pt modelId="{FCBD995E-1BCF-488B-AE57-96CAF073FC52}">
      <dgm:prSet/>
      <dgm:spPr/>
      <dgm:t>
        <a:bodyPr/>
        <a:lstStyle/>
        <a:p>
          <a:pPr rtl="0"/>
          <a:r>
            <a:rPr lang="cs-CZ" smtClean="0"/>
            <a:t>tato koncepce se zaměřuje na cílevědomou a efektivní prodejní politiku podniku</a:t>
          </a:r>
          <a:endParaRPr lang="cs-CZ"/>
        </a:p>
      </dgm:t>
    </dgm:pt>
    <dgm:pt modelId="{F664BFAB-FDF9-44CD-A524-59212FD3A3C8}" type="parTrans" cxnId="{5EFA1433-9690-4A8B-80EB-DB9AFB4E0EB3}">
      <dgm:prSet/>
      <dgm:spPr/>
      <dgm:t>
        <a:bodyPr/>
        <a:lstStyle/>
        <a:p>
          <a:endParaRPr lang="cs-CZ"/>
        </a:p>
      </dgm:t>
    </dgm:pt>
    <dgm:pt modelId="{FABAA08E-363A-4C7C-AC5B-0FFA39695D4B}" type="sibTrans" cxnId="{5EFA1433-9690-4A8B-80EB-DB9AFB4E0EB3}">
      <dgm:prSet/>
      <dgm:spPr/>
      <dgm:t>
        <a:bodyPr/>
        <a:lstStyle/>
        <a:p>
          <a:endParaRPr lang="cs-CZ"/>
        </a:p>
      </dgm:t>
    </dgm:pt>
    <dgm:pt modelId="{02F98CE6-A81E-4D6A-B4EE-194528E5240E}">
      <dgm:prSet/>
      <dgm:spPr/>
      <dgm:t>
        <a:bodyPr/>
        <a:lstStyle/>
        <a:p>
          <a:pPr rtl="0"/>
          <a:r>
            <a:rPr lang="cs-CZ" smtClean="0"/>
            <a:t>své zájmy uskutečňuje prostřednictvím reklamy</a:t>
          </a:r>
          <a:endParaRPr lang="cs-CZ"/>
        </a:p>
      </dgm:t>
    </dgm:pt>
    <dgm:pt modelId="{93AAFAF8-A582-4FDC-B6B8-D6612A7F34BD}" type="parTrans" cxnId="{C903FEEF-C9B7-473C-AB57-8CFF8B904A89}">
      <dgm:prSet/>
      <dgm:spPr/>
      <dgm:t>
        <a:bodyPr/>
        <a:lstStyle/>
        <a:p>
          <a:endParaRPr lang="cs-CZ"/>
        </a:p>
      </dgm:t>
    </dgm:pt>
    <dgm:pt modelId="{B8A17283-E312-4775-8779-4F7B97D96A9C}" type="sibTrans" cxnId="{C903FEEF-C9B7-473C-AB57-8CFF8B904A89}">
      <dgm:prSet/>
      <dgm:spPr/>
      <dgm:t>
        <a:bodyPr/>
        <a:lstStyle/>
        <a:p>
          <a:endParaRPr lang="cs-CZ"/>
        </a:p>
      </dgm:t>
    </dgm:pt>
    <dgm:pt modelId="{AAE4A564-4545-4416-A93C-50B42D65D7F5}" type="pres">
      <dgm:prSet presAssocID="{CBC18212-9BCD-4A41-B850-0FC58707B09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3A1AF559-7F19-4F3E-B675-F84FDE36B9E1}" type="pres">
      <dgm:prSet presAssocID="{6F574E45-6112-4A94-8501-ABDCFF3D2540}" presName="thickLine" presStyleLbl="alignNode1" presStyleIdx="0" presStyleCnt="4"/>
      <dgm:spPr/>
    </dgm:pt>
    <dgm:pt modelId="{FBCE883B-DB4D-442C-B07A-96D6E87227BA}" type="pres">
      <dgm:prSet presAssocID="{6F574E45-6112-4A94-8501-ABDCFF3D2540}" presName="horz1" presStyleCnt="0"/>
      <dgm:spPr/>
    </dgm:pt>
    <dgm:pt modelId="{F4DE00D5-35C9-4474-A925-857A91366C94}" type="pres">
      <dgm:prSet presAssocID="{6F574E45-6112-4A94-8501-ABDCFF3D2540}" presName="tx1" presStyleLbl="revTx" presStyleIdx="0" presStyleCnt="4"/>
      <dgm:spPr/>
      <dgm:t>
        <a:bodyPr/>
        <a:lstStyle/>
        <a:p>
          <a:endParaRPr lang="cs-CZ"/>
        </a:p>
      </dgm:t>
    </dgm:pt>
    <dgm:pt modelId="{21AB382F-4504-40FE-8BC8-600DEFE6A507}" type="pres">
      <dgm:prSet presAssocID="{6F574E45-6112-4A94-8501-ABDCFF3D2540}" presName="vert1" presStyleCnt="0"/>
      <dgm:spPr/>
    </dgm:pt>
    <dgm:pt modelId="{AE26C02B-005E-451D-A4B6-A57B3AA1BC26}" type="pres">
      <dgm:prSet presAssocID="{273E9A86-626F-496C-BE50-724DE3539EC7}" presName="thickLine" presStyleLbl="alignNode1" presStyleIdx="1" presStyleCnt="4"/>
      <dgm:spPr/>
    </dgm:pt>
    <dgm:pt modelId="{CB35B8B9-E983-4A74-8E19-4D80C1F3BED3}" type="pres">
      <dgm:prSet presAssocID="{273E9A86-626F-496C-BE50-724DE3539EC7}" presName="horz1" presStyleCnt="0"/>
      <dgm:spPr/>
    </dgm:pt>
    <dgm:pt modelId="{74F5A151-203B-4392-A507-9E589CC957F8}" type="pres">
      <dgm:prSet presAssocID="{273E9A86-626F-496C-BE50-724DE3539EC7}" presName="tx1" presStyleLbl="revTx" presStyleIdx="1" presStyleCnt="4"/>
      <dgm:spPr/>
      <dgm:t>
        <a:bodyPr/>
        <a:lstStyle/>
        <a:p>
          <a:endParaRPr lang="cs-CZ"/>
        </a:p>
      </dgm:t>
    </dgm:pt>
    <dgm:pt modelId="{E3CD3645-4469-4DAE-B425-D60EBC5F3555}" type="pres">
      <dgm:prSet presAssocID="{273E9A86-626F-496C-BE50-724DE3539EC7}" presName="vert1" presStyleCnt="0"/>
      <dgm:spPr/>
    </dgm:pt>
    <dgm:pt modelId="{B80EF272-09F6-4737-9BC1-1CFF22C34146}" type="pres">
      <dgm:prSet presAssocID="{FCBD995E-1BCF-488B-AE57-96CAF073FC52}" presName="thickLine" presStyleLbl="alignNode1" presStyleIdx="2" presStyleCnt="4"/>
      <dgm:spPr/>
    </dgm:pt>
    <dgm:pt modelId="{DA94105C-3B97-492E-9EE8-1F026B8297FD}" type="pres">
      <dgm:prSet presAssocID="{FCBD995E-1BCF-488B-AE57-96CAF073FC52}" presName="horz1" presStyleCnt="0"/>
      <dgm:spPr/>
    </dgm:pt>
    <dgm:pt modelId="{4515C3AC-2EDA-470F-818C-28656CD77897}" type="pres">
      <dgm:prSet presAssocID="{FCBD995E-1BCF-488B-AE57-96CAF073FC52}" presName="tx1" presStyleLbl="revTx" presStyleIdx="2" presStyleCnt="4"/>
      <dgm:spPr/>
      <dgm:t>
        <a:bodyPr/>
        <a:lstStyle/>
        <a:p>
          <a:endParaRPr lang="cs-CZ"/>
        </a:p>
      </dgm:t>
    </dgm:pt>
    <dgm:pt modelId="{55F01C9E-B8BE-416D-A317-760CAE880C6A}" type="pres">
      <dgm:prSet presAssocID="{FCBD995E-1BCF-488B-AE57-96CAF073FC52}" presName="vert1" presStyleCnt="0"/>
      <dgm:spPr/>
    </dgm:pt>
    <dgm:pt modelId="{25D6826E-8942-4963-97C5-79857101EA14}" type="pres">
      <dgm:prSet presAssocID="{02F98CE6-A81E-4D6A-B4EE-194528E5240E}" presName="thickLine" presStyleLbl="alignNode1" presStyleIdx="3" presStyleCnt="4"/>
      <dgm:spPr/>
    </dgm:pt>
    <dgm:pt modelId="{A8F77A68-F3AE-418B-A96C-97751F4413FA}" type="pres">
      <dgm:prSet presAssocID="{02F98CE6-A81E-4D6A-B4EE-194528E5240E}" presName="horz1" presStyleCnt="0"/>
      <dgm:spPr/>
    </dgm:pt>
    <dgm:pt modelId="{16F03D47-58E4-42F7-8B40-679E6D21052E}" type="pres">
      <dgm:prSet presAssocID="{02F98CE6-A81E-4D6A-B4EE-194528E5240E}" presName="tx1" presStyleLbl="revTx" presStyleIdx="3" presStyleCnt="4"/>
      <dgm:spPr/>
      <dgm:t>
        <a:bodyPr/>
        <a:lstStyle/>
        <a:p>
          <a:endParaRPr lang="cs-CZ"/>
        </a:p>
      </dgm:t>
    </dgm:pt>
    <dgm:pt modelId="{158114CE-E90B-4645-B1E6-581AFC10A73F}" type="pres">
      <dgm:prSet presAssocID="{02F98CE6-A81E-4D6A-B4EE-194528E5240E}" presName="vert1" presStyleCnt="0"/>
      <dgm:spPr/>
    </dgm:pt>
  </dgm:ptLst>
  <dgm:cxnLst>
    <dgm:cxn modelId="{5EFA1433-9690-4A8B-80EB-DB9AFB4E0EB3}" srcId="{CBC18212-9BCD-4A41-B850-0FC58707B09C}" destId="{FCBD995E-1BCF-488B-AE57-96CAF073FC52}" srcOrd="2" destOrd="0" parTransId="{F664BFAB-FDF9-44CD-A524-59212FD3A3C8}" sibTransId="{FABAA08E-363A-4C7C-AC5B-0FFA39695D4B}"/>
    <dgm:cxn modelId="{6E6A9E82-00A8-42A0-9969-1BCAA733107B}" srcId="{CBC18212-9BCD-4A41-B850-0FC58707B09C}" destId="{273E9A86-626F-496C-BE50-724DE3539EC7}" srcOrd="1" destOrd="0" parTransId="{C86E7335-FBFC-4485-9FCB-2F2AF85262F3}" sibTransId="{9E30E6E6-3CCE-4960-8AC5-4B3B788F4721}"/>
    <dgm:cxn modelId="{26BDBF15-57EC-4C3E-8F3A-3D5560D0E805}" type="presOf" srcId="{02F98CE6-A81E-4D6A-B4EE-194528E5240E}" destId="{16F03D47-58E4-42F7-8B40-679E6D21052E}" srcOrd="0" destOrd="0" presId="urn:microsoft.com/office/officeart/2008/layout/LinedList"/>
    <dgm:cxn modelId="{26CD820A-940F-4B21-9924-2D0CB0F25FCB}" type="presOf" srcId="{6F574E45-6112-4A94-8501-ABDCFF3D2540}" destId="{F4DE00D5-35C9-4474-A925-857A91366C94}" srcOrd="0" destOrd="0" presId="urn:microsoft.com/office/officeart/2008/layout/LinedList"/>
    <dgm:cxn modelId="{76FF6EC5-F8D3-40FF-BA74-CE3C34C8A647}" type="presOf" srcId="{CBC18212-9BCD-4A41-B850-0FC58707B09C}" destId="{AAE4A564-4545-4416-A93C-50B42D65D7F5}" srcOrd="0" destOrd="0" presId="urn:microsoft.com/office/officeart/2008/layout/LinedList"/>
    <dgm:cxn modelId="{AD8B97D1-FD21-4B86-BE60-F0DB78F7C41B}" srcId="{CBC18212-9BCD-4A41-B850-0FC58707B09C}" destId="{6F574E45-6112-4A94-8501-ABDCFF3D2540}" srcOrd="0" destOrd="0" parTransId="{2B552F3D-163F-4BEF-9191-C38AE29BC273}" sibTransId="{03FABC4E-1744-4F01-831E-CAC77A1AD13B}"/>
    <dgm:cxn modelId="{C903FEEF-C9B7-473C-AB57-8CFF8B904A89}" srcId="{CBC18212-9BCD-4A41-B850-0FC58707B09C}" destId="{02F98CE6-A81E-4D6A-B4EE-194528E5240E}" srcOrd="3" destOrd="0" parTransId="{93AAFAF8-A582-4FDC-B6B8-D6612A7F34BD}" sibTransId="{B8A17283-E312-4775-8779-4F7B97D96A9C}"/>
    <dgm:cxn modelId="{495BFBC2-56B8-428E-9372-E60615303B78}" type="presOf" srcId="{FCBD995E-1BCF-488B-AE57-96CAF073FC52}" destId="{4515C3AC-2EDA-470F-818C-28656CD77897}" srcOrd="0" destOrd="0" presId="urn:microsoft.com/office/officeart/2008/layout/LinedList"/>
    <dgm:cxn modelId="{E1B15B3E-7136-4A58-A70C-A667412D3E24}" type="presOf" srcId="{273E9A86-626F-496C-BE50-724DE3539EC7}" destId="{74F5A151-203B-4392-A507-9E589CC957F8}" srcOrd="0" destOrd="0" presId="urn:microsoft.com/office/officeart/2008/layout/LinedList"/>
    <dgm:cxn modelId="{41857F3A-259B-499C-BD3E-268F85424EF2}" type="presParOf" srcId="{AAE4A564-4545-4416-A93C-50B42D65D7F5}" destId="{3A1AF559-7F19-4F3E-B675-F84FDE36B9E1}" srcOrd="0" destOrd="0" presId="urn:microsoft.com/office/officeart/2008/layout/LinedList"/>
    <dgm:cxn modelId="{C9996377-4F9F-495C-9375-66A11B561C46}" type="presParOf" srcId="{AAE4A564-4545-4416-A93C-50B42D65D7F5}" destId="{FBCE883B-DB4D-442C-B07A-96D6E87227BA}" srcOrd="1" destOrd="0" presId="urn:microsoft.com/office/officeart/2008/layout/LinedList"/>
    <dgm:cxn modelId="{19628F6D-B35A-4871-A749-56DF4D09E972}" type="presParOf" srcId="{FBCE883B-DB4D-442C-B07A-96D6E87227BA}" destId="{F4DE00D5-35C9-4474-A925-857A91366C94}" srcOrd="0" destOrd="0" presId="urn:microsoft.com/office/officeart/2008/layout/LinedList"/>
    <dgm:cxn modelId="{72602CCC-94D1-47AD-8B47-1A35166C8D13}" type="presParOf" srcId="{FBCE883B-DB4D-442C-B07A-96D6E87227BA}" destId="{21AB382F-4504-40FE-8BC8-600DEFE6A507}" srcOrd="1" destOrd="0" presId="urn:microsoft.com/office/officeart/2008/layout/LinedList"/>
    <dgm:cxn modelId="{3DEA7DAB-16C3-47B9-8FDF-0CF7C45B8A5A}" type="presParOf" srcId="{AAE4A564-4545-4416-A93C-50B42D65D7F5}" destId="{AE26C02B-005E-451D-A4B6-A57B3AA1BC26}" srcOrd="2" destOrd="0" presId="urn:microsoft.com/office/officeart/2008/layout/LinedList"/>
    <dgm:cxn modelId="{EE96545E-90C2-42B9-B812-5A814E0D8590}" type="presParOf" srcId="{AAE4A564-4545-4416-A93C-50B42D65D7F5}" destId="{CB35B8B9-E983-4A74-8E19-4D80C1F3BED3}" srcOrd="3" destOrd="0" presId="urn:microsoft.com/office/officeart/2008/layout/LinedList"/>
    <dgm:cxn modelId="{9F8AE620-31AA-4071-96F2-A46549744AE7}" type="presParOf" srcId="{CB35B8B9-E983-4A74-8E19-4D80C1F3BED3}" destId="{74F5A151-203B-4392-A507-9E589CC957F8}" srcOrd="0" destOrd="0" presId="urn:microsoft.com/office/officeart/2008/layout/LinedList"/>
    <dgm:cxn modelId="{EC41C81A-EA2F-4D43-9250-446A7BAC7DB9}" type="presParOf" srcId="{CB35B8B9-E983-4A74-8E19-4D80C1F3BED3}" destId="{E3CD3645-4469-4DAE-B425-D60EBC5F3555}" srcOrd="1" destOrd="0" presId="urn:microsoft.com/office/officeart/2008/layout/LinedList"/>
    <dgm:cxn modelId="{25DE0F41-B51C-49D5-BABC-9A114BB8D842}" type="presParOf" srcId="{AAE4A564-4545-4416-A93C-50B42D65D7F5}" destId="{B80EF272-09F6-4737-9BC1-1CFF22C34146}" srcOrd="4" destOrd="0" presId="urn:microsoft.com/office/officeart/2008/layout/LinedList"/>
    <dgm:cxn modelId="{FF9816A7-2D06-4A0A-AF89-5E45B3B007DD}" type="presParOf" srcId="{AAE4A564-4545-4416-A93C-50B42D65D7F5}" destId="{DA94105C-3B97-492E-9EE8-1F026B8297FD}" srcOrd="5" destOrd="0" presId="urn:microsoft.com/office/officeart/2008/layout/LinedList"/>
    <dgm:cxn modelId="{E84C0735-6565-497D-A8C2-5C297412A7C5}" type="presParOf" srcId="{DA94105C-3B97-492E-9EE8-1F026B8297FD}" destId="{4515C3AC-2EDA-470F-818C-28656CD77897}" srcOrd="0" destOrd="0" presId="urn:microsoft.com/office/officeart/2008/layout/LinedList"/>
    <dgm:cxn modelId="{1B78F536-3F11-4047-8129-488E00D88EF3}" type="presParOf" srcId="{DA94105C-3B97-492E-9EE8-1F026B8297FD}" destId="{55F01C9E-B8BE-416D-A317-760CAE880C6A}" srcOrd="1" destOrd="0" presId="urn:microsoft.com/office/officeart/2008/layout/LinedList"/>
    <dgm:cxn modelId="{9591219C-49ED-4077-9AC9-E45EE69A8F33}" type="presParOf" srcId="{AAE4A564-4545-4416-A93C-50B42D65D7F5}" destId="{25D6826E-8942-4963-97C5-79857101EA14}" srcOrd="6" destOrd="0" presId="urn:microsoft.com/office/officeart/2008/layout/LinedList"/>
    <dgm:cxn modelId="{30DFFDAD-F59D-42BA-AF37-08BE5C121E42}" type="presParOf" srcId="{AAE4A564-4545-4416-A93C-50B42D65D7F5}" destId="{A8F77A68-F3AE-418B-A96C-97751F4413FA}" srcOrd="7" destOrd="0" presId="urn:microsoft.com/office/officeart/2008/layout/LinedList"/>
    <dgm:cxn modelId="{0F999B8C-C985-46C8-9349-BFA1784B5FC4}" type="presParOf" srcId="{A8F77A68-F3AE-418B-A96C-97751F4413FA}" destId="{16F03D47-58E4-42F7-8B40-679E6D21052E}" srcOrd="0" destOrd="0" presId="urn:microsoft.com/office/officeart/2008/layout/LinedList"/>
    <dgm:cxn modelId="{90ACD89D-C636-427C-95CA-F1AA4AB5EF06}" type="presParOf" srcId="{A8F77A68-F3AE-418B-A96C-97751F4413FA}" destId="{158114CE-E90B-4645-B1E6-581AFC10A73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DF802D-2DA4-41EA-A826-7F1613FE7FBB}">
      <dsp:nvSpPr>
        <dsp:cNvPr id="0" name=""/>
        <dsp:cNvSpPr/>
      </dsp:nvSpPr>
      <dsp:spPr>
        <a:xfrm>
          <a:off x="0" y="21198"/>
          <a:ext cx="7772400" cy="7979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vyjadřují určitou </a:t>
          </a:r>
          <a:r>
            <a:rPr lang="cs-CZ" sz="2200" u="sng" kern="1200" dirty="0" smtClean="0"/>
            <a:t>filozofii podnikatelského myšlení</a:t>
          </a:r>
          <a:r>
            <a:rPr lang="cs-CZ" sz="2200" kern="1200" dirty="0" smtClean="0"/>
            <a:t>, určitý přístup </a:t>
          </a:r>
          <a:r>
            <a:rPr lang="cs-CZ" sz="2200" kern="1200" dirty="0" smtClean="0"/>
            <a:t/>
          </a:r>
          <a:br>
            <a:rPr lang="cs-CZ" sz="2200" kern="1200" dirty="0" smtClean="0"/>
          </a:br>
          <a:r>
            <a:rPr lang="cs-CZ" sz="2200" kern="1200" dirty="0" smtClean="0"/>
            <a:t>k </a:t>
          </a:r>
          <a:r>
            <a:rPr lang="cs-CZ" sz="2200" kern="1200" dirty="0" smtClean="0"/>
            <a:t>tomu, jak co </a:t>
          </a:r>
          <a:r>
            <a:rPr lang="cs-CZ" sz="2200" u="sng" kern="1200" dirty="0" smtClean="0"/>
            <a:t>nejefektivněji dosahovat stanovených cílů</a:t>
          </a:r>
          <a:r>
            <a:rPr lang="cs-CZ" sz="2200" kern="1200" dirty="0" smtClean="0"/>
            <a:t> na trhu</a:t>
          </a:r>
          <a:endParaRPr lang="cs-CZ" sz="2200" kern="1200" dirty="0"/>
        </a:p>
      </dsp:txBody>
      <dsp:txXfrm>
        <a:off x="38952" y="60150"/>
        <a:ext cx="7694496" cy="720036"/>
      </dsp:txXfrm>
    </dsp:sp>
    <dsp:sp modelId="{0B1E4824-E72D-4FA5-A6BB-03FA98D34B53}">
      <dsp:nvSpPr>
        <dsp:cNvPr id="0" name=""/>
        <dsp:cNvSpPr/>
      </dsp:nvSpPr>
      <dsp:spPr>
        <a:xfrm>
          <a:off x="0" y="882498"/>
          <a:ext cx="7772400" cy="797940"/>
        </a:xfrm>
        <a:prstGeom prst="roundRect">
          <a:avLst/>
        </a:prstGeom>
        <a:gradFill rotWithShape="0">
          <a:gsLst>
            <a:gs pos="0">
              <a:schemeClr val="accent3">
                <a:hueOff val="-1083701"/>
                <a:satOff val="10004"/>
                <a:lumOff val="-431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-1083701"/>
                <a:satOff val="10004"/>
                <a:lumOff val="-431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-1083701"/>
                <a:satOff val="10004"/>
                <a:lumOff val="-431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smtClean="0"/>
            <a:t>lze na nich dokumentovat </a:t>
          </a:r>
          <a:r>
            <a:rPr lang="cs-CZ" sz="2200" u="sng" kern="1200" smtClean="0"/>
            <a:t>posun</a:t>
          </a:r>
          <a:r>
            <a:rPr lang="cs-CZ" sz="2200" kern="1200" smtClean="0"/>
            <a:t>, který v moderním marketingovém způsobu řízení probíhal</a:t>
          </a:r>
          <a:endParaRPr lang="cs-CZ" sz="2200" kern="1200"/>
        </a:p>
      </dsp:txBody>
      <dsp:txXfrm>
        <a:off x="38952" y="921450"/>
        <a:ext cx="7694496" cy="720036"/>
      </dsp:txXfrm>
    </dsp:sp>
    <dsp:sp modelId="{AE493EBB-0236-424F-8035-520857BDC681}">
      <dsp:nvSpPr>
        <dsp:cNvPr id="0" name=""/>
        <dsp:cNvSpPr/>
      </dsp:nvSpPr>
      <dsp:spPr>
        <a:xfrm>
          <a:off x="0" y="1743798"/>
          <a:ext cx="7772400" cy="797940"/>
        </a:xfrm>
        <a:prstGeom prst="roundRect">
          <a:avLst/>
        </a:prstGeom>
        <a:gradFill rotWithShape="0">
          <a:gsLst>
            <a:gs pos="0">
              <a:schemeClr val="accent3">
                <a:hueOff val="-2167403"/>
                <a:satOff val="20008"/>
                <a:lumOff val="-862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-2167403"/>
                <a:satOff val="20008"/>
                <a:lumOff val="-862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-2167403"/>
                <a:satOff val="20008"/>
                <a:lumOff val="-862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podnikatelská koncepce v pravém slova smyslu se začíná objevovat v rozvinutých tržních ekonomikách </a:t>
          </a:r>
          <a:r>
            <a:rPr lang="cs-CZ" sz="2200" u="none" kern="1200" dirty="0" smtClean="0"/>
            <a:t>v </a:t>
          </a:r>
          <a:r>
            <a:rPr lang="cs-CZ" sz="2200" u="sng" kern="1200" dirty="0" smtClean="0"/>
            <a:t>50. a 60. letech 20. století</a:t>
          </a:r>
          <a:endParaRPr lang="cs-CZ" sz="2200" u="sng" kern="1200" dirty="0"/>
        </a:p>
      </dsp:txBody>
      <dsp:txXfrm>
        <a:off x="38952" y="1782750"/>
        <a:ext cx="7694496" cy="720036"/>
      </dsp:txXfrm>
    </dsp:sp>
    <dsp:sp modelId="{80415E3F-3D36-4B06-88F2-9C90C63021F2}">
      <dsp:nvSpPr>
        <dsp:cNvPr id="0" name=""/>
        <dsp:cNvSpPr/>
      </dsp:nvSpPr>
      <dsp:spPr>
        <a:xfrm>
          <a:off x="0" y="2605098"/>
          <a:ext cx="7772400" cy="797940"/>
        </a:xfrm>
        <a:prstGeom prst="roundRect">
          <a:avLst/>
        </a:prstGeom>
        <a:gradFill rotWithShape="0">
          <a:gsLst>
            <a:gs pos="0">
              <a:schemeClr val="accent3">
                <a:hueOff val="-3251104"/>
                <a:satOff val="30012"/>
                <a:lumOff val="-1294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-3251104"/>
                <a:satOff val="30012"/>
                <a:lumOff val="-1294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-3251104"/>
                <a:satOff val="30012"/>
                <a:lumOff val="-1294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 souvisí se </a:t>
          </a:r>
          <a:r>
            <a:rPr lang="cs-CZ" sz="2200" u="sng" kern="1200" dirty="0" smtClean="0"/>
            <a:t>změnou sociálních a ekonomických</a:t>
          </a:r>
          <a:r>
            <a:rPr lang="cs-CZ" sz="2200" kern="1200" dirty="0" smtClean="0"/>
            <a:t> podmínek </a:t>
          </a:r>
          <a:r>
            <a:rPr lang="cs-CZ" sz="2200" u="none" kern="1200" dirty="0" smtClean="0"/>
            <a:t>po </a:t>
          </a:r>
          <a:r>
            <a:rPr lang="cs-CZ" sz="2200" u="none" kern="1200" dirty="0" smtClean="0"/>
            <a:t/>
          </a:r>
          <a:br>
            <a:rPr lang="cs-CZ" sz="2200" u="none" kern="1200" dirty="0" smtClean="0"/>
          </a:br>
          <a:r>
            <a:rPr lang="cs-CZ" sz="2200" u="sng" kern="1200" dirty="0" smtClean="0"/>
            <a:t>2. světové válce</a:t>
          </a:r>
          <a:r>
            <a:rPr lang="cs-CZ" sz="2200" u="none" kern="1200" dirty="0" smtClean="0"/>
            <a:t>, </a:t>
          </a:r>
          <a:r>
            <a:rPr lang="cs-CZ" sz="2200" u="sng" kern="1200" dirty="0" smtClean="0"/>
            <a:t>zejména </a:t>
          </a:r>
          <a:r>
            <a:rPr lang="cs-CZ" sz="2200" u="sng" kern="1200" dirty="0" smtClean="0"/>
            <a:t>v USA</a:t>
          </a:r>
          <a:r>
            <a:rPr lang="cs-CZ" sz="2200" kern="1200" dirty="0" smtClean="0"/>
            <a:t> a Západní Evropě</a:t>
          </a:r>
          <a:endParaRPr lang="cs-CZ" sz="2200" kern="1200" dirty="0"/>
        </a:p>
      </dsp:txBody>
      <dsp:txXfrm>
        <a:off x="38952" y="2644050"/>
        <a:ext cx="7694496" cy="7200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4F75E0-2A60-4F5C-8F3C-2D4529C79950}">
      <dsp:nvSpPr>
        <dsp:cNvPr id="0" name=""/>
        <dsp:cNvSpPr/>
      </dsp:nvSpPr>
      <dsp:spPr>
        <a:xfrm>
          <a:off x="0" y="417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A9E4E3-F49B-414E-84C8-1FACA141D736}">
      <dsp:nvSpPr>
        <dsp:cNvPr id="0" name=""/>
        <dsp:cNvSpPr/>
      </dsp:nvSpPr>
      <dsp:spPr>
        <a:xfrm>
          <a:off x="0" y="417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>
              <a:ln>
                <a:noFill/>
              </a:ln>
            </a:rPr>
            <a:t>koncepce vychází z předpokladu, že zákazník bude </a:t>
          </a:r>
          <a:r>
            <a:rPr lang="cs-CZ" sz="1500" u="sng" kern="1200" dirty="0" smtClean="0">
              <a:ln>
                <a:noFill/>
              </a:ln>
            </a:rPr>
            <a:t>preferovat</a:t>
          </a:r>
          <a:r>
            <a:rPr lang="cs-CZ" sz="1500" kern="1200" dirty="0" smtClean="0">
              <a:ln>
                <a:noFill/>
              </a:ln>
            </a:rPr>
            <a:t> výrobky, které budou </a:t>
          </a:r>
          <a:r>
            <a:rPr lang="cs-CZ" sz="1500" u="sng" kern="1200" dirty="0" smtClean="0">
              <a:ln>
                <a:noFill/>
              </a:ln>
            </a:rPr>
            <a:t>levné </a:t>
          </a:r>
          <a:r>
            <a:rPr lang="cs-CZ" sz="1500" u="sng" kern="1200" dirty="0" smtClean="0">
              <a:ln>
                <a:noFill/>
              </a:ln>
            </a:rPr>
            <a:t/>
          </a:r>
          <a:br>
            <a:rPr lang="cs-CZ" sz="1500" u="sng" kern="1200" dirty="0" smtClean="0">
              <a:ln>
                <a:noFill/>
              </a:ln>
            </a:rPr>
          </a:br>
          <a:r>
            <a:rPr lang="cs-CZ" sz="1500" u="sng" kern="1200" dirty="0" smtClean="0">
              <a:ln>
                <a:noFill/>
              </a:ln>
            </a:rPr>
            <a:t>a </a:t>
          </a:r>
          <a:r>
            <a:rPr lang="cs-CZ" sz="1500" u="sng" kern="1200" dirty="0" smtClean="0">
              <a:ln>
                <a:noFill/>
              </a:ln>
            </a:rPr>
            <a:t>snadno dosažitelné</a:t>
          </a:r>
          <a:r>
            <a:rPr lang="cs-CZ" sz="1500" kern="1200" dirty="0" smtClean="0">
              <a:ln>
                <a:noFill/>
              </a:ln>
            </a:rPr>
            <a:t> (zákazník chce výrobek především získat a nepřemýšlí o jeho vlastnostech)</a:t>
          </a:r>
          <a:endParaRPr lang="cs-CZ" sz="1500" kern="1200" dirty="0">
            <a:ln>
              <a:noFill/>
            </a:ln>
          </a:endParaRPr>
        </a:p>
      </dsp:txBody>
      <dsp:txXfrm>
        <a:off x="0" y="417"/>
        <a:ext cx="7772400" cy="684680"/>
      </dsp:txXfrm>
    </dsp:sp>
    <dsp:sp modelId="{77605562-D55A-4F40-800A-DE107647D3C7}">
      <dsp:nvSpPr>
        <dsp:cNvPr id="0" name=""/>
        <dsp:cNvSpPr/>
      </dsp:nvSpPr>
      <dsp:spPr>
        <a:xfrm>
          <a:off x="0" y="68509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2E7D97-AD52-4F0C-A71C-C813D97BEA92}">
      <dsp:nvSpPr>
        <dsp:cNvPr id="0" name=""/>
        <dsp:cNvSpPr/>
      </dsp:nvSpPr>
      <dsp:spPr>
        <a:xfrm>
          <a:off x="0" y="685098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výrobce se musí koncentrovat na </a:t>
          </a:r>
          <a:r>
            <a:rPr lang="cs-CZ" sz="1500" u="sng" kern="1200" dirty="0" smtClean="0"/>
            <a:t>zvýšení objemu</a:t>
          </a:r>
          <a:r>
            <a:rPr lang="cs-CZ" sz="1500" kern="1200" dirty="0" smtClean="0"/>
            <a:t> produkce, tím dosažení </a:t>
          </a:r>
          <a:r>
            <a:rPr lang="cs-CZ" sz="1500" u="sng" kern="1200" dirty="0" smtClean="0"/>
            <a:t>nižších nákladů</a:t>
          </a:r>
          <a:r>
            <a:rPr lang="cs-CZ" sz="1500" kern="1200" dirty="0" smtClean="0"/>
            <a:t> než konkurence a </a:t>
          </a:r>
          <a:r>
            <a:rPr lang="cs-CZ" sz="1500" u="sng" kern="1200" dirty="0" smtClean="0"/>
            <a:t>snižování cen</a:t>
          </a:r>
          <a:r>
            <a:rPr lang="cs-CZ" sz="1500" kern="1200" dirty="0" smtClean="0"/>
            <a:t> </a:t>
          </a:r>
          <a:r>
            <a:rPr lang="cs-CZ" sz="1500" kern="1200" dirty="0" smtClean="0">
              <a:sym typeface="Symbol"/>
            </a:rPr>
            <a:t></a:t>
          </a:r>
          <a:r>
            <a:rPr lang="cs-CZ" sz="1500" kern="1200" dirty="0" smtClean="0"/>
            <a:t> zajištění </a:t>
          </a:r>
          <a:r>
            <a:rPr lang="cs-CZ" sz="1500" u="sng" kern="1200" dirty="0" smtClean="0"/>
            <a:t>širokého pokrytí trhu (nejen pro bohaté)</a:t>
          </a:r>
          <a:endParaRPr lang="cs-CZ" sz="1500" kern="1200" dirty="0"/>
        </a:p>
      </dsp:txBody>
      <dsp:txXfrm>
        <a:off x="0" y="685098"/>
        <a:ext cx="7772400" cy="684680"/>
      </dsp:txXfrm>
    </dsp:sp>
    <dsp:sp modelId="{081F3198-C07A-43DA-94FB-C8E9C98221E5}">
      <dsp:nvSpPr>
        <dsp:cNvPr id="0" name=""/>
        <dsp:cNvSpPr/>
      </dsp:nvSpPr>
      <dsp:spPr>
        <a:xfrm>
          <a:off x="0" y="136977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9178D3-0DC5-4041-A8BF-71B37C68936D}">
      <dsp:nvSpPr>
        <dsp:cNvPr id="0" name=""/>
        <dsp:cNvSpPr/>
      </dsp:nvSpPr>
      <dsp:spPr>
        <a:xfrm>
          <a:off x="0" y="1369778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prioritně zaměřena na potřeby výrobce (zvyšování zisku), k </a:t>
          </a:r>
          <a:r>
            <a:rPr lang="cs-CZ" sz="1500" u="sng" kern="1200" dirty="0" smtClean="0"/>
            <a:t>potřebám zákazníků tak není přihlíženo</a:t>
          </a:r>
          <a:endParaRPr lang="cs-CZ" sz="1500" kern="1200" dirty="0"/>
        </a:p>
      </dsp:txBody>
      <dsp:txXfrm>
        <a:off x="0" y="1369778"/>
        <a:ext cx="7772400" cy="684680"/>
      </dsp:txXfrm>
    </dsp:sp>
    <dsp:sp modelId="{FEFC4215-60A4-40FD-8649-474B3B890F5C}">
      <dsp:nvSpPr>
        <dsp:cNvPr id="0" name=""/>
        <dsp:cNvSpPr/>
      </dsp:nvSpPr>
      <dsp:spPr>
        <a:xfrm>
          <a:off x="0" y="205445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19FCD9-9228-436B-99A8-F12460A3BE14}">
      <dsp:nvSpPr>
        <dsp:cNvPr id="0" name=""/>
        <dsp:cNvSpPr/>
      </dsp:nvSpPr>
      <dsp:spPr>
        <a:xfrm>
          <a:off x="0" y="2054458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za zakladatele této koncepce je považován Henri Ford, který zavedl  do výroby hromadnou pásovou výrobu ( snížily se náklady na jednotku produkce)</a:t>
          </a:r>
          <a:endParaRPr lang="cs-CZ" sz="1500" kern="1200"/>
        </a:p>
      </dsp:txBody>
      <dsp:txXfrm>
        <a:off x="0" y="2054458"/>
        <a:ext cx="7772400" cy="684680"/>
      </dsp:txXfrm>
    </dsp:sp>
    <dsp:sp modelId="{318082F3-0791-4A65-B16C-9CEF34843813}">
      <dsp:nvSpPr>
        <dsp:cNvPr id="0" name=""/>
        <dsp:cNvSpPr/>
      </dsp:nvSpPr>
      <dsp:spPr>
        <a:xfrm>
          <a:off x="0" y="273913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6B5C86-89D6-4F02-B180-32CFC7642C15}">
      <dsp:nvSpPr>
        <dsp:cNvPr id="0" name=""/>
        <dsp:cNvSpPr/>
      </dsp:nvSpPr>
      <dsp:spPr>
        <a:xfrm>
          <a:off x="0" y="2739138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tato koncepce je tedy zaměřená na výrobu = podniky se zaměřují na levnější a produktivnější výrobu</a:t>
          </a:r>
          <a:endParaRPr lang="cs-CZ" sz="1500" kern="1200" dirty="0"/>
        </a:p>
      </dsp:txBody>
      <dsp:txXfrm>
        <a:off x="0" y="2739138"/>
        <a:ext cx="7772400" cy="6846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5588C7-57EA-48FB-A3B8-0117BC033069}">
      <dsp:nvSpPr>
        <dsp:cNvPr id="0" name=""/>
        <dsp:cNvSpPr/>
      </dsp:nvSpPr>
      <dsp:spPr>
        <a:xfrm>
          <a:off x="0" y="417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E4F2A7-C4BE-4F42-93B6-EFA6062A1A5A}">
      <dsp:nvSpPr>
        <dsp:cNvPr id="0" name=""/>
        <dsp:cNvSpPr/>
      </dsp:nvSpPr>
      <dsp:spPr>
        <a:xfrm>
          <a:off x="0" y="417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u="sng" kern="1200" smtClean="0"/>
            <a:t>orientace na kvalitu</a:t>
          </a:r>
          <a:r>
            <a:rPr lang="cs-CZ" sz="1400" kern="1200" smtClean="0"/>
            <a:t> - vychází z předpokladu, že zákazník preferuje </a:t>
          </a:r>
          <a:r>
            <a:rPr lang="cs-CZ" sz="1400" u="sng" kern="1200" smtClean="0"/>
            <a:t>nejvyšší kvalitu</a:t>
          </a:r>
          <a:r>
            <a:rPr lang="cs-CZ" sz="1400" kern="1200" smtClean="0"/>
            <a:t> a je ochoten za ni zaplatit </a:t>
          </a:r>
          <a:r>
            <a:rPr lang="cs-CZ" sz="1400" u="sng" kern="1200" smtClean="0"/>
            <a:t>vysokou cenu </a:t>
          </a:r>
          <a:r>
            <a:rPr lang="cs-CZ" sz="1400" u="sng" kern="1200" smtClean="0">
              <a:sym typeface="Symbol" panose="05050102010706020507" pitchFamily="18" charset="2"/>
            </a:rPr>
            <a:t></a:t>
          </a:r>
          <a:endParaRPr lang="cs-CZ" sz="1400" kern="1200"/>
        </a:p>
      </dsp:txBody>
      <dsp:txXfrm>
        <a:off x="0" y="417"/>
        <a:ext cx="7772400" cy="684680"/>
      </dsp:txXfrm>
    </dsp:sp>
    <dsp:sp modelId="{6B7AF7C5-AB6C-47EB-9166-8696CF142782}">
      <dsp:nvSpPr>
        <dsp:cNvPr id="0" name=""/>
        <dsp:cNvSpPr/>
      </dsp:nvSpPr>
      <dsp:spPr>
        <a:xfrm>
          <a:off x="0" y="68509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4393EA-3AA5-435F-AF3B-BD6675F64479}">
      <dsp:nvSpPr>
        <dsp:cNvPr id="0" name=""/>
        <dsp:cNvSpPr/>
      </dsp:nvSpPr>
      <dsp:spPr>
        <a:xfrm>
          <a:off x="0" y="685098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smtClean="0"/>
            <a:t>tento přístup se často projevuje při zavádění </a:t>
          </a:r>
          <a:r>
            <a:rPr lang="cs-CZ" sz="1400" u="sng" kern="1200" smtClean="0"/>
            <a:t>nových výrobků</a:t>
          </a:r>
          <a:r>
            <a:rPr lang="cs-CZ" sz="1400" kern="1200" smtClean="0"/>
            <a:t> na trh</a:t>
          </a:r>
          <a:endParaRPr lang="cs-CZ" sz="1400" kern="1200"/>
        </a:p>
      </dsp:txBody>
      <dsp:txXfrm>
        <a:off x="0" y="685098"/>
        <a:ext cx="7772400" cy="684680"/>
      </dsp:txXfrm>
    </dsp:sp>
    <dsp:sp modelId="{22BDEA2C-C6D1-4D84-A2BF-EA8780FC53DF}">
      <dsp:nvSpPr>
        <dsp:cNvPr id="0" name=""/>
        <dsp:cNvSpPr/>
      </dsp:nvSpPr>
      <dsp:spPr>
        <a:xfrm>
          <a:off x="0" y="136977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A63947-0646-4332-981F-785D70C77893}">
      <dsp:nvSpPr>
        <dsp:cNvPr id="0" name=""/>
        <dsp:cNvSpPr/>
      </dsp:nvSpPr>
      <dsp:spPr>
        <a:xfrm>
          <a:off x="0" y="1369778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smtClean="0"/>
            <a:t>koncepce je však </a:t>
          </a:r>
          <a:r>
            <a:rPr lang="cs-CZ" sz="1400" u="sng" kern="1200" smtClean="0"/>
            <a:t>nebezpečná</a:t>
          </a:r>
          <a:r>
            <a:rPr lang="cs-CZ" sz="1400" kern="1200" smtClean="0"/>
            <a:t>, protože výrobce je až příliš "zamilován" do svého výrobku </a:t>
          </a:r>
          <a:r>
            <a:rPr lang="cs-CZ" sz="1400" kern="1200" smtClean="0">
              <a:sym typeface="Symbol" panose="05050102010706020507" pitchFamily="18" charset="2"/>
            </a:rPr>
            <a:t></a:t>
          </a:r>
          <a:r>
            <a:rPr lang="cs-CZ" sz="1400" kern="1200" smtClean="0"/>
            <a:t> to někdy vede k tzv. "marketingové krátkozrakosti" </a:t>
          </a:r>
          <a:r>
            <a:rPr lang="cs-CZ" sz="1400" kern="1200" smtClean="0">
              <a:sym typeface="Symbol" panose="05050102010706020507" pitchFamily="18" charset="2"/>
            </a:rPr>
            <a:t></a:t>
          </a:r>
          <a:r>
            <a:rPr lang="cs-CZ" sz="1400" kern="1200" smtClean="0"/>
            <a:t> výrobce </a:t>
          </a:r>
          <a:r>
            <a:rPr lang="cs-CZ" sz="1400" u="sng" kern="1200" smtClean="0"/>
            <a:t>nevnímá</a:t>
          </a:r>
          <a:r>
            <a:rPr lang="cs-CZ" sz="1400" kern="1200" smtClean="0"/>
            <a:t>, co se na trhu děje a jaká jsou </a:t>
          </a:r>
          <a:r>
            <a:rPr lang="cs-CZ" sz="1400" u="sng" kern="1200" smtClean="0"/>
            <a:t>přání a chování zákazníka</a:t>
          </a:r>
          <a:r>
            <a:rPr lang="cs-CZ" sz="1400" kern="1200" smtClean="0"/>
            <a:t>.</a:t>
          </a:r>
          <a:endParaRPr lang="cs-CZ" sz="1400" kern="1200"/>
        </a:p>
      </dsp:txBody>
      <dsp:txXfrm>
        <a:off x="0" y="1369778"/>
        <a:ext cx="7772400" cy="684680"/>
      </dsp:txXfrm>
    </dsp:sp>
    <dsp:sp modelId="{64F67523-34EE-45DC-B38D-007C57D8AB57}">
      <dsp:nvSpPr>
        <dsp:cNvPr id="0" name=""/>
        <dsp:cNvSpPr/>
      </dsp:nvSpPr>
      <dsp:spPr>
        <a:xfrm>
          <a:off x="0" y="205445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E41A3D-1772-4171-BD81-A255A5C234A0}">
      <dsp:nvSpPr>
        <dsp:cNvPr id="0" name=""/>
        <dsp:cNvSpPr/>
      </dsp:nvSpPr>
      <dsp:spPr>
        <a:xfrm>
          <a:off x="0" y="2054458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smtClean="0"/>
            <a:t>tato koncepce se tedy zaměřuje na výrobu vysoce kvalitních výrobků, velká pozornost je věnována technickému rozvoji – inovacím</a:t>
          </a:r>
          <a:endParaRPr lang="cs-CZ" sz="1400" kern="1200"/>
        </a:p>
      </dsp:txBody>
      <dsp:txXfrm>
        <a:off x="0" y="2054458"/>
        <a:ext cx="7772400" cy="684680"/>
      </dsp:txXfrm>
    </dsp:sp>
    <dsp:sp modelId="{88D99898-DC13-4B3A-96A8-B07DF2C2672C}">
      <dsp:nvSpPr>
        <dsp:cNvPr id="0" name=""/>
        <dsp:cNvSpPr/>
      </dsp:nvSpPr>
      <dsp:spPr>
        <a:xfrm>
          <a:off x="0" y="273913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668B59-D00A-4395-8480-39053519317C}">
      <dsp:nvSpPr>
        <dsp:cNvPr id="0" name=""/>
        <dsp:cNvSpPr/>
      </dsp:nvSpPr>
      <dsp:spPr>
        <a:xfrm>
          <a:off x="0" y="2739138"/>
          <a:ext cx="7772400" cy="684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smtClean="0"/>
            <a:t>nevýhodou je, že výrobci jsou zahleděni do výroby a vývoje svého výrobku až zapomínají na to nejdůležitější, že musí své výrobky na trhu prodat</a:t>
          </a:r>
          <a:endParaRPr lang="cs-CZ" sz="1400" kern="1200"/>
        </a:p>
      </dsp:txBody>
      <dsp:txXfrm>
        <a:off x="0" y="2739138"/>
        <a:ext cx="7772400" cy="6846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AF559-7F19-4F3E-B675-F84FDE36B9E1}">
      <dsp:nvSpPr>
        <dsp:cNvPr id="0" name=""/>
        <dsp:cNvSpPr/>
      </dsp:nvSpPr>
      <dsp:spPr>
        <a:xfrm>
          <a:off x="0" y="0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DE00D5-35C9-4474-A925-857A91366C94}">
      <dsp:nvSpPr>
        <dsp:cNvPr id="0" name=""/>
        <dsp:cNvSpPr/>
      </dsp:nvSpPr>
      <dsp:spPr>
        <a:xfrm>
          <a:off x="0" y="0"/>
          <a:ext cx="7772400" cy="8560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výrobci v důsledku neustálého růstu produkce i konkurence si začínají uvědomovat, že k tomu, aby své výrobky prodaly již nestačí </a:t>
          </a:r>
          <a:r>
            <a:rPr lang="cs-CZ" sz="1500" kern="1200" dirty="0" smtClean="0"/>
            <a:t>vyrobit </a:t>
          </a:r>
          <a:r>
            <a:rPr lang="cs-CZ" sz="1500" kern="1200" dirty="0" smtClean="0"/>
            <a:t>a nabídnout jen levné a kvalitní výrobky, ale je třeba jednotlivé spotřebitele oslovit a zároveň i přesvědčit i o tom, aby si zakoupili právě jejich výrobky</a:t>
          </a:r>
          <a:endParaRPr lang="cs-CZ" sz="1500" kern="1200" dirty="0"/>
        </a:p>
      </dsp:txBody>
      <dsp:txXfrm>
        <a:off x="0" y="0"/>
        <a:ext cx="7772400" cy="856059"/>
      </dsp:txXfrm>
    </dsp:sp>
    <dsp:sp modelId="{AE26C02B-005E-451D-A4B6-A57B3AA1BC26}">
      <dsp:nvSpPr>
        <dsp:cNvPr id="0" name=""/>
        <dsp:cNvSpPr/>
      </dsp:nvSpPr>
      <dsp:spPr>
        <a:xfrm>
          <a:off x="0" y="856059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F5A151-203B-4392-A507-9E589CC957F8}">
      <dsp:nvSpPr>
        <dsp:cNvPr id="0" name=""/>
        <dsp:cNvSpPr/>
      </dsp:nvSpPr>
      <dsp:spPr>
        <a:xfrm>
          <a:off x="0" y="856059"/>
          <a:ext cx="7772400" cy="8560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koncentrace na potřeby výrobce – cílem je </a:t>
          </a:r>
          <a:r>
            <a:rPr lang="cs-CZ" sz="1500" u="sng" kern="1200" smtClean="0"/>
            <a:t>prodat to, co vyrobil</a:t>
          </a:r>
          <a:r>
            <a:rPr lang="cs-CZ" sz="1500" kern="1200" smtClean="0"/>
            <a:t>, nikoliv potřeby zákazníka (vyrábět to, co by prodal) </a:t>
          </a:r>
          <a:endParaRPr lang="cs-CZ" sz="1500" kern="1200"/>
        </a:p>
      </dsp:txBody>
      <dsp:txXfrm>
        <a:off x="0" y="856059"/>
        <a:ext cx="7772400" cy="856059"/>
      </dsp:txXfrm>
    </dsp:sp>
    <dsp:sp modelId="{B80EF272-09F6-4737-9BC1-1CFF22C34146}">
      <dsp:nvSpPr>
        <dsp:cNvPr id="0" name=""/>
        <dsp:cNvSpPr/>
      </dsp:nvSpPr>
      <dsp:spPr>
        <a:xfrm>
          <a:off x="0" y="1712118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15C3AC-2EDA-470F-818C-28656CD77897}">
      <dsp:nvSpPr>
        <dsp:cNvPr id="0" name=""/>
        <dsp:cNvSpPr/>
      </dsp:nvSpPr>
      <dsp:spPr>
        <a:xfrm>
          <a:off x="0" y="1712118"/>
          <a:ext cx="7772400" cy="8560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tato koncepce se zaměřuje na cílevědomou a efektivní prodejní politiku podniku</a:t>
          </a:r>
          <a:endParaRPr lang="cs-CZ" sz="1500" kern="1200"/>
        </a:p>
      </dsp:txBody>
      <dsp:txXfrm>
        <a:off x="0" y="1712118"/>
        <a:ext cx="7772400" cy="856059"/>
      </dsp:txXfrm>
    </dsp:sp>
    <dsp:sp modelId="{25D6826E-8942-4963-97C5-79857101EA14}">
      <dsp:nvSpPr>
        <dsp:cNvPr id="0" name=""/>
        <dsp:cNvSpPr/>
      </dsp:nvSpPr>
      <dsp:spPr>
        <a:xfrm>
          <a:off x="0" y="2568177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F03D47-58E4-42F7-8B40-679E6D21052E}">
      <dsp:nvSpPr>
        <dsp:cNvPr id="0" name=""/>
        <dsp:cNvSpPr/>
      </dsp:nvSpPr>
      <dsp:spPr>
        <a:xfrm>
          <a:off x="0" y="2568177"/>
          <a:ext cx="7772400" cy="8560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své zájmy uskutečňuje prostřednictvím reklamy</a:t>
          </a:r>
          <a:endParaRPr lang="cs-CZ" sz="1500" kern="1200"/>
        </a:p>
      </dsp:txBody>
      <dsp:txXfrm>
        <a:off x="0" y="2568177"/>
        <a:ext cx="7772400" cy="8560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9333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6829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0514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026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6903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7594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1782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6709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692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31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6377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3140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2244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5365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630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8880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3430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6646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w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w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7.wm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HISTORIE MARKETINGU </a:t>
            </a:r>
            <a:br>
              <a:rPr lang="cs-CZ" dirty="0" smtClean="0"/>
            </a:br>
            <a:r>
              <a:rPr lang="cs-CZ" dirty="0" smtClean="0"/>
              <a:t>základní podnikatelské koncepce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3311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Vyjmenujte všechny podnikatelské koncepce</a:t>
            </a:r>
          </a:p>
          <a:p>
            <a:r>
              <a:rPr lang="cs-CZ" dirty="0" smtClean="0"/>
              <a:t>Které z podnikatelských koncepcí zohledňují potřeby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přání zákazníka</a:t>
            </a:r>
          </a:p>
          <a:p>
            <a:r>
              <a:rPr lang="cs-CZ" dirty="0" smtClean="0"/>
              <a:t>Uveďte firmy působící na našem trhu, které svým zákazníkům nabízejí věrnostní programy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945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330" y="1772816"/>
            <a:ext cx="7772870" cy="4536503"/>
          </a:xfrm>
        </p:spPr>
        <p:txBody>
          <a:bodyPr>
            <a:normAutofit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  <a:endParaRPr lang="cs-CZ" dirty="0" smtClean="0"/>
          </a:p>
          <a:p>
            <a:r>
              <a:rPr lang="cs-CZ" smtClean="0"/>
              <a:t>KINDLOVÁ, </a:t>
            </a:r>
            <a:r>
              <a:rPr lang="cs-CZ" dirty="0" smtClean="0"/>
              <a:t>J. trendy ve využívání nástrojů podpory: </a:t>
            </a:r>
            <a:r>
              <a:rPr lang="cs-CZ" dirty="0"/>
              <a:t>diplomová práce. </a:t>
            </a:r>
            <a:r>
              <a:rPr lang="cs-CZ" dirty="0" err="1" smtClean="0"/>
              <a:t>ostrava</a:t>
            </a:r>
            <a:r>
              <a:rPr lang="cs-CZ" dirty="0" smtClean="0"/>
              <a:t>: VYSOKÁ </a:t>
            </a:r>
            <a:r>
              <a:rPr lang="cs-CZ" dirty="0"/>
              <a:t>ŠKOLA BÁŇSKÁ </a:t>
            </a:r>
            <a:r>
              <a:rPr lang="cs-CZ" dirty="0" smtClean="0"/>
              <a:t>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</a:t>
            </a:r>
            <a:r>
              <a:rPr lang="cs-CZ" dirty="0" smtClean="0"/>
              <a:t>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  <a:endParaRPr lang="cs-CZ" dirty="0" smtClean="0"/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</p:txBody>
      </p:sp>
    </p:spTree>
    <p:extLst>
      <p:ext uri="{BB962C8B-B14F-4D97-AF65-F5344CB8AC3E}">
        <p14:creationId xmlns:p14="http://schemas.microsoft.com/office/powerpoint/2010/main" val="17705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/>
              <a:t>Obrázky webu Office.com</a:t>
            </a:r>
          </a:p>
        </p:txBody>
      </p:sp>
    </p:spTree>
    <p:extLst>
      <p:ext uri="{BB962C8B-B14F-4D97-AF65-F5344CB8AC3E}">
        <p14:creationId xmlns:p14="http://schemas.microsoft.com/office/powerpoint/2010/main" val="340506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787194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561303"/>
              </p:ext>
            </p:extLst>
          </p:nvPr>
        </p:nvGraphicFramePr>
        <p:xfrm>
          <a:off x="1043608" y="2420888"/>
          <a:ext cx="7056784" cy="3907848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VY_32_INOVACE_11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01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Historie marketingu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6092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Materiál vysvětluje podstatu jednotlivých podnikatelských koncepcí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Pokud není uvedeno jinak, pochází publikované materiály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08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Podnikatelské koncepce obecně: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68576143"/>
              </p:ext>
            </p:extLst>
          </p:nvPr>
        </p:nvGraphicFramePr>
        <p:xfrm>
          <a:off x="685800" y="2366963"/>
          <a:ext cx="7772400" cy="3424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3886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Výrobní koncepce 1900-1920</a:t>
            </a:r>
            <a:br>
              <a:rPr lang="cs-CZ" dirty="0" smtClean="0"/>
            </a:br>
            <a:r>
              <a:rPr lang="cs-CZ" sz="2200" b="1" dirty="0" smtClean="0">
                <a:solidFill>
                  <a:srgbClr val="FF0000"/>
                </a:solidFill>
              </a:rPr>
              <a:t>heslo: ,, vyrob co nejlevněji a prodáš“</a:t>
            </a:r>
            <a:endParaRPr lang="cs-CZ" sz="22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13944262"/>
              </p:ext>
            </p:extLst>
          </p:nvPr>
        </p:nvGraphicFramePr>
        <p:xfrm>
          <a:off x="685800" y="2366963"/>
          <a:ext cx="7772400" cy="3424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6606"/>
            <a:ext cx="915314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Výrobková koncepce 1920-1930</a:t>
            </a:r>
            <a:br>
              <a:rPr lang="cs-CZ" dirty="0" smtClean="0"/>
            </a:br>
            <a:r>
              <a:rPr lang="cs-CZ" sz="2200" b="1" dirty="0" smtClean="0">
                <a:solidFill>
                  <a:srgbClr val="FF0000"/>
                </a:solidFill>
              </a:rPr>
              <a:t>heslo: ,,vyrob co nejkvalitněji a prodáš“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97647019"/>
              </p:ext>
            </p:extLst>
          </p:nvPr>
        </p:nvGraphicFramePr>
        <p:xfrm>
          <a:off x="685800" y="2366963"/>
          <a:ext cx="7772400" cy="3424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59" y="4941168"/>
            <a:ext cx="1353737" cy="173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832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Prodejní koncepce 1930-1950</a:t>
            </a:r>
            <a:br>
              <a:rPr lang="cs-CZ" dirty="0" smtClean="0"/>
            </a:br>
            <a:r>
              <a:rPr lang="cs-CZ" sz="2400" b="1" dirty="0" smtClean="0">
                <a:solidFill>
                  <a:srgbClr val="FF0000"/>
                </a:solidFill>
              </a:rPr>
              <a:t>heslo: ,, čím více reklamy, tím více prodáš</a:t>
            </a:r>
            <a:r>
              <a:rPr lang="cs-CZ" sz="2400" dirty="0" smtClean="0">
                <a:solidFill>
                  <a:srgbClr val="FF0000"/>
                </a:solidFill>
              </a:rPr>
              <a:t>“</a:t>
            </a:r>
            <a:endParaRPr lang="cs-CZ" sz="2400" dirty="0">
              <a:solidFill>
                <a:srgbClr val="FF0000"/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6617519"/>
              </p:ext>
            </p:extLst>
          </p:nvPr>
        </p:nvGraphicFramePr>
        <p:xfrm>
          <a:off x="685800" y="2366963"/>
          <a:ext cx="7772400" cy="3424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Obrázek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509120"/>
            <a:ext cx="18288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Marketingová koncepce 1950-1960</a:t>
            </a:r>
            <a:br>
              <a:rPr lang="cs-CZ" dirty="0" smtClean="0"/>
            </a:br>
            <a:r>
              <a:rPr lang="cs-CZ" sz="2200" b="1" dirty="0" smtClean="0">
                <a:solidFill>
                  <a:srgbClr val="FF0000"/>
                </a:solidFill>
              </a:rPr>
              <a:t>heslo: ,,nejdřív poznej potřeby svého zákazníka a prodáš“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332" y="2367093"/>
            <a:ext cx="7772868" cy="4158251"/>
          </a:xfrm>
        </p:spPr>
        <p:txBody>
          <a:bodyPr>
            <a:noAutofit/>
          </a:bodyPr>
          <a:lstStyle/>
          <a:p>
            <a:pPr lvl="0">
              <a:spcAft>
                <a:spcPts val="300"/>
              </a:spcAft>
              <a:buFont typeface="Wingdings" pitchFamily="2" charset="2"/>
              <a:buChar char="ü"/>
              <a:tabLst>
                <a:tab pos="457200" algn="l"/>
                <a:tab pos="914400" algn="l"/>
                <a:tab pos="4138295" algn="r"/>
              </a:tabLst>
            </a:pPr>
            <a:r>
              <a:rPr lang="cs-CZ" sz="1200" b="1" dirty="0">
                <a:latin typeface="Times New Roman"/>
                <a:ea typeface="Times New Roman"/>
              </a:rPr>
              <a:t>je výsledkem vývoje a vzniká v </a:t>
            </a:r>
            <a:r>
              <a:rPr lang="cs-CZ" sz="1200" b="1" u="sng" dirty="0">
                <a:latin typeface="Times New Roman"/>
                <a:ea typeface="Times New Roman"/>
              </a:rPr>
              <a:t>USA v polovině 50.</a:t>
            </a:r>
            <a:r>
              <a:rPr lang="cs-CZ" sz="1200" b="1" u="sng" spc="30" dirty="0">
                <a:latin typeface="Times New Roman"/>
                <a:ea typeface="Times New Roman"/>
              </a:rPr>
              <a:t> </a:t>
            </a:r>
            <a:r>
              <a:rPr lang="cs-CZ" sz="1200" b="1" u="sng" spc="80" dirty="0">
                <a:latin typeface="Times New Roman"/>
                <a:ea typeface="Times New Roman"/>
              </a:rPr>
              <a:t>let</a:t>
            </a:r>
            <a:endParaRPr lang="cs-CZ" sz="1200" b="1" dirty="0">
              <a:latin typeface="Times New Roman"/>
              <a:ea typeface="Times New Roman"/>
            </a:endParaRPr>
          </a:p>
          <a:p>
            <a:pPr lvl="0">
              <a:spcAft>
                <a:spcPts val="300"/>
              </a:spcAft>
              <a:buFont typeface="Wingdings" pitchFamily="2" charset="2"/>
              <a:buChar char="ü"/>
              <a:tabLst>
                <a:tab pos="457200" algn="l"/>
                <a:tab pos="914400" algn="l"/>
                <a:tab pos="4138295" algn="r"/>
              </a:tabLst>
            </a:pPr>
            <a:r>
              <a:rPr lang="cs-CZ" sz="1200" b="1" spc="80" dirty="0">
                <a:latin typeface="Times New Roman"/>
                <a:ea typeface="Times New Roman"/>
              </a:rPr>
              <a:t>vychází z filozofie, že marketing je něco </a:t>
            </a:r>
            <a:r>
              <a:rPr lang="cs-CZ" sz="1200" b="1" u="sng" spc="80" dirty="0">
                <a:latin typeface="Times New Roman"/>
                <a:ea typeface="Times New Roman"/>
              </a:rPr>
              <a:t>více než prodej</a:t>
            </a:r>
            <a:endParaRPr lang="cs-CZ" sz="1200" b="1" dirty="0">
              <a:latin typeface="Times New Roman"/>
              <a:ea typeface="Times New Roman"/>
            </a:endParaRPr>
          </a:p>
          <a:p>
            <a:pPr>
              <a:buFont typeface="Wingdings" pitchFamily="2" charset="2"/>
              <a:buChar char="ü"/>
            </a:pPr>
            <a:r>
              <a:rPr lang="cs-CZ" sz="1200" b="1" dirty="0">
                <a:latin typeface="Times New Roman"/>
                <a:ea typeface="Times New Roman"/>
              </a:rPr>
              <a:t>zakládá se na principu </a:t>
            </a:r>
            <a:r>
              <a:rPr lang="cs-CZ" sz="1200" b="1" u="sng" dirty="0">
                <a:latin typeface="Times New Roman"/>
                <a:ea typeface="Times New Roman"/>
              </a:rPr>
              <a:t>trvalé orientace na zákazníka a </a:t>
            </a:r>
            <a:r>
              <a:rPr lang="cs-CZ" sz="1200" b="1" u="sng" dirty="0" smtClean="0">
                <a:latin typeface="Times New Roman"/>
                <a:ea typeface="Times New Roman"/>
              </a:rPr>
              <a:t> jeho </a:t>
            </a:r>
            <a:r>
              <a:rPr lang="cs-CZ" sz="1200" b="1" u="sng" dirty="0" smtClean="0">
                <a:latin typeface="Times New Roman"/>
                <a:ea typeface="Times New Roman"/>
              </a:rPr>
              <a:t>potřeby</a:t>
            </a:r>
          </a:p>
          <a:p>
            <a:pPr lvl="0">
              <a:buFont typeface="Wingdings" pitchFamily="2" charset="2"/>
              <a:buChar char="ü"/>
              <a:tabLst>
                <a:tab pos="457200" algn="l"/>
              </a:tabLst>
            </a:pPr>
            <a:r>
              <a:rPr lang="cs-CZ" sz="1200" b="1" dirty="0">
                <a:latin typeface="Times New Roman"/>
                <a:ea typeface="Times New Roman"/>
              </a:rPr>
              <a:t>vychází z přesvědčení, že svých cílů může podnik dosáhnout jen tehdy, pozná-li potřeby a přání </a:t>
            </a:r>
            <a:r>
              <a:rPr lang="cs-CZ" sz="1200" b="1" dirty="0" smtClean="0">
                <a:latin typeface="Times New Roman"/>
                <a:ea typeface="Times New Roman"/>
              </a:rPr>
              <a:t>zákazníků, </a:t>
            </a:r>
            <a:r>
              <a:rPr lang="cs-CZ" sz="1200" b="1" dirty="0">
                <a:latin typeface="Times New Roman"/>
                <a:ea typeface="Times New Roman"/>
              </a:rPr>
              <a:t>a ty pak dokáže uspokojit účinněji a lépe než konkurence</a:t>
            </a:r>
          </a:p>
          <a:p>
            <a:pPr lvl="0">
              <a:buFont typeface="Wingdings" pitchFamily="2" charset="2"/>
              <a:buChar char="ü"/>
              <a:tabLst>
                <a:tab pos="457200" algn="l"/>
              </a:tabLst>
            </a:pPr>
            <a:r>
              <a:rPr lang="cs-CZ" sz="1200" b="1" dirty="0">
                <a:latin typeface="Times New Roman"/>
                <a:ea typeface="Times New Roman"/>
              </a:rPr>
              <a:t>k realizaci této koncepce slouží firmám tzv. marketingové nástroje</a:t>
            </a:r>
          </a:p>
          <a:p>
            <a:pPr marL="0" lvl="0" indent="0">
              <a:buNone/>
              <a:tabLst>
                <a:tab pos="457200" algn="l"/>
              </a:tabLst>
            </a:pPr>
            <a:r>
              <a:rPr lang="cs-CZ" sz="1200" b="1" u="sng" dirty="0">
                <a:latin typeface="Times New Roman"/>
                <a:ea typeface="Times New Roman"/>
              </a:rPr>
              <a:t>4 hlavní znaky marketingové koncepce:</a:t>
            </a:r>
            <a:r>
              <a:rPr lang="cs-CZ" sz="1200" b="1" dirty="0">
                <a:latin typeface="Times New Roman"/>
                <a:ea typeface="Times New Roman"/>
              </a:rPr>
              <a:t> </a:t>
            </a:r>
            <a:endParaRPr lang="cs-CZ" sz="1200" b="1" dirty="0" smtClean="0">
              <a:latin typeface="Times New Roman"/>
              <a:ea typeface="Times New Roman"/>
            </a:endParaRPr>
          </a:p>
          <a:p>
            <a:pPr lvl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cs-CZ" sz="1200" b="1" dirty="0" smtClean="0">
                <a:latin typeface="Times New Roman"/>
                <a:ea typeface="Times New Roman"/>
              </a:rPr>
              <a:t>zásada ziskovosti</a:t>
            </a:r>
          </a:p>
          <a:p>
            <a:pPr lvl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cs-CZ" sz="1200" b="1" dirty="0" smtClean="0">
                <a:latin typeface="Times New Roman"/>
                <a:ea typeface="Times New Roman"/>
              </a:rPr>
              <a:t>orientace </a:t>
            </a:r>
            <a:r>
              <a:rPr lang="cs-CZ" sz="1200" b="1" dirty="0">
                <a:latin typeface="Times New Roman"/>
                <a:ea typeface="Times New Roman"/>
              </a:rPr>
              <a:t>na zákazníka</a:t>
            </a:r>
          </a:p>
          <a:p>
            <a:pPr>
              <a:spcAft>
                <a:spcPts val="0"/>
              </a:spcAft>
              <a:buFont typeface="Wingdings" pitchFamily="2" charset="2"/>
              <a:buChar char="Ø"/>
            </a:pPr>
            <a:r>
              <a:rPr lang="cs-CZ" sz="1200" b="1" dirty="0" smtClean="0">
                <a:latin typeface="Times New Roman"/>
                <a:ea typeface="Times New Roman"/>
              </a:rPr>
              <a:t>soustředění </a:t>
            </a:r>
            <a:r>
              <a:rPr lang="cs-CZ" sz="1200" b="1" dirty="0">
                <a:latin typeface="Times New Roman"/>
                <a:ea typeface="Times New Roman"/>
              </a:rPr>
              <a:t>se na trh, průzkum trhu</a:t>
            </a:r>
          </a:p>
          <a:p>
            <a:pPr>
              <a:spcAft>
                <a:spcPts val="0"/>
              </a:spcAft>
              <a:buFont typeface="Wingdings" pitchFamily="2" charset="2"/>
              <a:buChar char="Ø"/>
            </a:pPr>
            <a:r>
              <a:rPr lang="cs-CZ" sz="1200" b="1" dirty="0" smtClean="0">
                <a:latin typeface="Times New Roman"/>
                <a:ea typeface="Times New Roman"/>
              </a:rPr>
              <a:t>koordinace </a:t>
            </a:r>
            <a:r>
              <a:rPr lang="cs-CZ" sz="1200" b="1" dirty="0">
                <a:latin typeface="Times New Roman"/>
                <a:ea typeface="Times New Roman"/>
              </a:rPr>
              <a:t>všech podnikových činností</a:t>
            </a:r>
          </a:p>
          <a:p>
            <a:pPr marL="0" indent="0">
              <a:spcAft>
                <a:spcPts val="0"/>
              </a:spcAft>
              <a:buNone/>
            </a:pPr>
            <a:r>
              <a:rPr lang="cs-CZ" sz="1200" b="1" dirty="0">
                <a:latin typeface="Times New Roman"/>
                <a:ea typeface="Times New Roman"/>
              </a:rPr>
              <a:t> </a:t>
            </a:r>
          </a:p>
          <a:p>
            <a:endParaRPr lang="cs-CZ" sz="1200" b="1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5085184"/>
            <a:ext cx="884225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03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>
                <a:solidFill>
                  <a:prstClr val="black"/>
                </a:solidFill>
              </a:rPr>
              <a:t>Rozdíly mezi </a:t>
            </a:r>
            <a:r>
              <a:rPr lang="cs-CZ" sz="4000" dirty="0">
                <a:solidFill>
                  <a:srgbClr val="FF0000"/>
                </a:solidFill>
              </a:rPr>
              <a:t>prodejní </a:t>
            </a:r>
            <a:r>
              <a:rPr lang="cs-CZ" sz="4000" dirty="0" smtClean="0">
                <a:solidFill>
                  <a:srgbClr val="FF0000"/>
                </a:solidFill>
              </a:rPr>
              <a:t/>
            </a:r>
            <a:br>
              <a:rPr lang="cs-CZ" sz="4000" dirty="0" smtClean="0">
                <a:solidFill>
                  <a:srgbClr val="FF0000"/>
                </a:solidFill>
              </a:rPr>
            </a:br>
            <a:r>
              <a:rPr lang="cs-CZ" sz="4000" dirty="0" smtClean="0">
                <a:solidFill>
                  <a:prstClr val="black"/>
                </a:solidFill>
              </a:rPr>
              <a:t>a </a:t>
            </a:r>
            <a:r>
              <a:rPr lang="cs-CZ" sz="4000" dirty="0">
                <a:solidFill>
                  <a:srgbClr val="9BBB59">
                    <a:lumMod val="75000"/>
                  </a:srgbClr>
                </a:solidFill>
              </a:rPr>
              <a:t>marketingovou</a:t>
            </a:r>
            <a:r>
              <a:rPr lang="cs-CZ" sz="4000" dirty="0">
                <a:solidFill>
                  <a:prstClr val="black"/>
                </a:solidFill>
              </a:rPr>
              <a:t> koncepcí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Prodejní koncepce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457200" marR="26035">
              <a:spcAft>
                <a:spcPts val="300"/>
              </a:spcAft>
              <a:buFont typeface="Wingdings" pitchFamily="2" charset="2"/>
              <a:buChar char="ü"/>
              <a:tabLst>
                <a:tab pos="262890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Důraz </a:t>
            </a:r>
            <a:r>
              <a:rPr lang="cs-CZ" dirty="0">
                <a:latin typeface="Times New Roman"/>
                <a:ea typeface="Times New Roman"/>
              </a:rPr>
              <a:t>kladen na produkt </a:t>
            </a:r>
            <a:r>
              <a:rPr lang="cs-CZ" dirty="0" smtClean="0">
                <a:latin typeface="Times New Roman"/>
                <a:ea typeface="Times New Roman"/>
              </a:rPr>
              <a:t>                      </a:t>
            </a:r>
          </a:p>
          <a:p>
            <a:pPr marL="457200" marR="26035">
              <a:spcAft>
                <a:spcPts val="300"/>
              </a:spcAft>
              <a:buFont typeface="Wingdings" pitchFamily="2" charset="2"/>
              <a:buChar char="ü"/>
              <a:tabLst>
                <a:tab pos="262890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Nerozlišování </a:t>
            </a:r>
            <a:r>
              <a:rPr lang="cs-CZ" dirty="0">
                <a:latin typeface="Times New Roman"/>
                <a:ea typeface="Times New Roman"/>
              </a:rPr>
              <a:t>zákazníků                         </a:t>
            </a:r>
            <a:r>
              <a:rPr lang="cs-CZ" dirty="0" smtClean="0">
                <a:latin typeface="Times New Roman"/>
                <a:ea typeface="Times New Roman"/>
              </a:rPr>
              <a:t>  </a:t>
            </a:r>
          </a:p>
          <a:p>
            <a:pPr marL="457200" marR="26035">
              <a:spcAft>
                <a:spcPts val="300"/>
              </a:spcAft>
              <a:buFont typeface="Wingdings" pitchFamily="2" charset="2"/>
              <a:buChar char="ü"/>
              <a:tabLst>
                <a:tab pos="262890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Podnik </a:t>
            </a:r>
            <a:r>
              <a:rPr lang="cs-CZ" dirty="0">
                <a:latin typeface="Times New Roman"/>
                <a:ea typeface="Times New Roman"/>
              </a:rPr>
              <a:t>nejdříve </a:t>
            </a:r>
            <a:r>
              <a:rPr lang="cs-CZ" dirty="0" smtClean="0">
                <a:latin typeface="Times New Roman"/>
                <a:ea typeface="Times New Roman"/>
              </a:rPr>
              <a:t>vyrábí                          </a:t>
            </a:r>
          </a:p>
          <a:p>
            <a:pPr marL="457200" marR="26035">
              <a:spcAft>
                <a:spcPts val="300"/>
              </a:spcAft>
              <a:buFont typeface="Wingdings" pitchFamily="2" charset="2"/>
              <a:buChar char="ü"/>
              <a:tabLst>
                <a:tab pos="262890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Management </a:t>
            </a:r>
            <a:r>
              <a:rPr lang="cs-CZ" dirty="0">
                <a:latin typeface="Times New Roman"/>
                <a:ea typeface="Times New Roman"/>
              </a:rPr>
              <a:t>se orientuje na obrat	</a:t>
            </a:r>
            <a:r>
              <a:rPr lang="cs-CZ" dirty="0" smtClean="0">
                <a:latin typeface="Times New Roman"/>
                <a:ea typeface="Times New Roman"/>
              </a:rPr>
              <a:t>  </a:t>
            </a:r>
          </a:p>
          <a:p>
            <a:pPr marL="457200" marR="26035">
              <a:spcAft>
                <a:spcPts val="300"/>
              </a:spcAft>
              <a:buFont typeface="Wingdings" pitchFamily="2" charset="2"/>
              <a:buChar char="ü"/>
              <a:tabLst>
                <a:tab pos="262890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Má krátkodobé plánování zaměřené na prodej                         </a:t>
            </a:r>
            <a:r>
              <a:rPr lang="cs-CZ" b="1" dirty="0" smtClean="0">
                <a:latin typeface="Times New Roman"/>
                <a:ea typeface="Times New Roman"/>
              </a:rPr>
              <a:t>	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Marketingová koncepce</a:t>
            </a:r>
            <a:endParaRPr lang="cs-CZ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62500" lnSpcReduction="20000"/>
          </a:bodyPr>
          <a:lstStyle/>
          <a:p>
            <a:pPr marL="457200" marR="26035">
              <a:spcAft>
                <a:spcPts val="300"/>
              </a:spcAft>
              <a:buFont typeface="Wingdings" pitchFamily="2" charset="2"/>
              <a:buChar char="ü"/>
              <a:tabLst>
                <a:tab pos="262890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 </a:t>
            </a:r>
            <a:r>
              <a:rPr lang="cs-CZ" dirty="0">
                <a:latin typeface="Times New Roman"/>
                <a:ea typeface="Times New Roman"/>
              </a:rPr>
              <a:t>Důraz kladen na přání </a:t>
            </a:r>
            <a:r>
              <a:rPr lang="cs-CZ" dirty="0" smtClean="0">
                <a:latin typeface="Times New Roman"/>
                <a:ea typeface="Times New Roman"/>
              </a:rPr>
              <a:t>  zákazníka</a:t>
            </a:r>
          </a:p>
          <a:p>
            <a:pPr marL="457200" marR="182880">
              <a:spcAft>
                <a:spcPts val="300"/>
              </a:spcAft>
              <a:buFont typeface="Wingdings" pitchFamily="2" charset="2"/>
              <a:buChar char="ü"/>
              <a:tabLst>
                <a:tab pos="244094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Cílový trh</a:t>
            </a:r>
          </a:p>
          <a:p>
            <a:pPr marL="457200">
              <a:spcAft>
                <a:spcPts val="300"/>
              </a:spcAft>
              <a:buFont typeface="Wingdings" pitchFamily="2" charset="2"/>
              <a:buChar char="ü"/>
              <a:tabLst>
                <a:tab pos="57150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Podnik </a:t>
            </a:r>
            <a:r>
              <a:rPr lang="cs-CZ" dirty="0">
                <a:latin typeface="Times New Roman"/>
                <a:ea typeface="Times New Roman"/>
              </a:rPr>
              <a:t>nejdříve určí přání zákazníků a </a:t>
            </a:r>
            <a:r>
              <a:rPr lang="cs-CZ" dirty="0" smtClean="0">
                <a:latin typeface="Times New Roman"/>
                <a:ea typeface="Times New Roman"/>
              </a:rPr>
              <a:t>                                             potom </a:t>
            </a:r>
            <a:r>
              <a:rPr lang="cs-CZ" dirty="0">
                <a:latin typeface="Times New Roman"/>
                <a:ea typeface="Times New Roman"/>
              </a:rPr>
              <a:t>řeší, jak produkt vyrobí </a:t>
            </a:r>
            <a:r>
              <a:rPr lang="cs-CZ" dirty="0" smtClean="0">
                <a:latin typeface="Times New Roman"/>
                <a:ea typeface="Times New Roman"/>
              </a:rPr>
              <a:t/>
            </a:r>
            <a:br>
              <a:rPr lang="cs-CZ" dirty="0" smtClean="0">
                <a:latin typeface="Times New Roman"/>
                <a:ea typeface="Times New Roman"/>
              </a:rPr>
            </a:br>
            <a:r>
              <a:rPr lang="cs-CZ" dirty="0" smtClean="0">
                <a:latin typeface="Times New Roman"/>
                <a:ea typeface="Times New Roman"/>
              </a:rPr>
              <a:t>a </a:t>
            </a:r>
            <a:r>
              <a:rPr lang="cs-CZ" dirty="0" smtClean="0">
                <a:latin typeface="Times New Roman"/>
                <a:ea typeface="Times New Roman"/>
              </a:rPr>
              <a:t>prodá</a:t>
            </a:r>
          </a:p>
          <a:p>
            <a:pPr marL="457200">
              <a:spcAft>
                <a:spcPts val="300"/>
              </a:spcAft>
              <a:buFont typeface="Wingdings" pitchFamily="2" charset="2"/>
              <a:buChar char="ü"/>
              <a:tabLst>
                <a:tab pos="57150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Management </a:t>
            </a:r>
            <a:r>
              <a:rPr lang="cs-CZ" dirty="0">
                <a:latin typeface="Times New Roman"/>
                <a:ea typeface="Times New Roman"/>
              </a:rPr>
              <a:t>se orientuje na zisk</a:t>
            </a:r>
          </a:p>
          <a:p>
            <a:pPr marL="457200">
              <a:spcAft>
                <a:spcPts val="300"/>
              </a:spcAft>
              <a:buFont typeface="Wingdings" pitchFamily="2" charset="2"/>
              <a:buChar char="ü"/>
              <a:tabLst>
                <a:tab pos="571500" algn="l"/>
              </a:tabLst>
            </a:pPr>
            <a:r>
              <a:rPr lang="cs-CZ" dirty="0" smtClean="0">
                <a:latin typeface="Times New Roman"/>
                <a:ea typeface="Times New Roman"/>
              </a:rPr>
              <a:t>Dlouhodobé </a:t>
            </a:r>
            <a:r>
              <a:rPr lang="cs-CZ" dirty="0">
                <a:latin typeface="Times New Roman"/>
                <a:ea typeface="Times New Roman"/>
              </a:rPr>
              <a:t>plánování         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17171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3600" dirty="0" smtClean="0"/>
              <a:t>Sociální marketingová koncepce 1960 - současnost</a:t>
            </a:r>
            <a:br>
              <a:rPr lang="cs-CZ" sz="3600" dirty="0" smtClean="0"/>
            </a:br>
            <a:r>
              <a:rPr lang="cs-CZ" sz="2200" b="1" dirty="0" smtClean="0">
                <a:solidFill>
                  <a:srgbClr val="FF0000"/>
                </a:solidFill>
              </a:rPr>
              <a:t>heslo: ,,poznej potřeby svého zákazníka, zohledni i potřeby společnosti a prodáš“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57200" y="1988840"/>
            <a:ext cx="8229600" cy="460851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q"/>
              <a:tabLst>
                <a:tab pos="457200" algn="l"/>
              </a:tabLst>
            </a:pPr>
            <a:r>
              <a:rPr lang="cs-CZ" sz="2400" dirty="0">
                <a:latin typeface="Times New Roman"/>
                <a:ea typeface="Times New Roman"/>
              </a:rPr>
              <a:t>snaží se o to, aby firmy plnily své cíle </a:t>
            </a:r>
            <a:r>
              <a:rPr lang="cs-CZ" sz="2400" dirty="0" smtClean="0">
                <a:latin typeface="Times New Roman"/>
                <a:ea typeface="Times New Roman"/>
              </a:rPr>
              <a:t>uspokojováním </a:t>
            </a:r>
            <a:r>
              <a:rPr lang="cs-CZ" sz="2400" dirty="0">
                <a:latin typeface="Times New Roman"/>
                <a:ea typeface="Times New Roman"/>
              </a:rPr>
              <a:t>přání </a:t>
            </a:r>
            <a:r>
              <a:rPr lang="cs-CZ" sz="2400" dirty="0" smtClean="0">
                <a:latin typeface="Times New Roman"/>
                <a:ea typeface="Times New Roman"/>
              </a:rPr>
              <a:t/>
            </a:r>
            <a:br>
              <a:rPr lang="cs-CZ" sz="2400" dirty="0" smtClean="0">
                <a:latin typeface="Times New Roman"/>
                <a:ea typeface="Times New Roman"/>
              </a:rPr>
            </a:br>
            <a:r>
              <a:rPr lang="cs-CZ" sz="2400" dirty="0" smtClean="0">
                <a:latin typeface="Times New Roman"/>
                <a:ea typeface="Times New Roman"/>
              </a:rPr>
              <a:t>a </a:t>
            </a:r>
            <a:r>
              <a:rPr lang="cs-CZ" sz="2400" dirty="0">
                <a:latin typeface="Times New Roman"/>
                <a:ea typeface="Times New Roman"/>
              </a:rPr>
              <a:t>potřeb spotřebitelů, ale při zachování blahobytu spotřebitele a celé  </a:t>
            </a:r>
            <a:r>
              <a:rPr lang="cs-CZ" sz="2400" dirty="0" smtClean="0">
                <a:latin typeface="Times New Roman"/>
                <a:ea typeface="Times New Roman"/>
              </a:rPr>
              <a:t>společnosti</a:t>
            </a:r>
          </a:p>
          <a:p>
            <a:pPr marR="46990" lvl="0" algn="just">
              <a:spcAft>
                <a:spcPts val="300"/>
              </a:spcAft>
              <a:buFont typeface="Wingdings" pitchFamily="2" charset="2"/>
              <a:buChar char="q"/>
              <a:tabLst>
                <a:tab pos="457200" algn="l"/>
              </a:tabLst>
            </a:pPr>
            <a:r>
              <a:rPr lang="cs-CZ" sz="2400" dirty="0" smtClean="0">
                <a:latin typeface="Times New Roman"/>
                <a:ea typeface="Times New Roman"/>
              </a:rPr>
              <a:t>její </a:t>
            </a:r>
            <a:r>
              <a:rPr lang="cs-CZ" sz="2400" dirty="0">
                <a:latin typeface="Times New Roman"/>
                <a:ea typeface="Times New Roman"/>
              </a:rPr>
              <a:t>realizace je možná jen za předpokladu, že podnikatelé budou ve svých aktivitách respektovat </a:t>
            </a:r>
            <a:r>
              <a:rPr lang="cs-CZ" sz="2400" u="sng" dirty="0">
                <a:latin typeface="Times New Roman"/>
                <a:ea typeface="Times New Roman"/>
              </a:rPr>
              <a:t>nejen</a:t>
            </a:r>
            <a:r>
              <a:rPr lang="cs-CZ" sz="2400" dirty="0">
                <a:latin typeface="Times New Roman"/>
                <a:ea typeface="Times New Roman"/>
              </a:rPr>
              <a:t> požadavek </a:t>
            </a:r>
            <a:r>
              <a:rPr lang="cs-CZ" sz="2400" u="sng" dirty="0">
                <a:latin typeface="Times New Roman"/>
                <a:ea typeface="Times New Roman"/>
              </a:rPr>
              <a:t>dosahování zisku a uspokojování zákazníků</a:t>
            </a:r>
            <a:r>
              <a:rPr lang="cs-CZ" sz="2400" dirty="0">
                <a:latin typeface="Times New Roman"/>
                <a:ea typeface="Times New Roman"/>
              </a:rPr>
              <a:t>, ale </a:t>
            </a:r>
            <a:r>
              <a:rPr lang="cs-CZ" sz="2400" u="sng" dirty="0">
                <a:latin typeface="Times New Roman"/>
                <a:ea typeface="Times New Roman"/>
              </a:rPr>
              <a:t>i veřejný zájem</a:t>
            </a:r>
            <a:r>
              <a:rPr lang="cs-CZ" sz="2400" dirty="0">
                <a:latin typeface="Times New Roman"/>
                <a:ea typeface="Times New Roman"/>
              </a:rPr>
              <a:t> a budou si uvědomovat také vlastní společenskou odpovědnost</a:t>
            </a:r>
          </a:p>
          <a:p>
            <a:pPr lvl="0">
              <a:buFont typeface="Wingdings" pitchFamily="2" charset="2"/>
              <a:buChar char="q"/>
              <a:tabLst>
                <a:tab pos="457200" algn="l"/>
              </a:tabLst>
            </a:pPr>
            <a:r>
              <a:rPr lang="cs-CZ" sz="2400" dirty="0">
                <a:latin typeface="Times New Roman"/>
                <a:ea typeface="Times New Roman"/>
              </a:rPr>
              <a:t>uspokojují jen ty potřeby, které nejsou v rozporu se zájmy veřejnosti</a:t>
            </a:r>
          </a:p>
          <a:p>
            <a:pPr lvl="0">
              <a:buFont typeface="Wingdings" pitchFamily="2" charset="2"/>
              <a:buChar char="q"/>
              <a:tabLst>
                <a:tab pos="457200" algn="l"/>
              </a:tabLst>
            </a:pPr>
            <a:r>
              <a:rPr lang="cs-CZ" sz="2400" dirty="0">
                <a:latin typeface="Times New Roman"/>
                <a:ea typeface="Times New Roman"/>
              </a:rPr>
              <a:t>vyšší společenská zodpovědnost </a:t>
            </a:r>
            <a:r>
              <a:rPr lang="cs-CZ" sz="2400" dirty="0" smtClean="0">
                <a:latin typeface="Times New Roman"/>
                <a:ea typeface="Times New Roman"/>
              </a:rPr>
              <a:t>(ekologická</a:t>
            </a:r>
            <a:r>
              <a:rPr lang="cs-CZ" sz="2400" dirty="0">
                <a:latin typeface="Times New Roman"/>
                <a:ea typeface="Times New Roman"/>
              </a:rPr>
              <a:t>, </a:t>
            </a:r>
            <a:r>
              <a:rPr lang="cs-CZ" sz="2400" dirty="0" smtClean="0">
                <a:latin typeface="Times New Roman"/>
                <a:ea typeface="Times New Roman"/>
              </a:rPr>
              <a:t>humánní Koncepce</a:t>
            </a:r>
            <a:r>
              <a:rPr lang="cs-CZ" sz="2400" dirty="0">
                <a:latin typeface="Times New Roman"/>
                <a:ea typeface="Times New Roman"/>
              </a:rPr>
              <a:t>)</a:t>
            </a:r>
          </a:p>
          <a:p>
            <a:pPr lvl="0">
              <a:buFont typeface="Wingdings" pitchFamily="2" charset="2"/>
              <a:buChar char="q"/>
              <a:tabLst>
                <a:tab pos="457200" algn="l"/>
              </a:tabLst>
            </a:pPr>
            <a:r>
              <a:rPr lang="cs-CZ" sz="2400" dirty="0">
                <a:latin typeface="Times New Roman"/>
                <a:ea typeface="Times New Roman"/>
              </a:rPr>
              <a:t>tyto podniky by neměly vyrábět </a:t>
            </a:r>
            <a:r>
              <a:rPr lang="cs-CZ" sz="2400" dirty="0" smtClean="0">
                <a:latin typeface="Times New Roman"/>
                <a:ea typeface="Times New Roman"/>
              </a:rPr>
              <a:t>(dodávat </a:t>
            </a:r>
            <a:r>
              <a:rPr lang="cs-CZ" sz="2400" dirty="0">
                <a:latin typeface="Times New Roman"/>
                <a:ea typeface="Times New Roman"/>
              </a:rPr>
              <a:t>na trh) výrobky, které ohrožují zdraví spotřebitelů či životní prostředí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112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Kapka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Kapka</Template>
  <TotalTime>149</TotalTime>
  <Words>557</Words>
  <Application>Microsoft Office PowerPoint</Application>
  <PresentationFormat>Předvádění na obrazovce (4:3)</PresentationFormat>
  <Paragraphs>84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Kapka</vt:lpstr>
      <vt:lpstr>HISTORIE MARKETINGU  základní podnikatelské koncepce</vt:lpstr>
      <vt:lpstr>Prezentace aplikace PowerPoint</vt:lpstr>
      <vt:lpstr>Podnikatelské koncepce obecně:</vt:lpstr>
      <vt:lpstr>Výrobní koncepce 1900-1920 heslo: ,, vyrob co nejlevněji a prodáš“</vt:lpstr>
      <vt:lpstr>Výrobková koncepce 1920-1930 heslo: ,,vyrob co nejkvalitněji a prodáš“</vt:lpstr>
      <vt:lpstr>Prodejní koncepce 1930-1950 heslo: ,, čím více reklamy, tím více prodáš“</vt:lpstr>
      <vt:lpstr>Marketingová koncepce 1950-1960 heslo: ,,nejdřív poznej potřeby svého zákazníka a prodáš“</vt:lpstr>
      <vt:lpstr>Rozdíly mezi prodejní  a marketingovou koncepcí</vt:lpstr>
      <vt:lpstr>Sociální marketingová koncepce 1960 - současnost heslo: ,,poznej potřeby svého zákazníka, zohledni i potřeby společnosti a prodáš“ </vt:lpstr>
      <vt:lpstr>Otázky k procvičování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HISTORIE MARKETINGU  základní podnikatelské koncepce</dc:title>
  <cp:lastModifiedBy>LIVA</cp:lastModifiedBy>
  <cp:revision>28</cp:revision>
  <dcterms:modified xsi:type="dcterms:W3CDTF">2014-10-24T13:19:43Z</dcterms:modified>
</cp:coreProperties>
</file>