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138731-D48B-4721-898F-8FFA21E1CBF2}" type="doc">
      <dgm:prSet loTypeId="urn:microsoft.com/office/officeart/2005/8/layout/pyramid3" loCatId="pyramid" qsTypeId="urn:microsoft.com/office/officeart/2005/8/quickstyle/3d7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AE1B3340-0DB7-4D07-82CB-E25866AFB8B4}">
      <dgm:prSet/>
      <dgm:spPr/>
      <dgm:t>
        <a:bodyPr/>
        <a:lstStyle/>
        <a:p>
          <a:pPr rtl="0"/>
          <a:r>
            <a:rPr lang="cs-CZ" smtClean="0"/>
            <a:t>Tradiční zvykový systém</a:t>
          </a:r>
          <a:endParaRPr lang="cs-CZ"/>
        </a:p>
      </dgm:t>
    </dgm:pt>
    <dgm:pt modelId="{4D271A2A-A360-4B36-9A19-50B16FD742BD}" type="parTrans" cxnId="{58CF8901-21B4-4530-AFFE-F148F1C64961}">
      <dgm:prSet/>
      <dgm:spPr/>
      <dgm:t>
        <a:bodyPr/>
        <a:lstStyle/>
        <a:p>
          <a:endParaRPr lang="cs-CZ"/>
        </a:p>
      </dgm:t>
    </dgm:pt>
    <dgm:pt modelId="{1F3E94F2-A71F-4DE0-8102-B7992187AF4B}" type="sibTrans" cxnId="{58CF8901-21B4-4530-AFFE-F148F1C64961}">
      <dgm:prSet/>
      <dgm:spPr/>
      <dgm:t>
        <a:bodyPr/>
        <a:lstStyle/>
        <a:p>
          <a:endParaRPr lang="cs-CZ"/>
        </a:p>
      </dgm:t>
    </dgm:pt>
    <dgm:pt modelId="{A5492F7C-2428-4746-9335-FEB0D4AA9CC5}">
      <dgm:prSet/>
      <dgm:spPr/>
      <dgm:t>
        <a:bodyPr/>
        <a:lstStyle/>
        <a:p>
          <a:pPr rtl="0"/>
          <a:r>
            <a:rPr lang="cs-CZ" smtClean="0"/>
            <a:t>Příkazový systém</a:t>
          </a:r>
          <a:endParaRPr lang="cs-CZ"/>
        </a:p>
      </dgm:t>
    </dgm:pt>
    <dgm:pt modelId="{5EE62568-0763-470C-A748-AE545314543B}" type="parTrans" cxnId="{7BBE34F1-A3E2-435C-A811-2E4887497DE7}">
      <dgm:prSet/>
      <dgm:spPr/>
      <dgm:t>
        <a:bodyPr/>
        <a:lstStyle/>
        <a:p>
          <a:endParaRPr lang="cs-CZ"/>
        </a:p>
      </dgm:t>
    </dgm:pt>
    <dgm:pt modelId="{705761AA-E2A9-4F73-ABBD-4B3A088476FF}" type="sibTrans" cxnId="{7BBE34F1-A3E2-435C-A811-2E4887497DE7}">
      <dgm:prSet/>
      <dgm:spPr/>
      <dgm:t>
        <a:bodyPr/>
        <a:lstStyle/>
        <a:p>
          <a:endParaRPr lang="cs-CZ"/>
        </a:p>
      </dgm:t>
    </dgm:pt>
    <dgm:pt modelId="{8DAF59D0-B714-4275-9432-7ED7D2FD864F}">
      <dgm:prSet/>
      <dgm:spPr/>
      <dgm:t>
        <a:bodyPr/>
        <a:lstStyle/>
        <a:p>
          <a:pPr rtl="0"/>
          <a:r>
            <a:rPr lang="cs-CZ" smtClean="0"/>
            <a:t>Čistě tržní systém</a:t>
          </a:r>
          <a:endParaRPr lang="cs-CZ"/>
        </a:p>
      </dgm:t>
    </dgm:pt>
    <dgm:pt modelId="{968EFF64-36F5-49A4-B7D2-E802C15D5CB6}" type="parTrans" cxnId="{1DBE3FAE-7BAD-4F8E-B591-7FFB6553F6CC}">
      <dgm:prSet/>
      <dgm:spPr/>
      <dgm:t>
        <a:bodyPr/>
        <a:lstStyle/>
        <a:p>
          <a:endParaRPr lang="cs-CZ"/>
        </a:p>
      </dgm:t>
    </dgm:pt>
    <dgm:pt modelId="{482B30FD-C3EB-4F50-83C2-C00021A2BABC}" type="sibTrans" cxnId="{1DBE3FAE-7BAD-4F8E-B591-7FFB6553F6CC}">
      <dgm:prSet/>
      <dgm:spPr/>
      <dgm:t>
        <a:bodyPr/>
        <a:lstStyle/>
        <a:p>
          <a:endParaRPr lang="cs-CZ"/>
        </a:p>
      </dgm:t>
    </dgm:pt>
    <dgm:pt modelId="{49DE3B88-AE1D-4299-93F3-2681F35E5157}">
      <dgm:prSet/>
      <dgm:spPr/>
      <dgm:t>
        <a:bodyPr/>
        <a:lstStyle/>
        <a:p>
          <a:pPr rtl="0"/>
          <a:r>
            <a:rPr lang="cs-CZ" dirty="0" smtClean="0"/>
            <a:t>Sociálně tržní systém</a:t>
          </a:r>
          <a:endParaRPr lang="cs-CZ" dirty="0"/>
        </a:p>
      </dgm:t>
    </dgm:pt>
    <dgm:pt modelId="{1F415C30-2F5E-4D3B-BFE1-ACA8B9F195DC}" type="parTrans" cxnId="{131D41BC-15FC-4A7B-BB3B-BBA913BC8A08}">
      <dgm:prSet/>
      <dgm:spPr/>
      <dgm:t>
        <a:bodyPr/>
        <a:lstStyle/>
        <a:p>
          <a:endParaRPr lang="cs-CZ"/>
        </a:p>
      </dgm:t>
    </dgm:pt>
    <dgm:pt modelId="{004460CB-B59B-4EA8-8F23-7E06CA5E66EC}" type="sibTrans" cxnId="{131D41BC-15FC-4A7B-BB3B-BBA913BC8A08}">
      <dgm:prSet/>
      <dgm:spPr/>
      <dgm:t>
        <a:bodyPr/>
        <a:lstStyle/>
        <a:p>
          <a:endParaRPr lang="cs-CZ"/>
        </a:p>
      </dgm:t>
    </dgm:pt>
    <dgm:pt modelId="{E76BEB6B-ABE3-4261-BA73-2892D6AFE6F9}" type="pres">
      <dgm:prSet presAssocID="{46138731-D48B-4721-898F-8FFA21E1CBF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F5A8A8A-4E4A-48A0-8F38-211163A42393}" type="pres">
      <dgm:prSet presAssocID="{AE1B3340-0DB7-4D07-82CB-E25866AFB8B4}" presName="Name8" presStyleCnt="0"/>
      <dgm:spPr/>
    </dgm:pt>
    <dgm:pt modelId="{C3FFF231-6CB5-443F-BF98-E639A7FB9039}" type="pres">
      <dgm:prSet presAssocID="{AE1B3340-0DB7-4D07-82CB-E25866AFB8B4}" presName="level" presStyleLbl="node1" presStyleIdx="0" presStyleCnt="4" custLinFactNeighborX="1444" custLinFactNeighborY="22218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47A0571-295D-4284-9DE7-59A6EEB22AE4}" type="pres">
      <dgm:prSet presAssocID="{AE1B3340-0DB7-4D07-82CB-E25866AFB8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6D991D5-281B-4DF4-B2E8-1D09524CFB71}" type="pres">
      <dgm:prSet presAssocID="{A5492F7C-2428-4746-9335-FEB0D4AA9CC5}" presName="Name8" presStyleCnt="0"/>
      <dgm:spPr/>
    </dgm:pt>
    <dgm:pt modelId="{86BDD854-D635-477E-8FE5-CA80A6B0C60D}" type="pres">
      <dgm:prSet presAssocID="{A5492F7C-2428-4746-9335-FEB0D4AA9CC5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19369C7-8E11-4F95-92A8-5C1E613A4234}" type="pres">
      <dgm:prSet presAssocID="{A5492F7C-2428-4746-9335-FEB0D4AA9CC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A22618A-A1B7-44F9-94B9-E963B2729887}" type="pres">
      <dgm:prSet presAssocID="{8DAF59D0-B714-4275-9432-7ED7D2FD864F}" presName="Name8" presStyleCnt="0"/>
      <dgm:spPr/>
    </dgm:pt>
    <dgm:pt modelId="{FCE38198-1199-42DC-BEBA-69EEAD802459}" type="pres">
      <dgm:prSet presAssocID="{8DAF59D0-B714-4275-9432-7ED7D2FD864F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02B5DB-6643-4706-8E93-0F712665856B}" type="pres">
      <dgm:prSet presAssocID="{8DAF59D0-B714-4275-9432-7ED7D2FD864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B4E2917-77B5-4877-816C-6420C056F84A}" type="pres">
      <dgm:prSet presAssocID="{49DE3B88-AE1D-4299-93F3-2681F35E5157}" presName="Name8" presStyleCnt="0"/>
      <dgm:spPr/>
    </dgm:pt>
    <dgm:pt modelId="{A9ADA5EE-A287-469D-82B0-7160ED17606D}" type="pres">
      <dgm:prSet presAssocID="{49DE3B88-AE1D-4299-93F3-2681F35E5157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5A4BC48-FF11-4680-B053-74FF9F0EFFD9}" type="pres">
      <dgm:prSet presAssocID="{49DE3B88-AE1D-4299-93F3-2681F35E515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0C51907-85A8-42B8-8AC8-AFE041AB34C4}" type="presOf" srcId="{46138731-D48B-4721-898F-8FFA21E1CBF2}" destId="{E76BEB6B-ABE3-4261-BA73-2892D6AFE6F9}" srcOrd="0" destOrd="0" presId="urn:microsoft.com/office/officeart/2005/8/layout/pyramid3"/>
    <dgm:cxn modelId="{11AAD777-525D-433B-96CF-D73292239E37}" type="presOf" srcId="{8DAF59D0-B714-4275-9432-7ED7D2FD864F}" destId="{6002B5DB-6643-4706-8E93-0F712665856B}" srcOrd="1" destOrd="0" presId="urn:microsoft.com/office/officeart/2005/8/layout/pyramid3"/>
    <dgm:cxn modelId="{A7D71F22-6787-4573-9F22-F1447887C4FE}" type="presOf" srcId="{A5492F7C-2428-4746-9335-FEB0D4AA9CC5}" destId="{86BDD854-D635-477E-8FE5-CA80A6B0C60D}" srcOrd="0" destOrd="0" presId="urn:microsoft.com/office/officeart/2005/8/layout/pyramid3"/>
    <dgm:cxn modelId="{131D41BC-15FC-4A7B-BB3B-BBA913BC8A08}" srcId="{46138731-D48B-4721-898F-8FFA21E1CBF2}" destId="{49DE3B88-AE1D-4299-93F3-2681F35E5157}" srcOrd="3" destOrd="0" parTransId="{1F415C30-2F5E-4D3B-BFE1-ACA8B9F195DC}" sibTransId="{004460CB-B59B-4EA8-8F23-7E06CA5E66EC}"/>
    <dgm:cxn modelId="{07910ECA-F1D8-4500-9509-2652A66CD39E}" type="presOf" srcId="{AE1B3340-0DB7-4D07-82CB-E25866AFB8B4}" destId="{C3FFF231-6CB5-443F-BF98-E639A7FB9039}" srcOrd="0" destOrd="0" presId="urn:microsoft.com/office/officeart/2005/8/layout/pyramid3"/>
    <dgm:cxn modelId="{58CF8901-21B4-4530-AFFE-F148F1C64961}" srcId="{46138731-D48B-4721-898F-8FFA21E1CBF2}" destId="{AE1B3340-0DB7-4D07-82CB-E25866AFB8B4}" srcOrd="0" destOrd="0" parTransId="{4D271A2A-A360-4B36-9A19-50B16FD742BD}" sibTransId="{1F3E94F2-A71F-4DE0-8102-B7992187AF4B}"/>
    <dgm:cxn modelId="{AE3E1824-3E03-49B6-8BD6-C11E0BA68102}" type="presOf" srcId="{AE1B3340-0DB7-4D07-82CB-E25866AFB8B4}" destId="{147A0571-295D-4284-9DE7-59A6EEB22AE4}" srcOrd="1" destOrd="0" presId="urn:microsoft.com/office/officeart/2005/8/layout/pyramid3"/>
    <dgm:cxn modelId="{0F08E243-5CD4-474E-B63E-9E89110897C8}" type="presOf" srcId="{8DAF59D0-B714-4275-9432-7ED7D2FD864F}" destId="{FCE38198-1199-42DC-BEBA-69EEAD802459}" srcOrd="0" destOrd="0" presId="urn:microsoft.com/office/officeart/2005/8/layout/pyramid3"/>
    <dgm:cxn modelId="{BE4A2F19-BB61-4BCB-BE73-E76F76BC7032}" type="presOf" srcId="{49DE3B88-AE1D-4299-93F3-2681F35E5157}" destId="{A9ADA5EE-A287-469D-82B0-7160ED17606D}" srcOrd="0" destOrd="0" presId="urn:microsoft.com/office/officeart/2005/8/layout/pyramid3"/>
    <dgm:cxn modelId="{321B1BC2-A337-4B97-ACAF-E7149673B133}" type="presOf" srcId="{49DE3B88-AE1D-4299-93F3-2681F35E5157}" destId="{55A4BC48-FF11-4680-B053-74FF9F0EFFD9}" srcOrd="1" destOrd="0" presId="urn:microsoft.com/office/officeart/2005/8/layout/pyramid3"/>
    <dgm:cxn modelId="{6BFAFB70-8E4B-4870-BF9A-64C76CB8A2AD}" type="presOf" srcId="{A5492F7C-2428-4746-9335-FEB0D4AA9CC5}" destId="{719369C7-8E11-4F95-92A8-5C1E613A4234}" srcOrd="1" destOrd="0" presId="urn:microsoft.com/office/officeart/2005/8/layout/pyramid3"/>
    <dgm:cxn modelId="{1DBE3FAE-7BAD-4F8E-B591-7FFB6553F6CC}" srcId="{46138731-D48B-4721-898F-8FFA21E1CBF2}" destId="{8DAF59D0-B714-4275-9432-7ED7D2FD864F}" srcOrd="2" destOrd="0" parTransId="{968EFF64-36F5-49A4-B7D2-E802C15D5CB6}" sibTransId="{482B30FD-C3EB-4F50-83C2-C00021A2BABC}"/>
    <dgm:cxn modelId="{7BBE34F1-A3E2-435C-A811-2E4887497DE7}" srcId="{46138731-D48B-4721-898F-8FFA21E1CBF2}" destId="{A5492F7C-2428-4746-9335-FEB0D4AA9CC5}" srcOrd="1" destOrd="0" parTransId="{5EE62568-0763-470C-A748-AE545314543B}" sibTransId="{705761AA-E2A9-4F73-ABBD-4B3A088476FF}"/>
    <dgm:cxn modelId="{5FC9DE91-2187-43AC-B551-327794D86B7F}" type="presParOf" srcId="{E76BEB6B-ABE3-4261-BA73-2892D6AFE6F9}" destId="{3F5A8A8A-4E4A-48A0-8F38-211163A42393}" srcOrd="0" destOrd="0" presId="urn:microsoft.com/office/officeart/2005/8/layout/pyramid3"/>
    <dgm:cxn modelId="{21DC850B-A434-435F-BCB8-BC707FA808B3}" type="presParOf" srcId="{3F5A8A8A-4E4A-48A0-8F38-211163A42393}" destId="{C3FFF231-6CB5-443F-BF98-E639A7FB9039}" srcOrd="0" destOrd="0" presId="urn:microsoft.com/office/officeart/2005/8/layout/pyramid3"/>
    <dgm:cxn modelId="{18CF62A0-9CB4-4995-9CA5-B47D05D0CF9F}" type="presParOf" srcId="{3F5A8A8A-4E4A-48A0-8F38-211163A42393}" destId="{147A0571-295D-4284-9DE7-59A6EEB22AE4}" srcOrd="1" destOrd="0" presId="urn:microsoft.com/office/officeart/2005/8/layout/pyramid3"/>
    <dgm:cxn modelId="{50F75D2B-BC5A-436F-B4A6-D1206C4FDF06}" type="presParOf" srcId="{E76BEB6B-ABE3-4261-BA73-2892D6AFE6F9}" destId="{56D991D5-281B-4DF4-B2E8-1D09524CFB71}" srcOrd="1" destOrd="0" presId="urn:microsoft.com/office/officeart/2005/8/layout/pyramid3"/>
    <dgm:cxn modelId="{C7D784F3-74E2-4F4D-807C-77BEE4FF6FE2}" type="presParOf" srcId="{56D991D5-281B-4DF4-B2E8-1D09524CFB71}" destId="{86BDD854-D635-477E-8FE5-CA80A6B0C60D}" srcOrd="0" destOrd="0" presId="urn:microsoft.com/office/officeart/2005/8/layout/pyramid3"/>
    <dgm:cxn modelId="{2712F5C1-7C1C-468F-87C0-E2E74B2968BB}" type="presParOf" srcId="{56D991D5-281B-4DF4-B2E8-1D09524CFB71}" destId="{719369C7-8E11-4F95-92A8-5C1E613A4234}" srcOrd="1" destOrd="0" presId="urn:microsoft.com/office/officeart/2005/8/layout/pyramid3"/>
    <dgm:cxn modelId="{3ABE2897-1EAD-4383-A670-78C82E95B2B0}" type="presParOf" srcId="{E76BEB6B-ABE3-4261-BA73-2892D6AFE6F9}" destId="{CA22618A-A1B7-44F9-94B9-E963B2729887}" srcOrd="2" destOrd="0" presId="urn:microsoft.com/office/officeart/2005/8/layout/pyramid3"/>
    <dgm:cxn modelId="{DF9324AC-AA89-464D-BACA-F03ECFA7B21F}" type="presParOf" srcId="{CA22618A-A1B7-44F9-94B9-E963B2729887}" destId="{FCE38198-1199-42DC-BEBA-69EEAD802459}" srcOrd="0" destOrd="0" presId="urn:microsoft.com/office/officeart/2005/8/layout/pyramid3"/>
    <dgm:cxn modelId="{1F8CD0CF-D31D-4209-A02E-A264012E2F05}" type="presParOf" srcId="{CA22618A-A1B7-44F9-94B9-E963B2729887}" destId="{6002B5DB-6643-4706-8E93-0F712665856B}" srcOrd="1" destOrd="0" presId="urn:microsoft.com/office/officeart/2005/8/layout/pyramid3"/>
    <dgm:cxn modelId="{44DF625E-E1E4-4B3F-BADB-6F49B6C72739}" type="presParOf" srcId="{E76BEB6B-ABE3-4261-BA73-2892D6AFE6F9}" destId="{0B4E2917-77B5-4877-816C-6420C056F84A}" srcOrd="3" destOrd="0" presId="urn:microsoft.com/office/officeart/2005/8/layout/pyramid3"/>
    <dgm:cxn modelId="{60EFCAE1-C035-4EAA-9F7E-01860E7B4550}" type="presParOf" srcId="{0B4E2917-77B5-4877-816C-6420C056F84A}" destId="{A9ADA5EE-A287-469D-82B0-7160ED17606D}" srcOrd="0" destOrd="0" presId="urn:microsoft.com/office/officeart/2005/8/layout/pyramid3"/>
    <dgm:cxn modelId="{83A3E6C5-3EF1-473F-BE3B-AD9EBF5679F1}" type="presParOf" srcId="{0B4E2917-77B5-4877-816C-6420C056F84A}" destId="{55A4BC48-FF11-4680-B053-74FF9F0EFFD9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E0673A-E5C9-4010-8A21-B02C304A905D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B5011148-86F1-467E-892E-DF05BEDA6E3C}">
      <dgm:prSet/>
      <dgm:spPr/>
      <dgm:t>
        <a:bodyPr/>
        <a:lstStyle/>
        <a:p>
          <a:pPr rtl="0"/>
          <a:r>
            <a:rPr lang="cs-CZ" baseline="0" smtClean="0"/>
            <a:t>Stát</a:t>
          </a:r>
          <a:endParaRPr lang="cs-CZ"/>
        </a:p>
      </dgm:t>
    </dgm:pt>
    <dgm:pt modelId="{43A11325-BF08-4C4B-9372-44679291F56F}" type="parTrans" cxnId="{FB76BBBE-F79F-4BD3-8CC7-BCBC1F715390}">
      <dgm:prSet/>
      <dgm:spPr/>
      <dgm:t>
        <a:bodyPr/>
        <a:lstStyle/>
        <a:p>
          <a:endParaRPr lang="cs-CZ"/>
        </a:p>
      </dgm:t>
    </dgm:pt>
    <dgm:pt modelId="{4139FDEF-AE15-423B-855F-78BC96D34032}" type="sibTrans" cxnId="{FB76BBBE-F79F-4BD3-8CC7-BCBC1F715390}">
      <dgm:prSet/>
      <dgm:spPr/>
      <dgm:t>
        <a:bodyPr/>
        <a:lstStyle/>
        <a:p>
          <a:endParaRPr lang="cs-CZ"/>
        </a:p>
      </dgm:t>
    </dgm:pt>
    <dgm:pt modelId="{44B08F19-512A-4B34-AEF0-E5924F653351}">
      <dgm:prSet/>
      <dgm:spPr/>
      <dgm:t>
        <a:bodyPr/>
        <a:lstStyle/>
        <a:p>
          <a:pPr rtl="0"/>
          <a:r>
            <a:rPr lang="cs-CZ" baseline="0" smtClean="0"/>
            <a:t>Podniky</a:t>
          </a:r>
          <a:endParaRPr lang="cs-CZ"/>
        </a:p>
      </dgm:t>
    </dgm:pt>
    <dgm:pt modelId="{34FC262C-CBB7-46B1-A958-C7336FC2D9B3}" type="parTrans" cxnId="{35135F3E-044B-4515-AADB-259BA5C595C5}">
      <dgm:prSet/>
      <dgm:spPr/>
      <dgm:t>
        <a:bodyPr/>
        <a:lstStyle/>
        <a:p>
          <a:endParaRPr lang="cs-CZ"/>
        </a:p>
      </dgm:t>
    </dgm:pt>
    <dgm:pt modelId="{2FC4AFBD-DAFF-47A9-A598-6F935305BD50}" type="sibTrans" cxnId="{35135F3E-044B-4515-AADB-259BA5C595C5}">
      <dgm:prSet/>
      <dgm:spPr/>
      <dgm:t>
        <a:bodyPr/>
        <a:lstStyle/>
        <a:p>
          <a:endParaRPr lang="cs-CZ"/>
        </a:p>
      </dgm:t>
    </dgm:pt>
    <dgm:pt modelId="{2A510C45-F0A3-4C52-92C4-61ED9726EE57}">
      <dgm:prSet/>
      <dgm:spPr/>
      <dgm:t>
        <a:bodyPr/>
        <a:lstStyle/>
        <a:p>
          <a:pPr rtl="0"/>
          <a:r>
            <a:rPr lang="cs-CZ" baseline="0" smtClean="0"/>
            <a:t>domácnosti</a:t>
          </a:r>
          <a:endParaRPr lang="cs-CZ"/>
        </a:p>
      </dgm:t>
    </dgm:pt>
    <dgm:pt modelId="{FD22C973-6E3B-492C-961D-8350C576B141}" type="parTrans" cxnId="{1E06BBE3-A9D4-413F-B15F-95965EBF00F0}">
      <dgm:prSet/>
      <dgm:spPr/>
      <dgm:t>
        <a:bodyPr/>
        <a:lstStyle/>
        <a:p>
          <a:endParaRPr lang="cs-CZ"/>
        </a:p>
      </dgm:t>
    </dgm:pt>
    <dgm:pt modelId="{2DA085D8-5FA5-49B9-940E-36757A976A63}" type="sibTrans" cxnId="{1E06BBE3-A9D4-413F-B15F-95965EBF00F0}">
      <dgm:prSet/>
      <dgm:spPr/>
      <dgm:t>
        <a:bodyPr/>
        <a:lstStyle/>
        <a:p>
          <a:endParaRPr lang="cs-CZ"/>
        </a:p>
      </dgm:t>
    </dgm:pt>
    <dgm:pt modelId="{14225F89-E33D-4521-94C5-93482599AC80}" type="pres">
      <dgm:prSet presAssocID="{20E0673A-E5C9-4010-8A21-B02C304A905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286B7C9-13A0-4046-AB4C-94113B6E3A83}" type="pres">
      <dgm:prSet presAssocID="{B5011148-86F1-467E-892E-DF05BEDA6E3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D0736E3-B7F8-449E-88A9-BBA26469D55F}" type="pres">
      <dgm:prSet presAssocID="{4139FDEF-AE15-423B-855F-78BC96D34032}" presName="sibTrans" presStyleLbl="sibTrans2D1" presStyleIdx="0" presStyleCnt="3"/>
      <dgm:spPr/>
      <dgm:t>
        <a:bodyPr/>
        <a:lstStyle/>
        <a:p>
          <a:endParaRPr lang="cs-CZ"/>
        </a:p>
      </dgm:t>
    </dgm:pt>
    <dgm:pt modelId="{B30F632E-8874-4895-9834-D9BF3AE42253}" type="pres">
      <dgm:prSet presAssocID="{4139FDEF-AE15-423B-855F-78BC96D34032}" presName="connectorText" presStyleLbl="sibTrans2D1" presStyleIdx="0" presStyleCnt="3"/>
      <dgm:spPr/>
      <dgm:t>
        <a:bodyPr/>
        <a:lstStyle/>
        <a:p>
          <a:endParaRPr lang="cs-CZ"/>
        </a:p>
      </dgm:t>
    </dgm:pt>
    <dgm:pt modelId="{721351ED-C6BC-46F1-B81A-6F0E0B556B83}" type="pres">
      <dgm:prSet presAssocID="{44B08F19-512A-4B34-AEF0-E5924F65335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26DB171-9C8F-4909-AFE1-F91171449DD2}" type="pres">
      <dgm:prSet presAssocID="{2FC4AFBD-DAFF-47A9-A598-6F935305BD50}" presName="sibTrans" presStyleLbl="sibTrans2D1" presStyleIdx="1" presStyleCnt="3"/>
      <dgm:spPr/>
      <dgm:t>
        <a:bodyPr/>
        <a:lstStyle/>
        <a:p>
          <a:endParaRPr lang="cs-CZ"/>
        </a:p>
      </dgm:t>
    </dgm:pt>
    <dgm:pt modelId="{CC3B0EB1-8727-42E0-8FFA-4DD4CC2770B8}" type="pres">
      <dgm:prSet presAssocID="{2FC4AFBD-DAFF-47A9-A598-6F935305BD50}" presName="connectorText" presStyleLbl="sibTrans2D1" presStyleIdx="1" presStyleCnt="3"/>
      <dgm:spPr/>
      <dgm:t>
        <a:bodyPr/>
        <a:lstStyle/>
        <a:p>
          <a:endParaRPr lang="cs-CZ"/>
        </a:p>
      </dgm:t>
    </dgm:pt>
    <dgm:pt modelId="{E7DDC0C6-8F6E-4521-BB54-BDF6D09A1FE3}" type="pres">
      <dgm:prSet presAssocID="{2A510C45-F0A3-4C52-92C4-61ED9726EE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95F536A-F045-4D7E-8706-D7B5788FCC7B}" type="pres">
      <dgm:prSet presAssocID="{2DA085D8-5FA5-49B9-940E-36757A976A63}" presName="sibTrans" presStyleLbl="sibTrans2D1" presStyleIdx="2" presStyleCnt="3"/>
      <dgm:spPr/>
      <dgm:t>
        <a:bodyPr/>
        <a:lstStyle/>
        <a:p>
          <a:endParaRPr lang="cs-CZ"/>
        </a:p>
      </dgm:t>
    </dgm:pt>
    <dgm:pt modelId="{E2B88546-E10D-49E6-890E-498FB5D02807}" type="pres">
      <dgm:prSet presAssocID="{2DA085D8-5FA5-49B9-940E-36757A976A63}" presName="connectorText" presStyleLbl="sibTrans2D1" presStyleIdx="2" presStyleCnt="3"/>
      <dgm:spPr/>
      <dgm:t>
        <a:bodyPr/>
        <a:lstStyle/>
        <a:p>
          <a:endParaRPr lang="cs-CZ"/>
        </a:p>
      </dgm:t>
    </dgm:pt>
  </dgm:ptLst>
  <dgm:cxnLst>
    <dgm:cxn modelId="{1E06BBE3-A9D4-413F-B15F-95965EBF00F0}" srcId="{20E0673A-E5C9-4010-8A21-B02C304A905D}" destId="{2A510C45-F0A3-4C52-92C4-61ED9726EE57}" srcOrd="2" destOrd="0" parTransId="{FD22C973-6E3B-492C-961D-8350C576B141}" sibTransId="{2DA085D8-5FA5-49B9-940E-36757A976A63}"/>
    <dgm:cxn modelId="{35135F3E-044B-4515-AADB-259BA5C595C5}" srcId="{20E0673A-E5C9-4010-8A21-B02C304A905D}" destId="{44B08F19-512A-4B34-AEF0-E5924F653351}" srcOrd="1" destOrd="0" parTransId="{34FC262C-CBB7-46B1-A958-C7336FC2D9B3}" sibTransId="{2FC4AFBD-DAFF-47A9-A598-6F935305BD50}"/>
    <dgm:cxn modelId="{C5D1D90B-0961-480C-AC6D-A96EF023E47D}" type="presOf" srcId="{2FC4AFBD-DAFF-47A9-A598-6F935305BD50}" destId="{A26DB171-9C8F-4909-AFE1-F91171449DD2}" srcOrd="0" destOrd="0" presId="urn:microsoft.com/office/officeart/2005/8/layout/cycle7"/>
    <dgm:cxn modelId="{947247C1-6366-4769-BF0A-2304D38DAD3A}" type="presOf" srcId="{B5011148-86F1-467E-892E-DF05BEDA6E3C}" destId="{E286B7C9-13A0-4046-AB4C-94113B6E3A83}" srcOrd="0" destOrd="0" presId="urn:microsoft.com/office/officeart/2005/8/layout/cycle7"/>
    <dgm:cxn modelId="{B693A2EC-795A-4A94-B44B-859EC2D187EE}" type="presOf" srcId="{2A510C45-F0A3-4C52-92C4-61ED9726EE57}" destId="{E7DDC0C6-8F6E-4521-BB54-BDF6D09A1FE3}" srcOrd="0" destOrd="0" presId="urn:microsoft.com/office/officeart/2005/8/layout/cycle7"/>
    <dgm:cxn modelId="{277F9959-CFC9-4DC5-AC45-EEB02C9A9A5E}" type="presOf" srcId="{2DA085D8-5FA5-49B9-940E-36757A976A63}" destId="{195F536A-F045-4D7E-8706-D7B5788FCC7B}" srcOrd="0" destOrd="0" presId="urn:microsoft.com/office/officeart/2005/8/layout/cycle7"/>
    <dgm:cxn modelId="{02E29318-4709-4185-8249-93878A3762C1}" type="presOf" srcId="{20E0673A-E5C9-4010-8A21-B02C304A905D}" destId="{14225F89-E33D-4521-94C5-93482599AC80}" srcOrd="0" destOrd="0" presId="urn:microsoft.com/office/officeart/2005/8/layout/cycle7"/>
    <dgm:cxn modelId="{D75382A4-317E-4C2C-9A0E-7127A4A81474}" type="presOf" srcId="{2DA085D8-5FA5-49B9-940E-36757A976A63}" destId="{E2B88546-E10D-49E6-890E-498FB5D02807}" srcOrd="1" destOrd="0" presId="urn:microsoft.com/office/officeart/2005/8/layout/cycle7"/>
    <dgm:cxn modelId="{8EA8D2FB-4459-4AF2-9932-CEE4F6EF2AB9}" type="presOf" srcId="{4139FDEF-AE15-423B-855F-78BC96D34032}" destId="{FD0736E3-B7F8-449E-88A9-BBA26469D55F}" srcOrd="0" destOrd="0" presId="urn:microsoft.com/office/officeart/2005/8/layout/cycle7"/>
    <dgm:cxn modelId="{FB76BBBE-F79F-4BD3-8CC7-BCBC1F715390}" srcId="{20E0673A-E5C9-4010-8A21-B02C304A905D}" destId="{B5011148-86F1-467E-892E-DF05BEDA6E3C}" srcOrd="0" destOrd="0" parTransId="{43A11325-BF08-4C4B-9372-44679291F56F}" sibTransId="{4139FDEF-AE15-423B-855F-78BC96D34032}"/>
    <dgm:cxn modelId="{AB438CAD-0456-42CB-953F-A9DF00CFBCE0}" type="presOf" srcId="{44B08F19-512A-4B34-AEF0-E5924F653351}" destId="{721351ED-C6BC-46F1-B81A-6F0E0B556B83}" srcOrd="0" destOrd="0" presId="urn:microsoft.com/office/officeart/2005/8/layout/cycle7"/>
    <dgm:cxn modelId="{EAEDF143-BD7A-4E6C-816C-ED84B2C29437}" type="presOf" srcId="{4139FDEF-AE15-423B-855F-78BC96D34032}" destId="{B30F632E-8874-4895-9834-D9BF3AE42253}" srcOrd="1" destOrd="0" presId="urn:microsoft.com/office/officeart/2005/8/layout/cycle7"/>
    <dgm:cxn modelId="{6A94DE4F-2CBB-44DB-9ED2-A35FBF9C0555}" type="presOf" srcId="{2FC4AFBD-DAFF-47A9-A598-6F935305BD50}" destId="{CC3B0EB1-8727-42E0-8FFA-4DD4CC2770B8}" srcOrd="1" destOrd="0" presId="urn:microsoft.com/office/officeart/2005/8/layout/cycle7"/>
    <dgm:cxn modelId="{E629C8B5-BFE7-4282-801D-D72B231F7554}" type="presParOf" srcId="{14225F89-E33D-4521-94C5-93482599AC80}" destId="{E286B7C9-13A0-4046-AB4C-94113B6E3A83}" srcOrd="0" destOrd="0" presId="urn:microsoft.com/office/officeart/2005/8/layout/cycle7"/>
    <dgm:cxn modelId="{8DCCF701-59C3-447A-AA6F-1C4407AFEF87}" type="presParOf" srcId="{14225F89-E33D-4521-94C5-93482599AC80}" destId="{FD0736E3-B7F8-449E-88A9-BBA26469D55F}" srcOrd="1" destOrd="0" presId="urn:microsoft.com/office/officeart/2005/8/layout/cycle7"/>
    <dgm:cxn modelId="{93B66A74-CD73-4C59-B444-864B7CC71F0B}" type="presParOf" srcId="{FD0736E3-B7F8-449E-88A9-BBA26469D55F}" destId="{B30F632E-8874-4895-9834-D9BF3AE42253}" srcOrd="0" destOrd="0" presId="urn:microsoft.com/office/officeart/2005/8/layout/cycle7"/>
    <dgm:cxn modelId="{0541EA26-5603-4071-8204-F85D675E698A}" type="presParOf" srcId="{14225F89-E33D-4521-94C5-93482599AC80}" destId="{721351ED-C6BC-46F1-B81A-6F0E0B556B83}" srcOrd="2" destOrd="0" presId="urn:microsoft.com/office/officeart/2005/8/layout/cycle7"/>
    <dgm:cxn modelId="{5F2AC390-3EC0-4206-973A-6CD0C0FC65D1}" type="presParOf" srcId="{14225F89-E33D-4521-94C5-93482599AC80}" destId="{A26DB171-9C8F-4909-AFE1-F91171449DD2}" srcOrd="3" destOrd="0" presId="urn:microsoft.com/office/officeart/2005/8/layout/cycle7"/>
    <dgm:cxn modelId="{B3CF69AE-C384-4F50-8310-ADB5D075E776}" type="presParOf" srcId="{A26DB171-9C8F-4909-AFE1-F91171449DD2}" destId="{CC3B0EB1-8727-42E0-8FFA-4DD4CC2770B8}" srcOrd="0" destOrd="0" presId="urn:microsoft.com/office/officeart/2005/8/layout/cycle7"/>
    <dgm:cxn modelId="{74E4A527-08F2-43DD-9F57-7E831023B68D}" type="presParOf" srcId="{14225F89-E33D-4521-94C5-93482599AC80}" destId="{E7DDC0C6-8F6E-4521-BB54-BDF6D09A1FE3}" srcOrd="4" destOrd="0" presId="urn:microsoft.com/office/officeart/2005/8/layout/cycle7"/>
    <dgm:cxn modelId="{5AB4A77D-D746-4A3E-B805-A30637D78998}" type="presParOf" srcId="{14225F89-E33D-4521-94C5-93482599AC80}" destId="{195F536A-F045-4D7E-8706-D7B5788FCC7B}" srcOrd="5" destOrd="0" presId="urn:microsoft.com/office/officeart/2005/8/layout/cycle7"/>
    <dgm:cxn modelId="{34135641-7DF7-49D2-98CE-32ED071005CF}" type="presParOf" srcId="{195F536A-F045-4D7E-8706-D7B5788FCC7B}" destId="{E2B88546-E10D-49E6-890E-498FB5D02807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DC2797-4BE5-4689-83B1-E534E5B8052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60B27B2A-88BC-442C-814E-931010581D86}">
      <dgm:prSet/>
      <dgm:spPr/>
      <dgm:t>
        <a:bodyPr/>
        <a:lstStyle/>
        <a:p>
          <a:pPr rtl="0"/>
          <a:r>
            <a:rPr lang="cs-CZ" baseline="0" dirty="0" smtClean="0">
              <a:solidFill>
                <a:schemeClr val="tx1">
                  <a:lumMod val="95000"/>
                  <a:lumOff val="5000"/>
                </a:schemeClr>
              </a:solidFill>
            </a:rPr>
            <a:t>Dílčí </a:t>
          </a:r>
          <a:r>
            <a:rPr lang="cs-CZ" baseline="0" dirty="0" smtClean="0"/>
            <a:t>(představuje </a:t>
          </a:r>
          <a:r>
            <a:rPr lang="cs-CZ" baseline="0" dirty="0" smtClean="0"/>
            <a:t>jeden druh zboží </a:t>
          </a:r>
          <a:r>
            <a:rPr lang="cs-CZ" baseline="0" dirty="0" smtClean="0"/>
            <a:t>(pekařství</a:t>
          </a:r>
          <a:r>
            <a:rPr lang="cs-CZ" baseline="0" dirty="0" smtClean="0"/>
            <a:t>)</a:t>
          </a:r>
          <a:endParaRPr lang="cs-CZ" dirty="0"/>
        </a:p>
      </dgm:t>
    </dgm:pt>
    <dgm:pt modelId="{146B569C-9E11-47CA-BA0C-485B4074E890}" type="parTrans" cxnId="{920A64B3-F2C5-481A-9152-4E802C78F79D}">
      <dgm:prSet/>
      <dgm:spPr/>
      <dgm:t>
        <a:bodyPr/>
        <a:lstStyle/>
        <a:p>
          <a:endParaRPr lang="cs-CZ"/>
        </a:p>
      </dgm:t>
    </dgm:pt>
    <dgm:pt modelId="{25EA71AD-0581-44AB-9FC4-331489AE0DD8}" type="sibTrans" cxnId="{920A64B3-F2C5-481A-9152-4E802C78F79D}">
      <dgm:prSet/>
      <dgm:spPr/>
      <dgm:t>
        <a:bodyPr/>
        <a:lstStyle/>
        <a:p>
          <a:endParaRPr lang="cs-CZ"/>
        </a:p>
      </dgm:t>
    </dgm:pt>
    <dgm:pt modelId="{C5AC4EC8-2038-43DC-8838-88BDC9238561}">
      <dgm:prSet/>
      <dgm:spPr/>
      <dgm:t>
        <a:bodyPr/>
        <a:lstStyle/>
        <a:p>
          <a:pPr rtl="0"/>
          <a:r>
            <a:rPr lang="cs-CZ" baseline="0" dirty="0" smtClean="0">
              <a:solidFill>
                <a:schemeClr val="tx1">
                  <a:lumMod val="95000"/>
                  <a:lumOff val="5000"/>
                </a:schemeClr>
              </a:solidFill>
            </a:rPr>
            <a:t>Agregátní </a:t>
          </a:r>
          <a:r>
            <a:rPr lang="cs-CZ" baseline="0" dirty="0" smtClean="0"/>
            <a:t>(celkový</a:t>
          </a:r>
          <a:r>
            <a:rPr lang="cs-CZ" baseline="0" dirty="0" smtClean="0"/>
            <a:t>) trh veškerého zboží</a:t>
          </a:r>
          <a:endParaRPr lang="cs-CZ" dirty="0"/>
        </a:p>
      </dgm:t>
    </dgm:pt>
    <dgm:pt modelId="{068EC728-6AC9-449B-9E5A-961D5DC85B8F}" type="parTrans" cxnId="{B9AE28B8-76D3-48A6-A3BD-1265C7A4BA94}">
      <dgm:prSet/>
      <dgm:spPr/>
      <dgm:t>
        <a:bodyPr/>
        <a:lstStyle/>
        <a:p>
          <a:endParaRPr lang="cs-CZ"/>
        </a:p>
      </dgm:t>
    </dgm:pt>
    <dgm:pt modelId="{A1EE8BEF-9DEA-4B6D-BFE7-18B3B72FCD4F}" type="sibTrans" cxnId="{B9AE28B8-76D3-48A6-A3BD-1265C7A4BA94}">
      <dgm:prSet/>
      <dgm:spPr/>
      <dgm:t>
        <a:bodyPr/>
        <a:lstStyle/>
        <a:p>
          <a:endParaRPr lang="cs-CZ"/>
        </a:p>
      </dgm:t>
    </dgm:pt>
    <dgm:pt modelId="{0786B490-5367-4484-94FF-416A0CF28E9D}" type="pres">
      <dgm:prSet presAssocID="{B0DC2797-4BE5-4689-83B1-E534E5B8052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29F53C3-1CA8-4BE9-8FD0-8C8363E4B281}" type="pres">
      <dgm:prSet presAssocID="{60B27B2A-88BC-442C-814E-931010581D86}" presName="composite" presStyleCnt="0"/>
      <dgm:spPr/>
      <dgm:t>
        <a:bodyPr/>
        <a:lstStyle/>
        <a:p>
          <a:endParaRPr lang="cs-CZ"/>
        </a:p>
      </dgm:t>
    </dgm:pt>
    <dgm:pt modelId="{18D8B61E-3D9B-46BA-8708-63AADDE80361}" type="pres">
      <dgm:prSet presAssocID="{60B27B2A-88BC-442C-814E-931010581D86}" presName="imgShp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cs-CZ"/>
        </a:p>
      </dgm:t>
    </dgm:pt>
    <dgm:pt modelId="{959F0464-C74F-445F-948E-9CDBDD968737}" type="pres">
      <dgm:prSet presAssocID="{60B27B2A-88BC-442C-814E-931010581D86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9E358AF-E99E-4B42-AFDE-B60520B614B6}" type="pres">
      <dgm:prSet presAssocID="{25EA71AD-0581-44AB-9FC4-331489AE0DD8}" presName="spacing" presStyleCnt="0"/>
      <dgm:spPr/>
      <dgm:t>
        <a:bodyPr/>
        <a:lstStyle/>
        <a:p>
          <a:endParaRPr lang="cs-CZ"/>
        </a:p>
      </dgm:t>
    </dgm:pt>
    <dgm:pt modelId="{95531980-8E4D-4BD5-8DE0-A656DAF9B8F5}" type="pres">
      <dgm:prSet presAssocID="{C5AC4EC8-2038-43DC-8838-88BDC9238561}" presName="composite" presStyleCnt="0"/>
      <dgm:spPr/>
      <dgm:t>
        <a:bodyPr/>
        <a:lstStyle/>
        <a:p>
          <a:endParaRPr lang="cs-CZ"/>
        </a:p>
      </dgm:t>
    </dgm:pt>
    <dgm:pt modelId="{32237822-E011-40FB-88A3-3BF19B98AB84}" type="pres">
      <dgm:prSet presAssocID="{C5AC4EC8-2038-43DC-8838-88BDC9238561}" presName="imgShp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cs-CZ"/>
        </a:p>
      </dgm:t>
    </dgm:pt>
    <dgm:pt modelId="{C3601306-0445-4E05-8E89-65583E804BBB}" type="pres">
      <dgm:prSet presAssocID="{C5AC4EC8-2038-43DC-8838-88BDC9238561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9AE28B8-76D3-48A6-A3BD-1265C7A4BA94}" srcId="{B0DC2797-4BE5-4689-83B1-E534E5B80522}" destId="{C5AC4EC8-2038-43DC-8838-88BDC9238561}" srcOrd="1" destOrd="0" parTransId="{068EC728-6AC9-449B-9E5A-961D5DC85B8F}" sibTransId="{A1EE8BEF-9DEA-4B6D-BFE7-18B3B72FCD4F}"/>
    <dgm:cxn modelId="{00F8D810-A36A-410A-8C9E-57C79F55C5C3}" type="presOf" srcId="{B0DC2797-4BE5-4689-83B1-E534E5B80522}" destId="{0786B490-5367-4484-94FF-416A0CF28E9D}" srcOrd="0" destOrd="0" presId="urn:microsoft.com/office/officeart/2005/8/layout/vList3"/>
    <dgm:cxn modelId="{73A440DA-5AC8-4F29-9314-75536D6A0F8A}" type="presOf" srcId="{60B27B2A-88BC-442C-814E-931010581D86}" destId="{959F0464-C74F-445F-948E-9CDBDD968737}" srcOrd="0" destOrd="0" presId="urn:microsoft.com/office/officeart/2005/8/layout/vList3"/>
    <dgm:cxn modelId="{920A64B3-F2C5-481A-9152-4E802C78F79D}" srcId="{B0DC2797-4BE5-4689-83B1-E534E5B80522}" destId="{60B27B2A-88BC-442C-814E-931010581D86}" srcOrd="0" destOrd="0" parTransId="{146B569C-9E11-47CA-BA0C-485B4074E890}" sibTransId="{25EA71AD-0581-44AB-9FC4-331489AE0DD8}"/>
    <dgm:cxn modelId="{84627B85-9AD5-42E5-AB4A-993EEC4E5C9F}" type="presOf" srcId="{C5AC4EC8-2038-43DC-8838-88BDC9238561}" destId="{C3601306-0445-4E05-8E89-65583E804BBB}" srcOrd="0" destOrd="0" presId="urn:microsoft.com/office/officeart/2005/8/layout/vList3"/>
    <dgm:cxn modelId="{0AA6B954-554D-46ED-B9B1-0F457E9F7EA8}" type="presParOf" srcId="{0786B490-5367-4484-94FF-416A0CF28E9D}" destId="{F29F53C3-1CA8-4BE9-8FD0-8C8363E4B281}" srcOrd="0" destOrd="0" presId="urn:microsoft.com/office/officeart/2005/8/layout/vList3"/>
    <dgm:cxn modelId="{A1B65232-E720-433A-812D-B1F98DBE81D7}" type="presParOf" srcId="{F29F53C3-1CA8-4BE9-8FD0-8C8363E4B281}" destId="{18D8B61E-3D9B-46BA-8708-63AADDE80361}" srcOrd="0" destOrd="0" presId="urn:microsoft.com/office/officeart/2005/8/layout/vList3"/>
    <dgm:cxn modelId="{426C85DA-5F1B-4BFC-9BFE-B408F4FB8275}" type="presParOf" srcId="{F29F53C3-1CA8-4BE9-8FD0-8C8363E4B281}" destId="{959F0464-C74F-445F-948E-9CDBDD968737}" srcOrd="1" destOrd="0" presId="urn:microsoft.com/office/officeart/2005/8/layout/vList3"/>
    <dgm:cxn modelId="{3F36065D-D022-44C4-8582-2F7CBE3EA206}" type="presParOf" srcId="{0786B490-5367-4484-94FF-416A0CF28E9D}" destId="{F9E358AF-E99E-4B42-AFDE-B60520B614B6}" srcOrd="1" destOrd="0" presId="urn:microsoft.com/office/officeart/2005/8/layout/vList3"/>
    <dgm:cxn modelId="{03F90BEB-E9CD-4C70-9DD9-425494D8C4E7}" type="presParOf" srcId="{0786B490-5367-4484-94FF-416A0CF28E9D}" destId="{95531980-8E4D-4BD5-8DE0-A656DAF9B8F5}" srcOrd="2" destOrd="0" presId="urn:microsoft.com/office/officeart/2005/8/layout/vList3"/>
    <dgm:cxn modelId="{AD02D40C-C8AF-4248-A364-514C6D9F7AB3}" type="presParOf" srcId="{95531980-8E4D-4BD5-8DE0-A656DAF9B8F5}" destId="{32237822-E011-40FB-88A3-3BF19B98AB84}" srcOrd="0" destOrd="0" presId="urn:microsoft.com/office/officeart/2005/8/layout/vList3"/>
    <dgm:cxn modelId="{93FF1ACC-CABF-4845-8012-0A80E840D532}" type="presParOf" srcId="{95531980-8E4D-4BD5-8DE0-A656DAF9B8F5}" destId="{C3601306-0445-4E05-8E89-65583E804BB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FFF231-6CB5-443F-BF98-E639A7FB9039}">
      <dsp:nvSpPr>
        <dsp:cNvPr id="0" name=""/>
        <dsp:cNvSpPr/>
      </dsp:nvSpPr>
      <dsp:spPr>
        <a:xfrm rot="10800000">
          <a:off x="0" y="307975"/>
          <a:ext cx="8229600" cy="1386154"/>
        </a:xfrm>
        <a:prstGeom prst="trapezoid">
          <a:avLst>
            <a:gd name="adj" fmla="val 7421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smtClean="0"/>
            <a:t>Tradiční zvykový systém</a:t>
          </a:r>
          <a:endParaRPr lang="cs-CZ" sz="3100" kern="1200"/>
        </a:p>
      </dsp:txBody>
      <dsp:txXfrm rot="-10800000">
        <a:off x="1440179" y="307975"/>
        <a:ext cx="5349240" cy="1386154"/>
      </dsp:txXfrm>
    </dsp:sp>
    <dsp:sp modelId="{86BDD854-D635-477E-8FE5-CA80A6B0C60D}">
      <dsp:nvSpPr>
        <dsp:cNvPr id="0" name=""/>
        <dsp:cNvSpPr/>
      </dsp:nvSpPr>
      <dsp:spPr>
        <a:xfrm rot="10800000">
          <a:off x="1028700" y="1386154"/>
          <a:ext cx="6172199" cy="1386154"/>
        </a:xfrm>
        <a:prstGeom prst="trapezoid">
          <a:avLst>
            <a:gd name="adj" fmla="val 74213"/>
          </a:avLst>
        </a:prstGeom>
        <a:solidFill>
          <a:schemeClr val="accent4">
            <a:hueOff val="1764521"/>
            <a:satOff val="1622"/>
            <a:lumOff val="2353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smtClean="0"/>
            <a:t>Příkazový systém</a:t>
          </a:r>
          <a:endParaRPr lang="cs-CZ" sz="3100" kern="1200"/>
        </a:p>
      </dsp:txBody>
      <dsp:txXfrm rot="-10800000">
        <a:off x="2108834" y="1386154"/>
        <a:ext cx="4011930" cy="1386154"/>
      </dsp:txXfrm>
    </dsp:sp>
    <dsp:sp modelId="{FCE38198-1199-42DC-BEBA-69EEAD802459}">
      <dsp:nvSpPr>
        <dsp:cNvPr id="0" name=""/>
        <dsp:cNvSpPr/>
      </dsp:nvSpPr>
      <dsp:spPr>
        <a:xfrm rot="10800000">
          <a:off x="2057400" y="2772308"/>
          <a:ext cx="4114800" cy="1386154"/>
        </a:xfrm>
        <a:prstGeom prst="trapezoid">
          <a:avLst>
            <a:gd name="adj" fmla="val 74213"/>
          </a:avLst>
        </a:prstGeom>
        <a:solidFill>
          <a:schemeClr val="accent4">
            <a:hueOff val="3529043"/>
            <a:satOff val="3245"/>
            <a:lumOff val="4706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smtClean="0"/>
            <a:t>Čistě tržní systém</a:t>
          </a:r>
          <a:endParaRPr lang="cs-CZ" sz="3100" kern="1200"/>
        </a:p>
      </dsp:txBody>
      <dsp:txXfrm rot="-10800000">
        <a:off x="2777489" y="2772308"/>
        <a:ext cx="2674620" cy="1386154"/>
      </dsp:txXfrm>
    </dsp:sp>
    <dsp:sp modelId="{A9ADA5EE-A287-469D-82B0-7160ED17606D}">
      <dsp:nvSpPr>
        <dsp:cNvPr id="0" name=""/>
        <dsp:cNvSpPr/>
      </dsp:nvSpPr>
      <dsp:spPr>
        <a:xfrm rot="10800000">
          <a:off x="3086099" y="4158462"/>
          <a:ext cx="2057400" cy="1386154"/>
        </a:xfrm>
        <a:prstGeom prst="trapezoid">
          <a:avLst>
            <a:gd name="adj" fmla="val 74213"/>
          </a:avLst>
        </a:prstGeom>
        <a:solidFill>
          <a:schemeClr val="accent4">
            <a:hueOff val="5293564"/>
            <a:satOff val="4867"/>
            <a:lumOff val="7059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dirty="0" smtClean="0"/>
            <a:t>Sociálně tržní systém</a:t>
          </a:r>
          <a:endParaRPr lang="cs-CZ" sz="3100" kern="1200" dirty="0"/>
        </a:p>
      </dsp:txBody>
      <dsp:txXfrm rot="-10800000">
        <a:off x="3086099" y="4158462"/>
        <a:ext cx="2057400" cy="13861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86B7C9-13A0-4046-AB4C-94113B6E3A83}">
      <dsp:nvSpPr>
        <dsp:cNvPr id="0" name=""/>
        <dsp:cNvSpPr/>
      </dsp:nvSpPr>
      <dsp:spPr>
        <a:xfrm>
          <a:off x="3040565" y="888"/>
          <a:ext cx="1714898" cy="8574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baseline="0" smtClean="0"/>
            <a:t>Stát</a:t>
          </a:r>
          <a:endParaRPr lang="cs-CZ" sz="2300" kern="1200"/>
        </a:p>
      </dsp:txBody>
      <dsp:txXfrm>
        <a:off x="3065679" y="26002"/>
        <a:ext cx="1664670" cy="807221"/>
      </dsp:txXfrm>
    </dsp:sp>
    <dsp:sp modelId="{FD0736E3-B7F8-449E-88A9-BBA26469D55F}">
      <dsp:nvSpPr>
        <dsp:cNvPr id="0" name=""/>
        <dsp:cNvSpPr/>
      </dsp:nvSpPr>
      <dsp:spPr>
        <a:xfrm rot="3600000">
          <a:off x="4159281" y="1505540"/>
          <a:ext cx="893108" cy="30010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200" kern="1200"/>
        </a:p>
      </dsp:txBody>
      <dsp:txXfrm>
        <a:off x="4249313" y="1565561"/>
        <a:ext cx="713044" cy="180065"/>
      </dsp:txXfrm>
    </dsp:sp>
    <dsp:sp modelId="{721351ED-C6BC-46F1-B81A-6F0E0B556B83}">
      <dsp:nvSpPr>
        <dsp:cNvPr id="0" name=""/>
        <dsp:cNvSpPr/>
      </dsp:nvSpPr>
      <dsp:spPr>
        <a:xfrm>
          <a:off x="4456207" y="2452851"/>
          <a:ext cx="1714898" cy="8574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baseline="0" smtClean="0"/>
            <a:t>Podniky</a:t>
          </a:r>
          <a:endParaRPr lang="cs-CZ" sz="2300" kern="1200"/>
        </a:p>
      </dsp:txBody>
      <dsp:txXfrm>
        <a:off x="4481321" y="2477965"/>
        <a:ext cx="1664670" cy="807221"/>
      </dsp:txXfrm>
    </dsp:sp>
    <dsp:sp modelId="{A26DB171-9C8F-4909-AFE1-F91171449DD2}">
      <dsp:nvSpPr>
        <dsp:cNvPr id="0" name=""/>
        <dsp:cNvSpPr/>
      </dsp:nvSpPr>
      <dsp:spPr>
        <a:xfrm rot="10800000">
          <a:off x="3451460" y="2731522"/>
          <a:ext cx="893108" cy="30010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200" kern="1200"/>
        </a:p>
      </dsp:txBody>
      <dsp:txXfrm rot="10800000">
        <a:off x="3541492" y="2791543"/>
        <a:ext cx="713044" cy="180065"/>
      </dsp:txXfrm>
    </dsp:sp>
    <dsp:sp modelId="{E7DDC0C6-8F6E-4521-BB54-BDF6D09A1FE3}">
      <dsp:nvSpPr>
        <dsp:cNvPr id="0" name=""/>
        <dsp:cNvSpPr/>
      </dsp:nvSpPr>
      <dsp:spPr>
        <a:xfrm>
          <a:off x="1624924" y="2452851"/>
          <a:ext cx="1714898" cy="8574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baseline="0" smtClean="0"/>
            <a:t>domácnosti</a:t>
          </a:r>
          <a:endParaRPr lang="cs-CZ" sz="2300" kern="1200"/>
        </a:p>
      </dsp:txBody>
      <dsp:txXfrm>
        <a:off x="1650038" y="2477965"/>
        <a:ext cx="1664670" cy="807221"/>
      </dsp:txXfrm>
    </dsp:sp>
    <dsp:sp modelId="{195F536A-F045-4D7E-8706-D7B5788FCC7B}">
      <dsp:nvSpPr>
        <dsp:cNvPr id="0" name=""/>
        <dsp:cNvSpPr/>
      </dsp:nvSpPr>
      <dsp:spPr>
        <a:xfrm rot="18000000">
          <a:off x="2743639" y="1505540"/>
          <a:ext cx="893108" cy="30010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200" kern="1200"/>
        </a:p>
      </dsp:txBody>
      <dsp:txXfrm>
        <a:off x="2833671" y="1565561"/>
        <a:ext cx="713044" cy="1800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9F0464-C74F-445F-948E-9CDBDD968737}">
      <dsp:nvSpPr>
        <dsp:cNvPr id="0" name=""/>
        <dsp:cNvSpPr/>
      </dsp:nvSpPr>
      <dsp:spPr>
        <a:xfrm rot="10800000">
          <a:off x="1665449" y="2440"/>
          <a:ext cx="5184359" cy="143845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4320" tIns="118110" rIns="220472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baseline="0" dirty="0" smtClean="0">
              <a:solidFill>
                <a:schemeClr val="tx1">
                  <a:lumMod val="95000"/>
                  <a:lumOff val="5000"/>
                </a:schemeClr>
              </a:solidFill>
            </a:rPr>
            <a:t>Dílčí </a:t>
          </a:r>
          <a:r>
            <a:rPr lang="cs-CZ" sz="3100" kern="1200" baseline="0" dirty="0" smtClean="0"/>
            <a:t>(představuje </a:t>
          </a:r>
          <a:r>
            <a:rPr lang="cs-CZ" sz="3100" kern="1200" baseline="0" dirty="0" smtClean="0"/>
            <a:t>jeden druh zboží </a:t>
          </a:r>
          <a:r>
            <a:rPr lang="cs-CZ" sz="3100" kern="1200" baseline="0" dirty="0" smtClean="0"/>
            <a:t>(pekařství</a:t>
          </a:r>
          <a:r>
            <a:rPr lang="cs-CZ" sz="3100" kern="1200" baseline="0" dirty="0" smtClean="0"/>
            <a:t>)</a:t>
          </a:r>
          <a:endParaRPr lang="cs-CZ" sz="3100" kern="1200" dirty="0"/>
        </a:p>
      </dsp:txBody>
      <dsp:txXfrm rot="10800000">
        <a:off x="2025063" y="2440"/>
        <a:ext cx="4824745" cy="1438458"/>
      </dsp:txXfrm>
    </dsp:sp>
    <dsp:sp modelId="{18D8B61E-3D9B-46BA-8708-63AADDE80361}">
      <dsp:nvSpPr>
        <dsp:cNvPr id="0" name=""/>
        <dsp:cNvSpPr/>
      </dsp:nvSpPr>
      <dsp:spPr>
        <a:xfrm>
          <a:off x="946220" y="2440"/>
          <a:ext cx="1438458" cy="143845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601306-0445-4E05-8E89-65583E804BBB}">
      <dsp:nvSpPr>
        <dsp:cNvPr id="0" name=""/>
        <dsp:cNvSpPr/>
      </dsp:nvSpPr>
      <dsp:spPr>
        <a:xfrm rot="10800000">
          <a:off x="1665449" y="1870289"/>
          <a:ext cx="5184359" cy="143845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4320" tIns="118110" rIns="220472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baseline="0" dirty="0" smtClean="0">
              <a:solidFill>
                <a:schemeClr val="tx1">
                  <a:lumMod val="95000"/>
                  <a:lumOff val="5000"/>
                </a:schemeClr>
              </a:solidFill>
            </a:rPr>
            <a:t>Agregátní </a:t>
          </a:r>
          <a:r>
            <a:rPr lang="cs-CZ" sz="3100" kern="1200" baseline="0" dirty="0" smtClean="0"/>
            <a:t>(celkový</a:t>
          </a:r>
          <a:r>
            <a:rPr lang="cs-CZ" sz="3100" kern="1200" baseline="0" dirty="0" smtClean="0"/>
            <a:t>) trh veškerého zboží</a:t>
          </a:r>
          <a:endParaRPr lang="cs-CZ" sz="3100" kern="1200" dirty="0"/>
        </a:p>
      </dsp:txBody>
      <dsp:txXfrm rot="10800000">
        <a:off x="2025063" y="1870289"/>
        <a:ext cx="4824745" cy="1438458"/>
      </dsp:txXfrm>
    </dsp:sp>
    <dsp:sp modelId="{32237822-E011-40FB-88A3-3BF19B98AB84}">
      <dsp:nvSpPr>
        <dsp:cNvPr id="0" name=""/>
        <dsp:cNvSpPr/>
      </dsp:nvSpPr>
      <dsp:spPr>
        <a:xfrm>
          <a:off x="946220" y="1870289"/>
          <a:ext cx="1438458" cy="143845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12134" y="4954635"/>
            <a:ext cx="2987069" cy="918361"/>
          </a:xfrm>
        </p:spPr>
        <p:txBody>
          <a:bodyPr vert="horz" lIns="91440" tIns="45720" rIns="91440" bIns="45720" rtlCol="0" anchor="ctr"/>
          <a:lstStyle>
            <a:lvl1pPr algn="r">
              <a:defRPr lang="en-US" sz="4200" dirty="0"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50977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9632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8958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5427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5676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8001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1841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5622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6266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5607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5210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3367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4584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973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6937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0190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2928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3610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Praha,_%C5%BDi%C5%BEkov,_V%C3%ADtkov,_vlajka_%C4%8CR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Marketing a trh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5468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Subjekty trhu jsou:</a:t>
            </a:r>
            <a:endParaRPr lang="cs-CZ" dirty="0"/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69258013"/>
              </p:ext>
            </p:extLst>
          </p:nvPr>
        </p:nvGraphicFramePr>
        <p:xfrm>
          <a:off x="514351" y="2063396"/>
          <a:ext cx="7796030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6252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 trhu podle zboží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55872020"/>
              </p:ext>
            </p:extLst>
          </p:nvPr>
        </p:nvGraphicFramePr>
        <p:xfrm>
          <a:off x="514351" y="2063396"/>
          <a:ext cx="7796030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7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>
                <a:solidFill>
                  <a:prstClr val="black"/>
                </a:solidFill>
              </a:rPr>
              <a:t>Rozdělení trhu podle </a:t>
            </a:r>
            <a:r>
              <a:rPr lang="cs-CZ" dirty="0" smtClean="0">
                <a:solidFill>
                  <a:prstClr val="black"/>
                </a:solidFill>
              </a:rPr>
              <a:t>územního členění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smtClean="0"/>
              <a:t>Místní </a:t>
            </a:r>
            <a:r>
              <a:rPr lang="cs-CZ" dirty="0" smtClean="0"/>
              <a:t>(region </a:t>
            </a:r>
            <a:r>
              <a:rPr lang="cs-CZ" dirty="0" smtClean="0"/>
              <a:t>města Most)</a:t>
            </a:r>
          </a:p>
          <a:p>
            <a:r>
              <a:rPr lang="cs-CZ" dirty="0" smtClean="0"/>
              <a:t>Národní </a:t>
            </a:r>
            <a:r>
              <a:rPr lang="cs-CZ" dirty="0" smtClean="0"/>
              <a:t>(Česká </a:t>
            </a:r>
            <a:r>
              <a:rPr lang="cs-CZ" dirty="0" smtClean="0"/>
              <a:t>republika, Německo)</a:t>
            </a:r>
          </a:p>
          <a:p>
            <a:r>
              <a:rPr lang="cs-CZ" dirty="0" smtClean="0"/>
              <a:t>Nadnárodní </a:t>
            </a:r>
            <a:r>
              <a:rPr lang="cs-CZ" dirty="0" smtClean="0"/>
              <a:t>(Země </a:t>
            </a:r>
            <a:r>
              <a:rPr lang="cs-CZ" dirty="0" smtClean="0"/>
              <a:t>Latinské Ameriky, Evropská unie)</a:t>
            </a:r>
          </a:p>
          <a:p>
            <a:r>
              <a:rPr lang="cs-CZ" dirty="0" smtClean="0"/>
              <a:t>Světový </a:t>
            </a:r>
            <a:r>
              <a:rPr lang="cs-CZ" dirty="0" smtClean="0"/>
              <a:t>(globálně </a:t>
            </a:r>
            <a:r>
              <a:rPr lang="cs-CZ" dirty="0" smtClean="0"/>
              <a:t>pojatý trh celého světa)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618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dirty="0">
                <a:solidFill>
                  <a:prstClr val="black"/>
                </a:solidFill>
              </a:rPr>
              <a:t>Rozdělení trhu podle </a:t>
            </a:r>
            <a:r>
              <a:rPr lang="cs-CZ" sz="4000" dirty="0" smtClean="0">
                <a:solidFill>
                  <a:prstClr val="black"/>
                </a:solidFill>
              </a:rPr>
              <a:t>předmětu obchodu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smtClean="0"/>
              <a:t>Trh výrobků a služeb</a:t>
            </a:r>
          </a:p>
          <a:p>
            <a:r>
              <a:rPr lang="cs-CZ" dirty="0" smtClean="0"/>
              <a:t>Trh výrobních faktorů</a:t>
            </a:r>
          </a:p>
          <a:p>
            <a:r>
              <a:rPr lang="cs-CZ" dirty="0" smtClean="0"/>
              <a:t>Finanční trh </a:t>
            </a:r>
            <a:r>
              <a:rPr lang="cs-CZ" dirty="0" smtClean="0"/>
              <a:t>(peněžní </a:t>
            </a:r>
            <a:r>
              <a:rPr lang="cs-CZ" dirty="0" smtClean="0"/>
              <a:t>a kapitálový)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987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smtClean="0"/>
              <a:t>Vyjmenujte 4 příklady ekonomických systémů</a:t>
            </a:r>
          </a:p>
          <a:p>
            <a:r>
              <a:rPr lang="cs-CZ" dirty="0" smtClean="0"/>
              <a:t>Co je to trh</a:t>
            </a:r>
          </a:p>
          <a:p>
            <a:r>
              <a:rPr lang="cs-CZ" dirty="0" smtClean="0"/>
              <a:t>Jak dělíme trh podle předmětu směny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925" y="685801"/>
            <a:ext cx="1362456" cy="182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79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14351" y="1628800"/>
            <a:ext cx="7796030" cy="4104456"/>
          </a:xfrm>
        </p:spPr>
        <p:txBody>
          <a:bodyPr>
            <a:normAutofit fontScale="85000" lnSpcReduction="10000"/>
          </a:bodyPr>
          <a:lstStyle/>
          <a:p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AMERICKÁ MARKETINGOVÁ ASOCIACE: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Marketing - prodej prováděný pomocí systémů/reklama a marketing/co je marketing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2008-11-02]. Dostupný z  WWW: &lt;http://www.vladimirmatula.zjihlavy.cz/</a:t>
            </a:r>
            <a:r>
              <a:rPr lang="cs-CZ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marketing.php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&gt;. 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KINDLOVÁ,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J. trendy ve využívání nástrojů podpory: diplomová práce. </a:t>
            </a:r>
            <a:r>
              <a:rPr lang="cs-CZ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ostrava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VYSOKÁ ŠKOLA BÁŇSKÁ -TECHNICKÁ UNIVERZITA, </a:t>
            </a:r>
            <a:r>
              <a:rPr lang="cs-CZ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Hornicko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geologická fakulta, 2009. </a:t>
            </a:r>
          </a:p>
          <a:p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MOUDRÝ, M.:</a:t>
            </a:r>
            <a:r>
              <a:rPr lang="cs-CZ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Marketing:Základy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marketingu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1.vyd. Kralice na Hané: </a:t>
            </a:r>
            <a:r>
              <a:rPr lang="cs-CZ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Media, 2008. 160s., ISBN 978-80-7402-002-5 </a:t>
            </a:r>
          </a:p>
          <a:p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Marketingové noviny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2008/10/10]. Dostupné na WWW: &lt;http://www.marketingovenoviny.cz&gt;. </a:t>
            </a: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92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14351" y="1628800"/>
            <a:ext cx="7796030" cy="4104456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cs-CZ" sz="1600" dirty="0"/>
              <a:t>AUTOR NEUVEDEN. </a:t>
            </a:r>
            <a:r>
              <a:rPr lang="cs-CZ" sz="1600" i="1" dirty="0"/>
              <a:t>wikimedia.org</a:t>
            </a:r>
            <a:r>
              <a:rPr lang="cs-CZ" sz="1600" dirty="0"/>
              <a:t> [online]. [cit. </a:t>
            </a:r>
            <a:r>
              <a:rPr lang="cs-CZ" sz="1600" dirty="0" smtClean="0"/>
              <a:t>19.10.2013]. </a:t>
            </a:r>
            <a:r>
              <a:rPr lang="cs-CZ" sz="1600" dirty="0"/>
              <a:t>Dostupný na WWW: </a:t>
            </a:r>
            <a:r>
              <a:rPr lang="cs-CZ" sz="1600" dirty="0">
                <a:hlinkClick r:id="rId2"/>
              </a:rPr>
              <a:t>http://commons.wikimedia.org/wiki/File%3APraha%2C_%C5%BDi%C5%BEkov%2C_V%C3%ADtkov%2C_vlajka_%</a:t>
            </a:r>
            <a:r>
              <a:rPr lang="cs-CZ" sz="1600" dirty="0" smtClean="0">
                <a:hlinkClick r:id="rId2"/>
              </a:rPr>
              <a:t>C4%8CR.jpg</a:t>
            </a:r>
            <a:endParaRPr lang="cs-CZ" sz="1600" dirty="0" smtClean="0"/>
          </a:p>
          <a:p>
            <a:pPr marL="457200" indent="-457200">
              <a:buFont typeface="+mj-lt"/>
              <a:buAutoNum type="arabicParenR"/>
            </a:pPr>
            <a:r>
              <a:rPr lang="cs-CZ" sz="1600" dirty="0" smtClean="0"/>
              <a:t>Obrázky webu Office.com</a:t>
            </a:r>
          </a:p>
          <a:p>
            <a:pPr marL="457200" indent="-457200">
              <a:buFont typeface="+mj-lt"/>
              <a:buAutoNum type="arabicParenR"/>
            </a:pPr>
            <a:endParaRPr lang="cs-CZ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62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482" y="404664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222538"/>
              </p:ext>
            </p:extLst>
          </p:nvPr>
        </p:nvGraphicFramePr>
        <p:xfrm>
          <a:off x="1043608" y="1844824"/>
          <a:ext cx="7056784" cy="3763832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VY_32_INOVACE_1102</a:t>
                      </a:r>
                      <a:r>
                        <a:rPr lang="cs-CZ" sz="1600" baseline="0" dirty="0" smtClean="0"/>
                        <a:t> Podstata trhu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Marketing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19.10.2013</a:t>
                      </a:r>
                      <a:endParaRPr lang="cs-CZ" sz="1600" dirty="0"/>
                    </a:p>
                  </a:txBody>
                  <a:tcPr anchor="ctr"/>
                </a:tc>
              </a:tr>
              <a:tr h="4652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ekonomické systémy a rozdělení trhu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486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 rot="21420000">
            <a:off x="436250" y="668735"/>
            <a:ext cx="7533524" cy="2186943"/>
          </a:xfrm>
        </p:spPr>
        <p:txBody>
          <a:bodyPr/>
          <a:lstStyle/>
          <a:p>
            <a:r>
              <a:rPr lang="cs-CZ" dirty="0" smtClean="0"/>
              <a:t>Podstata trhu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 rot="21420000">
            <a:off x="540897" y="2928773"/>
            <a:ext cx="7512060" cy="1068746"/>
          </a:xfrm>
        </p:spPr>
        <p:txBody>
          <a:bodyPr/>
          <a:lstStyle/>
          <a:p>
            <a:pPr marL="342900" lvl="0" indent="-342900">
              <a:spcAft>
                <a:spcPts val="0"/>
              </a:spcAft>
              <a:buFont typeface="Symbol"/>
              <a:buBlip>
                <a:blip r:embed="rId2"/>
              </a:buBlip>
              <a:tabLst>
                <a:tab pos="457200" algn="l"/>
              </a:tabLst>
            </a:pPr>
            <a:r>
              <a:rPr lang="cs-CZ" b="1" dirty="0">
                <a:solidFill>
                  <a:schemeClr val="tx1"/>
                </a:solidFill>
                <a:latin typeface="Times New Roman"/>
                <a:ea typeface="Lucida Bright"/>
                <a:cs typeface="Lucida Bright"/>
              </a:rPr>
              <a:t>každé hospodářství funguje podle určitých pravidel, která tvoří tzv. ekonomický systém společnosti</a:t>
            </a:r>
          </a:p>
          <a:p>
            <a:endParaRPr lang="cs-CZ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63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cs-CZ" b="1" dirty="0">
                <a:solidFill>
                  <a:srgbClr val="800000"/>
                </a:solidFill>
                <a:latin typeface="Times New Roman"/>
                <a:ea typeface="Times New Roman"/>
              </a:rPr>
              <a:t>EKONOMICKÉ SYSTÉMY</a:t>
            </a:r>
            <a:r>
              <a:rPr lang="cs-CZ" dirty="0">
                <a:latin typeface="Times New Roman"/>
                <a:ea typeface="Times New Roman"/>
              </a:rPr>
              <a:t/>
            </a:r>
            <a:br>
              <a:rPr lang="cs-CZ" dirty="0">
                <a:latin typeface="Times New Roman"/>
                <a:ea typeface="Times New Roman"/>
              </a:rPr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54723420"/>
              </p:ext>
            </p:extLst>
          </p:nvPr>
        </p:nvGraphicFramePr>
        <p:xfrm>
          <a:off x="395536" y="836712"/>
          <a:ext cx="822960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34475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Tradiční zvykový systém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smtClean="0">
                <a:latin typeface="Times New Roman"/>
                <a:ea typeface="Times New Roman"/>
              </a:rPr>
              <a:t>je </a:t>
            </a:r>
            <a:r>
              <a:rPr lang="cs-CZ" dirty="0">
                <a:latin typeface="Times New Roman"/>
                <a:ea typeface="Times New Roman"/>
              </a:rPr>
              <a:t>typický pro málo rozvinuté oblasti a země, kde se většina lidí zabývá zemědělstvím a lovem </a:t>
            </a:r>
            <a:r>
              <a:rPr lang="cs-CZ" dirty="0" smtClean="0">
                <a:latin typeface="Times New Roman"/>
                <a:ea typeface="Times New Roman"/>
              </a:rPr>
              <a:t/>
            </a:r>
            <a:br>
              <a:rPr lang="cs-CZ" dirty="0" smtClean="0">
                <a:latin typeface="Times New Roman"/>
                <a:ea typeface="Times New Roman"/>
              </a:rPr>
            </a:br>
            <a:r>
              <a:rPr lang="cs-CZ" dirty="0" smtClean="0">
                <a:latin typeface="Times New Roman"/>
                <a:ea typeface="Times New Roman"/>
              </a:rPr>
              <a:t>(primitivní </a:t>
            </a:r>
            <a:r>
              <a:rPr lang="cs-CZ" dirty="0">
                <a:latin typeface="Times New Roman"/>
                <a:ea typeface="Times New Roman"/>
              </a:rPr>
              <a:t>civilizace), statky se dlouhou dobu vyrábějí stejným způsobem, produkce je nízká </a:t>
            </a:r>
            <a:r>
              <a:rPr lang="cs-CZ" dirty="0" smtClean="0">
                <a:latin typeface="Times New Roman"/>
                <a:ea typeface="Times New Roman"/>
              </a:rPr>
              <a:t/>
            </a:r>
            <a:br>
              <a:rPr lang="cs-CZ" dirty="0" smtClean="0">
                <a:latin typeface="Times New Roman"/>
                <a:ea typeface="Times New Roman"/>
              </a:rPr>
            </a:br>
            <a:r>
              <a:rPr lang="cs-CZ" dirty="0" smtClean="0">
                <a:latin typeface="Times New Roman"/>
                <a:ea typeface="Times New Roman"/>
              </a:rPr>
              <a:t>a </a:t>
            </a:r>
            <a:r>
              <a:rPr lang="cs-CZ" dirty="0">
                <a:latin typeface="Times New Roman"/>
                <a:ea typeface="Times New Roman"/>
              </a:rPr>
              <a:t>stačí pouze, aby se lidé uživili. Členové kmene pracují podle schopností </a:t>
            </a:r>
            <a:r>
              <a:rPr lang="cs-CZ" dirty="0" smtClean="0">
                <a:latin typeface="Times New Roman"/>
                <a:ea typeface="Times New Roman"/>
              </a:rPr>
              <a:t>a </a:t>
            </a:r>
            <a:r>
              <a:rPr lang="cs-CZ" dirty="0">
                <a:latin typeface="Times New Roman"/>
                <a:ea typeface="Times New Roman"/>
              </a:rPr>
              <a:t>podíl na vyrobených statcích je určován na základě potřeb nebo práva </a:t>
            </a:r>
            <a:r>
              <a:rPr lang="cs-CZ" dirty="0" smtClean="0">
                <a:latin typeface="Times New Roman"/>
                <a:ea typeface="Times New Roman"/>
              </a:rPr>
              <a:t>silnějšího.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431" y="359270"/>
            <a:ext cx="1431950" cy="180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39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cs-CZ" b="1" dirty="0">
                <a:latin typeface="Times New Roman"/>
                <a:ea typeface="Times New Roman"/>
              </a:rPr>
              <a:t>Příkazový systém</a:t>
            </a:r>
            <a:r>
              <a:rPr lang="cs-CZ" dirty="0">
                <a:latin typeface="Times New Roman"/>
                <a:ea typeface="Times New Roman"/>
              </a:rPr>
              <a:t/>
            </a:r>
            <a:br>
              <a:rPr lang="cs-CZ" dirty="0">
                <a:latin typeface="Times New Roman"/>
                <a:ea typeface="Times New Roman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smtClean="0">
                <a:latin typeface="Times New Roman"/>
                <a:ea typeface="Times New Roman"/>
              </a:rPr>
              <a:t>je </a:t>
            </a:r>
            <a:r>
              <a:rPr lang="cs-CZ" dirty="0">
                <a:latin typeface="Times New Roman"/>
                <a:ea typeface="Times New Roman"/>
              </a:rPr>
              <a:t>založen na principu direktivně řízeného </a:t>
            </a:r>
            <a:r>
              <a:rPr lang="cs-CZ" dirty="0" smtClean="0">
                <a:latin typeface="Times New Roman"/>
                <a:ea typeface="Times New Roman"/>
              </a:rPr>
              <a:t>hospodářství (centrálně </a:t>
            </a:r>
            <a:r>
              <a:rPr lang="cs-CZ" dirty="0">
                <a:latin typeface="Times New Roman"/>
                <a:ea typeface="Times New Roman"/>
              </a:rPr>
              <a:t>plánovaná ekonomika socialistického typu). Stát </a:t>
            </a:r>
            <a:r>
              <a:rPr lang="cs-CZ" dirty="0" smtClean="0">
                <a:latin typeface="Times New Roman"/>
                <a:ea typeface="Times New Roman"/>
              </a:rPr>
              <a:t>určuje, </a:t>
            </a:r>
            <a:r>
              <a:rPr lang="cs-CZ" dirty="0">
                <a:latin typeface="Times New Roman"/>
                <a:ea typeface="Times New Roman"/>
              </a:rPr>
              <a:t>co a jak a pro koho bude vyrábět, nerespektují se zákony trhu </a:t>
            </a:r>
            <a:r>
              <a:rPr lang="cs-CZ" dirty="0" smtClean="0">
                <a:latin typeface="Times New Roman"/>
                <a:ea typeface="Times New Roman"/>
              </a:rPr>
              <a:t/>
            </a:r>
            <a:br>
              <a:rPr lang="cs-CZ" dirty="0" smtClean="0">
                <a:latin typeface="Times New Roman"/>
                <a:ea typeface="Times New Roman"/>
              </a:rPr>
            </a:br>
            <a:r>
              <a:rPr lang="cs-CZ" dirty="0" smtClean="0">
                <a:latin typeface="Times New Roman"/>
                <a:ea typeface="Times New Roman"/>
              </a:rPr>
              <a:t>a </a:t>
            </a:r>
            <a:r>
              <a:rPr lang="cs-CZ" dirty="0">
                <a:latin typeface="Times New Roman"/>
                <a:ea typeface="Times New Roman"/>
              </a:rPr>
              <a:t>svobodného podnikání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3469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cs-CZ" b="1" dirty="0">
                <a:latin typeface="Times New Roman"/>
                <a:ea typeface="Times New Roman"/>
              </a:rPr>
              <a:t>Čistě tržní systém</a:t>
            </a:r>
            <a:r>
              <a:rPr lang="cs-CZ" dirty="0">
                <a:latin typeface="Times New Roman"/>
                <a:ea typeface="Times New Roman"/>
              </a:rPr>
              <a:t/>
            </a:r>
            <a:br>
              <a:rPr lang="cs-CZ" dirty="0">
                <a:latin typeface="Times New Roman"/>
                <a:ea typeface="Times New Roman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cs-CZ" dirty="0" smtClean="0">
                <a:latin typeface="Times New Roman"/>
                <a:ea typeface="Times New Roman"/>
              </a:rPr>
              <a:t>propojení </a:t>
            </a:r>
            <a:r>
              <a:rPr lang="cs-CZ" dirty="0">
                <a:latin typeface="Times New Roman"/>
                <a:ea typeface="Times New Roman"/>
              </a:rPr>
              <a:t>výroby a spotřeby je čistě </a:t>
            </a:r>
            <a:r>
              <a:rPr lang="cs-CZ" dirty="0" smtClean="0">
                <a:latin typeface="Times New Roman"/>
                <a:ea typeface="Times New Roman"/>
              </a:rPr>
              <a:t>Uskutečňováno </a:t>
            </a:r>
            <a:r>
              <a:rPr lang="cs-CZ" dirty="0">
                <a:latin typeface="Times New Roman"/>
                <a:ea typeface="Times New Roman"/>
              </a:rPr>
              <a:t>pouze prostřednictvím trhu, stát do trhu nezasahuje. Neřeší se potřeby procesu přerozdělování </a:t>
            </a:r>
            <a:r>
              <a:rPr lang="cs-CZ" dirty="0" smtClean="0">
                <a:latin typeface="Times New Roman"/>
                <a:ea typeface="Times New Roman"/>
              </a:rPr>
              <a:t>(nemocní </a:t>
            </a:r>
            <a:r>
              <a:rPr lang="cs-CZ" dirty="0">
                <a:latin typeface="Times New Roman"/>
                <a:ea typeface="Times New Roman"/>
              </a:rPr>
              <a:t>a starší lidé), problémy monopolů a veřejných </a:t>
            </a:r>
            <a:r>
              <a:rPr lang="cs-CZ" dirty="0" smtClean="0">
                <a:latin typeface="Times New Roman"/>
                <a:ea typeface="Times New Roman"/>
              </a:rPr>
              <a:t>statků (armáda</a:t>
            </a:r>
            <a:r>
              <a:rPr lang="cs-CZ" dirty="0">
                <a:latin typeface="Times New Roman"/>
                <a:ea typeface="Times New Roman"/>
              </a:rPr>
              <a:t>, školství</a:t>
            </a:r>
            <a:r>
              <a:rPr lang="cs-CZ" dirty="0" smtClean="0">
                <a:latin typeface="Times New Roman"/>
                <a:ea typeface="Times New Roman"/>
              </a:rPr>
              <a:t>), </a:t>
            </a:r>
            <a:br>
              <a:rPr lang="cs-CZ" dirty="0" smtClean="0">
                <a:latin typeface="Times New Roman"/>
                <a:ea typeface="Times New Roman"/>
              </a:rPr>
            </a:br>
            <a:r>
              <a:rPr lang="cs-CZ" dirty="0" smtClean="0">
                <a:latin typeface="Times New Roman"/>
                <a:ea typeface="Times New Roman"/>
              </a:rPr>
              <a:t>V </a:t>
            </a:r>
            <a:r>
              <a:rPr lang="cs-CZ" dirty="0" smtClean="0">
                <a:latin typeface="Times New Roman"/>
                <a:ea typeface="Times New Roman"/>
              </a:rPr>
              <a:t>Praxi </a:t>
            </a:r>
            <a:r>
              <a:rPr lang="cs-CZ" dirty="0">
                <a:latin typeface="Times New Roman"/>
                <a:ea typeface="Times New Roman"/>
              </a:rPr>
              <a:t>nemůže existovat pro svou sociální neúnosnost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5882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cs-CZ" b="1" dirty="0">
                <a:latin typeface="Times New Roman"/>
                <a:ea typeface="Times New Roman"/>
              </a:rPr>
              <a:t>Sociálně tržní systém</a:t>
            </a:r>
            <a:r>
              <a:rPr lang="cs-CZ" dirty="0">
                <a:latin typeface="Times New Roman"/>
                <a:ea typeface="Times New Roman"/>
              </a:rPr>
              <a:t/>
            </a:r>
            <a:br>
              <a:rPr lang="cs-CZ" dirty="0">
                <a:latin typeface="Times New Roman"/>
                <a:ea typeface="Times New Roman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4705721" cy="3311189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cs-CZ" dirty="0" smtClean="0">
                <a:latin typeface="Times New Roman"/>
                <a:ea typeface="Times New Roman"/>
              </a:rPr>
              <a:t>předpokládá </a:t>
            </a:r>
            <a:r>
              <a:rPr lang="cs-CZ" dirty="0">
                <a:latin typeface="Times New Roman"/>
                <a:ea typeface="Times New Roman"/>
              </a:rPr>
              <a:t>fungování tržního systému, který je doplněn o působení nástrojů hospodářské politiky státu</a:t>
            </a:r>
          </a:p>
          <a:p>
            <a:pPr marL="0" indent="0">
              <a:spcAft>
                <a:spcPts val="0"/>
              </a:spcAft>
              <a:buNone/>
            </a:pPr>
            <a:endParaRPr lang="cs-CZ" dirty="0">
              <a:latin typeface="Times New Roman"/>
              <a:ea typeface="Times New Roman"/>
            </a:endParaRPr>
          </a:p>
          <a:p>
            <a:endParaRPr lang="cs-CZ" dirty="0"/>
          </a:p>
        </p:txBody>
      </p:sp>
      <p:pic>
        <p:nvPicPr>
          <p:cNvPr id="1026" name="Picture 2" descr="http://upload.wikimedia.org/wikipedia/commons/c/c5/Praha%2C_%C5%BDi%C5%BEkov%2C_V%C3%ADtkov%2C_vlajka_%C4%8CR.jpg?uselang=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060848"/>
            <a:ext cx="2151147" cy="342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7795255" y="5589240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8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latin typeface="Times New Roman"/>
                <a:ea typeface="Times New Roman"/>
              </a:rPr>
              <a:t>TRH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>
              <a:buBlip>
                <a:blip r:embed="rId2"/>
              </a:buBlip>
              <a:tabLst>
                <a:tab pos="457200" algn="l"/>
              </a:tabLst>
            </a:pPr>
            <a:r>
              <a:rPr lang="cs-CZ" dirty="0">
                <a:latin typeface="Times New Roman"/>
                <a:ea typeface="Lucida Bright"/>
                <a:cs typeface="Lucida Bright"/>
              </a:rPr>
              <a:t>je </a:t>
            </a:r>
            <a:r>
              <a:rPr lang="cs-CZ" dirty="0" smtClean="0">
                <a:latin typeface="Times New Roman"/>
                <a:ea typeface="Lucida Bright"/>
                <a:cs typeface="Lucida Bright"/>
              </a:rPr>
              <a:t>místo, </a:t>
            </a:r>
            <a:r>
              <a:rPr lang="cs-CZ" dirty="0">
                <a:latin typeface="Times New Roman"/>
                <a:ea typeface="Lucida Bright"/>
                <a:cs typeface="Lucida Bright"/>
              </a:rPr>
              <a:t>kde se setkává nabídka s poptávkou </a:t>
            </a:r>
          </a:p>
          <a:p>
            <a:pPr lvl="0">
              <a:buBlip>
                <a:blip r:embed="rId2"/>
              </a:buBlip>
              <a:tabLst>
                <a:tab pos="457200" algn="l"/>
              </a:tabLst>
            </a:pPr>
            <a:r>
              <a:rPr lang="cs-CZ" dirty="0">
                <a:latin typeface="Times New Roman"/>
                <a:ea typeface="Lucida Bright"/>
                <a:cs typeface="Lucida Bright"/>
              </a:rPr>
              <a:t>z hlediska marketingu je trh souhrnem všech skutečných i potencionálních kupujících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5251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lavní událost">
  <a:themeElements>
    <a:clrScheme name="Hlavní událos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Hlavní událost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lavní událos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TC104033927[[fn=Hlavní událost]]</Template>
  <TotalTime>115</TotalTime>
  <Words>456</Words>
  <Application>Microsoft Office PowerPoint</Application>
  <PresentationFormat>Předvádění na obrazovce (4:3)</PresentationFormat>
  <Paragraphs>67</Paragraphs>
  <Slides>16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Hlavní událost</vt:lpstr>
      <vt:lpstr>Marketing a trh</vt:lpstr>
      <vt:lpstr>Prezentace aplikace PowerPoint</vt:lpstr>
      <vt:lpstr>Podstata trhu</vt:lpstr>
      <vt:lpstr>EKONOMICKÉ SYSTÉMY </vt:lpstr>
      <vt:lpstr>Tradiční zvykový systém</vt:lpstr>
      <vt:lpstr>Příkazový systém </vt:lpstr>
      <vt:lpstr>Čistě tržní systém </vt:lpstr>
      <vt:lpstr>Sociálně tržní systém </vt:lpstr>
      <vt:lpstr>TRH obecně</vt:lpstr>
      <vt:lpstr>Subjekty trhu jsou:</vt:lpstr>
      <vt:lpstr>Rozdělení trhu podle zboží</vt:lpstr>
      <vt:lpstr>Rozdělení trhu podle územního členění</vt:lpstr>
      <vt:lpstr>Rozdělení trhu podle předmětu obchodu</vt:lpstr>
      <vt:lpstr>Otázky k procvičení</vt:lpstr>
      <vt:lpstr>Literatura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a trh</dc:title>
  <cp:lastModifiedBy>LIVA</cp:lastModifiedBy>
  <cp:revision>25</cp:revision>
  <dcterms:modified xsi:type="dcterms:W3CDTF">2014-10-24T13:24:53Z</dcterms:modified>
</cp:coreProperties>
</file>