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8" r:id="rId3"/>
    <p:sldId id="257" r:id="rId4"/>
    <p:sldId id="258" r:id="rId5"/>
    <p:sldId id="259" r:id="rId6"/>
    <p:sldId id="264" r:id="rId7"/>
    <p:sldId id="265" r:id="rId8"/>
    <p:sldId id="260" r:id="rId9"/>
    <p:sldId id="261" r:id="rId10"/>
    <p:sldId id="262" r:id="rId11"/>
    <p:sldId id="266" r:id="rId12"/>
    <p:sldId id="267" r:id="rId13"/>
    <p:sldId id="269" r:id="rId14"/>
    <p:sldId id="270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A3D3AE-A569-45EC-915D-D440201D2A1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F0ECFB6-FED3-484B-A6F7-9967A395AC18}">
      <dgm:prSet/>
      <dgm:spPr/>
      <dgm:t>
        <a:bodyPr/>
        <a:lstStyle/>
        <a:p>
          <a:pPr rtl="0"/>
          <a:r>
            <a:rPr lang="cs-CZ" baseline="0" dirty="0" smtClean="0"/>
            <a:t>se </a:t>
          </a:r>
          <a:r>
            <a:rPr lang="cs-CZ" baseline="0" dirty="0" smtClean="0"/>
            <a:t>v současnosti chápe umění řídit firmu nebo lidi takovým způsobem, aby bylo dosaženo stanovených cílů</a:t>
          </a:r>
          <a:endParaRPr lang="cs-CZ" dirty="0"/>
        </a:p>
      </dgm:t>
    </dgm:pt>
    <dgm:pt modelId="{97387E26-470D-486A-A93A-5A252079DCAA}" type="parTrans" cxnId="{E50213A0-B064-41CA-913B-43D68BC2CB2F}">
      <dgm:prSet/>
      <dgm:spPr/>
      <dgm:t>
        <a:bodyPr/>
        <a:lstStyle/>
        <a:p>
          <a:endParaRPr lang="cs-CZ"/>
        </a:p>
      </dgm:t>
    </dgm:pt>
    <dgm:pt modelId="{16C29C43-1E56-4AE4-AE29-5B87767F9564}" type="sibTrans" cxnId="{E50213A0-B064-41CA-913B-43D68BC2CB2F}">
      <dgm:prSet/>
      <dgm:spPr/>
      <dgm:t>
        <a:bodyPr/>
        <a:lstStyle/>
        <a:p>
          <a:endParaRPr lang="cs-CZ"/>
        </a:p>
      </dgm:t>
    </dgm:pt>
    <dgm:pt modelId="{BD55B27E-A516-4406-BF03-C815A9319891}" type="pres">
      <dgm:prSet presAssocID="{F3A3D3AE-A569-45EC-915D-D440201D2A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621763C-7574-44FD-9273-AA1EA1D7F721}" type="pres">
      <dgm:prSet presAssocID="{8F0ECFB6-FED3-484B-A6F7-9967A395AC1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50213A0-B064-41CA-913B-43D68BC2CB2F}" srcId="{F3A3D3AE-A569-45EC-915D-D440201D2A1E}" destId="{8F0ECFB6-FED3-484B-A6F7-9967A395AC18}" srcOrd="0" destOrd="0" parTransId="{97387E26-470D-486A-A93A-5A252079DCAA}" sibTransId="{16C29C43-1E56-4AE4-AE29-5B87767F9564}"/>
    <dgm:cxn modelId="{7006D3FB-F62E-42EF-B075-BF5C58D42161}" type="presOf" srcId="{F3A3D3AE-A569-45EC-915D-D440201D2A1E}" destId="{BD55B27E-A516-4406-BF03-C815A9319891}" srcOrd="0" destOrd="0" presId="urn:microsoft.com/office/officeart/2005/8/layout/vList2"/>
    <dgm:cxn modelId="{3013AE60-B6DC-4478-AFD7-07650C92AFFE}" type="presOf" srcId="{8F0ECFB6-FED3-484B-A6F7-9967A395AC18}" destId="{D621763C-7574-44FD-9273-AA1EA1D7F721}" srcOrd="0" destOrd="0" presId="urn:microsoft.com/office/officeart/2005/8/layout/vList2"/>
    <dgm:cxn modelId="{AC25FEB5-A075-4A0E-903F-6D26393FB96B}" type="presParOf" srcId="{BD55B27E-A516-4406-BF03-C815A9319891}" destId="{D621763C-7574-44FD-9273-AA1EA1D7F72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84C4B4-B274-4A5C-B402-DE0D61A036B8}" type="doc">
      <dgm:prSet loTypeId="urn:microsoft.com/office/officeart/2005/8/layout/target3" loCatId="relationship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E4A5D3AF-BF82-4CF9-B5CF-6E5DCEE4F31B}">
      <dgm:prSet/>
      <dgm:spPr/>
      <dgm:t>
        <a:bodyPr/>
        <a:lstStyle/>
        <a:p>
          <a:pPr rtl="0"/>
          <a:r>
            <a:rPr lang="cs-CZ" baseline="0" dirty="0" smtClean="0"/>
            <a:t>je </a:t>
          </a:r>
          <a:r>
            <a:rPr lang="cs-CZ" baseline="0" dirty="0" smtClean="0"/>
            <a:t>proces stanovení firemních cílů, plánování a realizování kroků vedoucí k jejich dosažení</a:t>
          </a:r>
          <a:endParaRPr lang="cs-CZ" dirty="0"/>
        </a:p>
      </dgm:t>
    </dgm:pt>
    <dgm:pt modelId="{3B0D1815-37F8-44E1-A488-79134E215403}" type="parTrans" cxnId="{FB6246AD-9EC3-48BD-AF8D-6E8D5F1A5809}">
      <dgm:prSet/>
      <dgm:spPr/>
      <dgm:t>
        <a:bodyPr/>
        <a:lstStyle/>
        <a:p>
          <a:endParaRPr lang="cs-CZ"/>
        </a:p>
      </dgm:t>
    </dgm:pt>
    <dgm:pt modelId="{B341E35B-6FB2-488C-977D-5BAAE55F86A8}" type="sibTrans" cxnId="{FB6246AD-9EC3-48BD-AF8D-6E8D5F1A5809}">
      <dgm:prSet/>
      <dgm:spPr/>
      <dgm:t>
        <a:bodyPr/>
        <a:lstStyle/>
        <a:p>
          <a:endParaRPr lang="cs-CZ"/>
        </a:p>
      </dgm:t>
    </dgm:pt>
    <dgm:pt modelId="{385D6C0B-C2B3-4BC8-8874-AB078FC2CCB7}" type="pres">
      <dgm:prSet presAssocID="{5184C4B4-B274-4A5C-B402-DE0D61A036B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B12163A-7259-40C9-95BE-6C55341FBEDB}" type="pres">
      <dgm:prSet presAssocID="{E4A5D3AF-BF82-4CF9-B5CF-6E5DCEE4F31B}" presName="circle1" presStyleLbl="node1" presStyleIdx="0" presStyleCnt="1"/>
      <dgm:spPr/>
    </dgm:pt>
    <dgm:pt modelId="{2F6B38D6-A8BB-454D-8DFD-DF1BCF970789}" type="pres">
      <dgm:prSet presAssocID="{E4A5D3AF-BF82-4CF9-B5CF-6E5DCEE4F31B}" presName="space" presStyleCnt="0"/>
      <dgm:spPr/>
    </dgm:pt>
    <dgm:pt modelId="{E9E73C62-8997-48E2-9309-F2F5608C652E}" type="pres">
      <dgm:prSet presAssocID="{E4A5D3AF-BF82-4CF9-B5CF-6E5DCEE4F31B}" presName="rect1" presStyleLbl="alignAcc1" presStyleIdx="0" presStyleCnt="1"/>
      <dgm:spPr/>
      <dgm:t>
        <a:bodyPr/>
        <a:lstStyle/>
        <a:p>
          <a:endParaRPr lang="cs-CZ"/>
        </a:p>
      </dgm:t>
    </dgm:pt>
    <dgm:pt modelId="{E4971492-4D6E-4CF6-A724-9A4E6E73831E}" type="pres">
      <dgm:prSet presAssocID="{E4A5D3AF-BF82-4CF9-B5CF-6E5DCEE4F31B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66E1BA4-6A6A-4316-85E0-EE22CD1AB893}" type="presOf" srcId="{E4A5D3AF-BF82-4CF9-B5CF-6E5DCEE4F31B}" destId="{E4971492-4D6E-4CF6-A724-9A4E6E73831E}" srcOrd="1" destOrd="0" presId="urn:microsoft.com/office/officeart/2005/8/layout/target3"/>
    <dgm:cxn modelId="{3CD98D08-1976-41F6-AA57-A659D8C79732}" type="presOf" srcId="{5184C4B4-B274-4A5C-B402-DE0D61A036B8}" destId="{385D6C0B-C2B3-4BC8-8874-AB078FC2CCB7}" srcOrd="0" destOrd="0" presId="urn:microsoft.com/office/officeart/2005/8/layout/target3"/>
    <dgm:cxn modelId="{FB6246AD-9EC3-48BD-AF8D-6E8D5F1A5809}" srcId="{5184C4B4-B274-4A5C-B402-DE0D61A036B8}" destId="{E4A5D3AF-BF82-4CF9-B5CF-6E5DCEE4F31B}" srcOrd="0" destOrd="0" parTransId="{3B0D1815-37F8-44E1-A488-79134E215403}" sibTransId="{B341E35B-6FB2-488C-977D-5BAAE55F86A8}"/>
    <dgm:cxn modelId="{EEAC03B4-629B-483D-AECB-21B15493E810}" type="presOf" srcId="{E4A5D3AF-BF82-4CF9-B5CF-6E5DCEE4F31B}" destId="{E9E73C62-8997-48E2-9309-F2F5608C652E}" srcOrd="0" destOrd="0" presId="urn:microsoft.com/office/officeart/2005/8/layout/target3"/>
    <dgm:cxn modelId="{BB4F58A8-78D9-4090-8F54-34AB28C28C62}" type="presParOf" srcId="{385D6C0B-C2B3-4BC8-8874-AB078FC2CCB7}" destId="{FB12163A-7259-40C9-95BE-6C55341FBEDB}" srcOrd="0" destOrd="0" presId="urn:microsoft.com/office/officeart/2005/8/layout/target3"/>
    <dgm:cxn modelId="{5C68AAE9-2995-40B3-98CE-4A5410627C6E}" type="presParOf" srcId="{385D6C0B-C2B3-4BC8-8874-AB078FC2CCB7}" destId="{2F6B38D6-A8BB-454D-8DFD-DF1BCF970789}" srcOrd="1" destOrd="0" presId="urn:microsoft.com/office/officeart/2005/8/layout/target3"/>
    <dgm:cxn modelId="{776B839A-E571-44AD-9EC3-A7702A7B0FC8}" type="presParOf" srcId="{385D6C0B-C2B3-4BC8-8874-AB078FC2CCB7}" destId="{E9E73C62-8997-48E2-9309-F2F5608C652E}" srcOrd="2" destOrd="0" presId="urn:microsoft.com/office/officeart/2005/8/layout/target3"/>
    <dgm:cxn modelId="{EA74D0A0-1091-45C9-AFFD-E0599331BCF3}" type="presParOf" srcId="{385D6C0B-C2B3-4BC8-8874-AB078FC2CCB7}" destId="{E4971492-4D6E-4CF6-A724-9A4E6E73831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4A0CF39-1172-4C1E-99B3-4F63685D1712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66651302-D5A9-44AF-9D63-79C66862B4ED}">
      <dgm:prSet/>
      <dgm:spPr/>
      <dgm:t>
        <a:bodyPr/>
        <a:lstStyle/>
        <a:p>
          <a:pPr rtl="0"/>
          <a:r>
            <a:rPr lang="cs-CZ" b="1" dirty="0" smtClean="0"/>
            <a:t>Definování podstaty a směru růstu firmy </a:t>
          </a:r>
          <a:endParaRPr lang="cs-CZ" dirty="0"/>
        </a:p>
      </dgm:t>
    </dgm:pt>
    <dgm:pt modelId="{1C06E642-4A72-4515-B5A8-06F4A8D00598}" type="parTrans" cxnId="{951A0A7D-952B-4B41-86AF-86409A4E7D3D}">
      <dgm:prSet/>
      <dgm:spPr/>
      <dgm:t>
        <a:bodyPr/>
        <a:lstStyle/>
        <a:p>
          <a:endParaRPr lang="cs-CZ"/>
        </a:p>
      </dgm:t>
    </dgm:pt>
    <dgm:pt modelId="{59FA4776-A4E2-4807-9DA3-CF1DE5B3C44E}" type="sibTrans" cxnId="{951A0A7D-952B-4B41-86AF-86409A4E7D3D}">
      <dgm:prSet/>
      <dgm:spPr/>
      <dgm:t>
        <a:bodyPr/>
        <a:lstStyle/>
        <a:p>
          <a:endParaRPr lang="cs-CZ"/>
        </a:p>
      </dgm:t>
    </dgm:pt>
    <dgm:pt modelId="{C5F89E7D-B5E0-47AE-B703-858D31B84A06}" type="pres">
      <dgm:prSet presAssocID="{F4A0CF39-1172-4C1E-99B3-4F63685D171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F3F4ACC-6532-429A-8BF0-5FE84A7A69D6}" type="pres">
      <dgm:prSet presAssocID="{F4A0CF39-1172-4C1E-99B3-4F63685D1712}" presName="arrow" presStyleLbl="bgShp" presStyleIdx="0" presStyleCnt="1"/>
      <dgm:spPr/>
    </dgm:pt>
    <dgm:pt modelId="{431D8E2C-AFB8-41C2-9992-83842840B3A6}" type="pres">
      <dgm:prSet presAssocID="{F4A0CF39-1172-4C1E-99B3-4F63685D1712}" presName="points" presStyleCnt="0"/>
      <dgm:spPr/>
    </dgm:pt>
    <dgm:pt modelId="{3FE29C66-0C4A-487E-9033-0913C74D8562}" type="pres">
      <dgm:prSet presAssocID="{66651302-D5A9-44AF-9D63-79C66862B4ED}" presName="compositeA" presStyleCnt="0"/>
      <dgm:spPr/>
    </dgm:pt>
    <dgm:pt modelId="{15FB9493-B54C-4066-B3F4-37DC00D2B4D3}" type="pres">
      <dgm:prSet presAssocID="{66651302-D5A9-44AF-9D63-79C66862B4ED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BC5B138-5454-4043-9C65-9F73C1E9483A}" type="pres">
      <dgm:prSet presAssocID="{66651302-D5A9-44AF-9D63-79C66862B4ED}" presName="circleA" presStyleLbl="node1" presStyleIdx="0" presStyleCnt="1"/>
      <dgm:spPr/>
    </dgm:pt>
    <dgm:pt modelId="{750033BB-8362-4643-AA97-D48C88EAD4BC}" type="pres">
      <dgm:prSet presAssocID="{66651302-D5A9-44AF-9D63-79C66862B4ED}" presName="spaceA" presStyleCnt="0"/>
      <dgm:spPr/>
    </dgm:pt>
  </dgm:ptLst>
  <dgm:cxnLst>
    <dgm:cxn modelId="{27C4C2DD-BB4C-4B3D-A671-D3B208F394E4}" type="presOf" srcId="{66651302-D5A9-44AF-9D63-79C66862B4ED}" destId="{15FB9493-B54C-4066-B3F4-37DC00D2B4D3}" srcOrd="0" destOrd="0" presId="urn:microsoft.com/office/officeart/2005/8/layout/hProcess11"/>
    <dgm:cxn modelId="{02637F69-8377-45EA-A63F-D62825EF6A4C}" type="presOf" srcId="{F4A0CF39-1172-4C1E-99B3-4F63685D1712}" destId="{C5F89E7D-B5E0-47AE-B703-858D31B84A06}" srcOrd="0" destOrd="0" presId="urn:microsoft.com/office/officeart/2005/8/layout/hProcess11"/>
    <dgm:cxn modelId="{951A0A7D-952B-4B41-86AF-86409A4E7D3D}" srcId="{F4A0CF39-1172-4C1E-99B3-4F63685D1712}" destId="{66651302-D5A9-44AF-9D63-79C66862B4ED}" srcOrd="0" destOrd="0" parTransId="{1C06E642-4A72-4515-B5A8-06F4A8D00598}" sibTransId="{59FA4776-A4E2-4807-9DA3-CF1DE5B3C44E}"/>
    <dgm:cxn modelId="{57D5BFA9-BD9E-462E-B3E3-3CEDFB2AE6B3}" type="presParOf" srcId="{C5F89E7D-B5E0-47AE-B703-858D31B84A06}" destId="{CF3F4ACC-6532-429A-8BF0-5FE84A7A69D6}" srcOrd="0" destOrd="0" presId="urn:microsoft.com/office/officeart/2005/8/layout/hProcess11"/>
    <dgm:cxn modelId="{DF51D55A-DD84-49AF-8772-C89CE800E22D}" type="presParOf" srcId="{C5F89E7D-B5E0-47AE-B703-858D31B84A06}" destId="{431D8E2C-AFB8-41C2-9992-83842840B3A6}" srcOrd="1" destOrd="0" presId="urn:microsoft.com/office/officeart/2005/8/layout/hProcess11"/>
    <dgm:cxn modelId="{E0ADF091-42DD-4A89-804A-EC1D50DA8B6B}" type="presParOf" srcId="{431D8E2C-AFB8-41C2-9992-83842840B3A6}" destId="{3FE29C66-0C4A-487E-9033-0913C74D8562}" srcOrd="0" destOrd="0" presId="urn:microsoft.com/office/officeart/2005/8/layout/hProcess11"/>
    <dgm:cxn modelId="{8BDBB95B-46DB-422C-BCB9-26AF0499EBB6}" type="presParOf" srcId="{3FE29C66-0C4A-487E-9033-0913C74D8562}" destId="{15FB9493-B54C-4066-B3F4-37DC00D2B4D3}" srcOrd="0" destOrd="0" presId="urn:microsoft.com/office/officeart/2005/8/layout/hProcess11"/>
    <dgm:cxn modelId="{38F60623-0555-466D-A9C4-5FC04975F89D}" type="presParOf" srcId="{3FE29C66-0C4A-487E-9033-0913C74D8562}" destId="{DBC5B138-5454-4043-9C65-9F73C1E9483A}" srcOrd="1" destOrd="0" presId="urn:microsoft.com/office/officeart/2005/8/layout/hProcess11"/>
    <dgm:cxn modelId="{B25ABEBD-FCBF-4F83-B819-A0BE4901F501}" type="presParOf" srcId="{3FE29C66-0C4A-487E-9033-0913C74D8562}" destId="{750033BB-8362-4643-AA97-D48C88EAD4BC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038B185-977F-45F2-AB2B-5C3B6A3455B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8384735A-1D52-472D-8A43-B1943DFE0E7D}">
      <dgm:prSet/>
      <dgm:spPr/>
      <dgm:t>
        <a:bodyPr/>
        <a:lstStyle/>
        <a:p>
          <a:pPr rtl="0"/>
          <a:r>
            <a:rPr lang="cs-CZ" baseline="0" smtClean="0"/>
            <a:t>Matice růstu podniku</a:t>
          </a:r>
          <a:endParaRPr lang="cs-CZ"/>
        </a:p>
      </dgm:t>
    </dgm:pt>
    <dgm:pt modelId="{28E1C301-C9EC-442D-A275-94EC581F9B32}" type="parTrans" cxnId="{0AE6177B-38AC-44C6-98BB-0354B30F2777}">
      <dgm:prSet/>
      <dgm:spPr/>
      <dgm:t>
        <a:bodyPr/>
        <a:lstStyle/>
        <a:p>
          <a:endParaRPr lang="cs-CZ"/>
        </a:p>
      </dgm:t>
    </dgm:pt>
    <dgm:pt modelId="{80937846-FF72-4CC1-B04E-35945ED924FA}" type="sibTrans" cxnId="{0AE6177B-38AC-44C6-98BB-0354B30F2777}">
      <dgm:prSet/>
      <dgm:spPr/>
      <dgm:t>
        <a:bodyPr/>
        <a:lstStyle/>
        <a:p>
          <a:endParaRPr lang="cs-CZ"/>
        </a:p>
      </dgm:t>
    </dgm:pt>
    <dgm:pt modelId="{96878294-1E16-4E6E-9AF8-E1F2D9AD209E}" type="pres">
      <dgm:prSet presAssocID="{1038B185-977F-45F2-AB2B-5C3B6A3455B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DCCCEA6-225D-483A-B6AC-305D380B04F5}" type="pres">
      <dgm:prSet presAssocID="{1038B185-977F-45F2-AB2B-5C3B6A3455BA}" presName="arrow" presStyleLbl="bgShp" presStyleIdx="0" presStyleCnt="1"/>
      <dgm:spPr/>
    </dgm:pt>
    <dgm:pt modelId="{DC26C3E1-A4AB-4AA5-AE98-85DA257C1DF6}" type="pres">
      <dgm:prSet presAssocID="{1038B185-977F-45F2-AB2B-5C3B6A3455BA}" presName="linearProcess" presStyleCnt="0"/>
      <dgm:spPr/>
    </dgm:pt>
    <dgm:pt modelId="{EF3E896B-4916-4F68-8AD1-16328E0B622B}" type="pres">
      <dgm:prSet presAssocID="{8384735A-1D52-472D-8A43-B1943DFE0E7D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B5479AC-0A3C-4297-8A50-EEE0B32FFCB9}" type="presOf" srcId="{1038B185-977F-45F2-AB2B-5C3B6A3455BA}" destId="{96878294-1E16-4E6E-9AF8-E1F2D9AD209E}" srcOrd="0" destOrd="0" presId="urn:microsoft.com/office/officeart/2005/8/layout/hProcess9"/>
    <dgm:cxn modelId="{4360B90D-A01F-47C2-BC6A-D6CBE67AE20F}" type="presOf" srcId="{8384735A-1D52-472D-8A43-B1943DFE0E7D}" destId="{EF3E896B-4916-4F68-8AD1-16328E0B622B}" srcOrd="0" destOrd="0" presId="urn:microsoft.com/office/officeart/2005/8/layout/hProcess9"/>
    <dgm:cxn modelId="{0AE6177B-38AC-44C6-98BB-0354B30F2777}" srcId="{1038B185-977F-45F2-AB2B-5C3B6A3455BA}" destId="{8384735A-1D52-472D-8A43-B1943DFE0E7D}" srcOrd="0" destOrd="0" parTransId="{28E1C301-C9EC-442D-A275-94EC581F9B32}" sibTransId="{80937846-FF72-4CC1-B04E-35945ED924FA}"/>
    <dgm:cxn modelId="{4928CAF9-8AA5-4603-888B-7774E2F5AE57}" type="presParOf" srcId="{96878294-1E16-4E6E-9AF8-E1F2D9AD209E}" destId="{8DCCCEA6-225D-483A-B6AC-305D380B04F5}" srcOrd="0" destOrd="0" presId="urn:microsoft.com/office/officeart/2005/8/layout/hProcess9"/>
    <dgm:cxn modelId="{952BDB14-C18C-44DF-80E7-501B7BFFD420}" type="presParOf" srcId="{96878294-1E16-4E6E-9AF8-E1F2D9AD209E}" destId="{DC26C3E1-A4AB-4AA5-AE98-85DA257C1DF6}" srcOrd="1" destOrd="0" presId="urn:microsoft.com/office/officeart/2005/8/layout/hProcess9"/>
    <dgm:cxn modelId="{A7CE6404-9353-43C9-8C87-0E06C3B3038A}" type="presParOf" srcId="{DC26C3E1-A4AB-4AA5-AE98-85DA257C1DF6}" destId="{EF3E896B-4916-4F68-8AD1-16328E0B622B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21763C-7574-44FD-9273-AA1EA1D7F721}">
      <dsp:nvSpPr>
        <dsp:cNvPr id="0" name=""/>
        <dsp:cNvSpPr/>
      </dsp:nvSpPr>
      <dsp:spPr>
        <a:xfrm>
          <a:off x="0" y="13002"/>
          <a:ext cx="10058399" cy="3996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l" defTabSz="2489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600" kern="1200" baseline="0" dirty="0" smtClean="0"/>
            <a:t>se </a:t>
          </a:r>
          <a:r>
            <a:rPr lang="cs-CZ" sz="5600" kern="1200" baseline="0" dirty="0" smtClean="0"/>
            <a:t>v současnosti chápe umění řídit firmu nebo lidi takovým způsobem, aby bylo dosaženo stanovených cílů</a:t>
          </a:r>
          <a:endParaRPr lang="cs-CZ" sz="5600" kern="1200" dirty="0"/>
        </a:p>
      </dsp:txBody>
      <dsp:txXfrm>
        <a:off x="195104" y="208106"/>
        <a:ext cx="9668191" cy="36065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12163A-7259-40C9-95BE-6C55341FBEDB}">
      <dsp:nvSpPr>
        <dsp:cNvPr id="0" name=""/>
        <dsp:cNvSpPr/>
      </dsp:nvSpPr>
      <dsp:spPr>
        <a:xfrm>
          <a:off x="0" y="0"/>
          <a:ext cx="4022724" cy="402272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E73C62-8997-48E2-9309-F2F5608C652E}">
      <dsp:nvSpPr>
        <dsp:cNvPr id="0" name=""/>
        <dsp:cNvSpPr/>
      </dsp:nvSpPr>
      <dsp:spPr>
        <a:xfrm>
          <a:off x="2011362" y="0"/>
          <a:ext cx="8047037" cy="40227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900" kern="1200" baseline="0" dirty="0" smtClean="0"/>
            <a:t>je </a:t>
          </a:r>
          <a:r>
            <a:rPr lang="cs-CZ" sz="5900" kern="1200" baseline="0" dirty="0" smtClean="0"/>
            <a:t>proces stanovení firemních cílů, plánování a realizování kroků vedoucí k jejich dosažení</a:t>
          </a:r>
          <a:endParaRPr lang="cs-CZ" sz="5900" kern="1200" dirty="0"/>
        </a:p>
      </dsp:txBody>
      <dsp:txXfrm>
        <a:off x="2011362" y="0"/>
        <a:ext cx="8047037" cy="40227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3F4ACC-6532-429A-8BF0-5FE84A7A69D6}">
      <dsp:nvSpPr>
        <dsp:cNvPr id="0" name=""/>
        <dsp:cNvSpPr/>
      </dsp:nvSpPr>
      <dsp:spPr>
        <a:xfrm>
          <a:off x="0" y="950019"/>
          <a:ext cx="3932237" cy="1266692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FB9493-B54C-4066-B3F4-37DC00D2B4D3}">
      <dsp:nvSpPr>
        <dsp:cNvPr id="0" name=""/>
        <dsp:cNvSpPr/>
      </dsp:nvSpPr>
      <dsp:spPr>
        <a:xfrm>
          <a:off x="0" y="0"/>
          <a:ext cx="3539013" cy="1266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b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b="1" kern="1200" dirty="0" smtClean="0"/>
            <a:t>Definování podstaty a směru růstu firmy </a:t>
          </a:r>
          <a:endParaRPr lang="cs-CZ" sz="2900" kern="1200" dirty="0"/>
        </a:p>
      </dsp:txBody>
      <dsp:txXfrm>
        <a:off x="0" y="0"/>
        <a:ext cx="3539013" cy="1266692"/>
      </dsp:txXfrm>
    </dsp:sp>
    <dsp:sp modelId="{DBC5B138-5454-4043-9C65-9F73C1E9483A}">
      <dsp:nvSpPr>
        <dsp:cNvPr id="0" name=""/>
        <dsp:cNvSpPr/>
      </dsp:nvSpPr>
      <dsp:spPr>
        <a:xfrm>
          <a:off x="1611170" y="1425028"/>
          <a:ext cx="316673" cy="3166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CCCEA6-225D-483A-B6AC-305D380B04F5}">
      <dsp:nvSpPr>
        <dsp:cNvPr id="0" name=""/>
        <dsp:cNvSpPr/>
      </dsp:nvSpPr>
      <dsp:spPr>
        <a:xfrm>
          <a:off x="754379" y="0"/>
          <a:ext cx="8549640" cy="145075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3E896B-4916-4F68-8AD1-16328E0B622B}">
      <dsp:nvSpPr>
        <dsp:cNvPr id="0" name=""/>
        <dsp:cNvSpPr/>
      </dsp:nvSpPr>
      <dsp:spPr>
        <a:xfrm>
          <a:off x="3520440" y="435227"/>
          <a:ext cx="3017520" cy="5803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baseline="0" smtClean="0"/>
            <a:t>Matice růstu podniku</a:t>
          </a:r>
          <a:endParaRPr lang="cs-CZ" sz="2400" kern="1200"/>
        </a:p>
      </dsp:txBody>
      <dsp:txXfrm>
        <a:off x="3548768" y="463555"/>
        <a:ext cx="2960864" cy="5236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4864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2541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8770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844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7723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9261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8758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2718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4526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5404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389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0A1A3E6-5924-4801-9628-C59982508AA9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E67360E-ACA5-4984-9A21-990412E3F96E}" type="slidenum">
              <a:rPr lang="cs-CZ" smtClean="0"/>
              <a:t>‹#›</a:t>
            </a:fld>
            <a:endParaRPr lang="cs-CZ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98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7.JP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Economics_Class_StFX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3.xml"/><Relationship Id="rId7" Type="http://schemas.openxmlformats.org/officeDocument/2006/relationships/hyperlink" Target="http://upload.wikimedia.org/wikipedia/commons/f/f9/Economics_Class_StFX.jpg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Marketingové strategie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552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097280" y="286603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blipFill>
            <a:blip r:embed="rId7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B prst="angle"/>
          </a:sp3d>
        </p:spPr>
        <p:txBody>
          <a:bodyPr>
            <a:normAutofit/>
          </a:bodyPr>
          <a:lstStyle/>
          <a:p>
            <a:r>
              <a:rPr lang="cs-CZ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/>
                </a:solidFill>
              </a:rPr>
              <a:t>Slouží k identifikaci příležitostí k růstu firmy. Definuje 4 možná strategická řešení</a:t>
            </a:r>
            <a:endParaRPr lang="cs-CZ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6704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cs-CZ" dirty="0" smtClean="0"/>
              <a:t>Matice růstu podniku</a:t>
            </a:r>
            <a:endParaRPr lang="cs-CZ" dirty="0"/>
          </a:p>
        </p:txBody>
      </p:sp>
      <p:pic>
        <p:nvPicPr>
          <p:cNvPr id="6" name="Picture 686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8424" y="1825625"/>
            <a:ext cx="851620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71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chápeme pod pojmem strategie</a:t>
            </a:r>
          </a:p>
          <a:p>
            <a:r>
              <a:rPr lang="cs-CZ" dirty="0" smtClean="0"/>
              <a:t>Co je strategické plánování</a:t>
            </a:r>
          </a:p>
          <a:p>
            <a:r>
              <a:rPr lang="cs-CZ" dirty="0" smtClean="0"/>
              <a:t>Co je matice růstu</a:t>
            </a:r>
          </a:p>
          <a:p>
            <a:r>
              <a:rPr lang="cs-CZ" dirty="0" smtClean="0"/>
              <a:t>Popište matici růstu</a:t>
            </a:r>
          </a:p>
          <a:p>
            <a:r>
              <a:rPr lang="cs-CZ" dirty="0" smtClean="0"/>
              <a:t>K čemu slouží matice růstu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346014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smtClean="0"/>
              <a:t>Trendy </a:t>
            </a:r>
            <a:r>
              <a:rPr lang="cs-CZ" dirty="0"/>
              <a:t>ve využívání nástrojů podpory: diplomová práce. </a:t>
            </a:r>
            <a:r>
              <a:rPr lang="cs-CZ" dirty="0" err="1"/>
              <a:t>ostrava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379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arenR"/>
            </a:pPr>
            <a:r>
              <a:rPr lang="cs-CZ" dirty="0"/>
              <a:t>STFX. wikimedia.org [online]. [cit. </a:t>
            </a:r>
            <a:r>
              <a:rPr lang="cs-CZ" dirty="0" smtClean="0"/>
              <a:t>3.9.2013]. </a:t>
            </a:r>
            <a:r>
              <a:rPr lang="cs-CZ" dirty="0"/>
              <a:t>Dostupný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commons.wikimedia.org/wiki/File%3AEconomics_Class_StFX.jpg</a:t>
            </a:r>
            <a:endParaRPr lang="cs-CZ" dirty="0" smtClean="0"/>
          </a:p>
          <a:p>
            <a:pPr marL="457200" indent="-457200">
              <a:buFont typeface="+mj-lt"/>
              <a:buAutoNum type="arabicParenR"/>
            </a:pPr>
            <a:r>
              <a:rPr lang="cs-CZ" dirty="0" smtClean="0"/>
              <a:t>Obrázky webu Office.com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646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05770"/>
            <a:ext cx="5760720" cy="1258824"/>
          </a:xfrm>
          <a:prstGeom prst="rect">
            <a:avLst/>
          </a:prstGeom>
        </p:spPr>
      </p:pic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10034"/>
              </p:ext>
            </p:extLst>
          </p:nvPr>
        </p:nvGraphicFramePr>
        <p:xfrm>
          <a:off x="2567608" y="2136549"/>
          <a:ext cx="7056784" cy="3697461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VY_32_INOVACE_1110</a:t>
                      </a:r>
                      <a:r>
                        <a:rPr lang="cs-CZ" sz="1600" baseline="0" dirty="0" smtClean="0"/>
                        <a:t> Marketingové strategie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Marketing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3.9.2013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988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proces formulace marketingové strategie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945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555496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Strategie </a:t>
            </a:r>
            <a:r>
              <a:rPr lang="cs-CZ" dirty="0" smtClean="0"/>
              <a:t>definuje, </a:t>
            </a:r>
            <a:r>
              <a:rPr lang="cs-CZ" dirty="0" smtClean="0"/>
              <a:t>jak lze zvoleného cíle dosáhnout, napomáhá firmě dosáhnout silnějšího postavení na trhu – např. převahou nad konkurencí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229" y="3501705"/>
            <a:ext cx="1822450" cy="1193800"/>
          </a:xfrm>
        </p:spPr>
      </p:pic>
    </p:spTree>
    <p:extLst>
      <p:ext uri="{BB962C8B-B14F-4D97-AF65-F5344CB8AC3E}">
        <p14:creationId xmlns:p14="http://schemas.microsoft.com/office/powerpoint/2010/main" val="39542285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 pojmem strategie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246687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92163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Strategické plánování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8412080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11108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404"/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1745298"/>
            <a:ext cx="10515600" cy="4431665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Model procesu strategického řízení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627797" y="1845734"/>
            <a:ext cx="10836322" cy="4023360"/>
          </a:xfrm>
        </p:spPr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808086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Proces formulace podnikové strategie</a:t>
            </a:r>
            <a:endParaRPr lang="cs-CZ" dirty="0"/>
          </a:p>
        </p:txBody>
      </p:sp>
      <p:pic>
        <p:nvPicPr>
          <p:cNvPr id="24" name="Picture 5598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8185" y="1846263"/>
            <a:ext cx="6095956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90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839788" y="457199"/>
            <a:ext cx="3932237" cy="2013045"/>
          </a:xfrm>
        </p:spPr>
        <p:txBody>
          <a:bodyPr>
            <a:normAutofit/>
          </a:bodyPr>
          <a:lstStyle/>
          <a:p>
            <a:r>
              <a:rPr lang="cs-CZ" dirty="0" smtClean="0"/>
              <a:t>Jedním z důvodů marketingového strategického plánování je:</a:t>
            </a:r>
            <a:endParaRPr lang="cs-CZ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265831524"/>
              </p:ext>
            </p:extLst>
          </p:nvPr>
        </p:nvGraphicFramePr>
        <p:xfrm>
          <a:off x="839788" y="2702256"/>
          <a:ext cx="3932237" cy="31667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File:Economics Class StFX.jpg">
            <a:hlinkClick r:id="rId7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491" y="1440873"/>
            <a:ext cx="6093789" cy="3823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/>
          <p:cNvSpPr>
            <a:spLocks noChangeArrowheads="1"/>
          </p:cNvSpPr>
          <p:nvPr/>
        </p:nvSpPr>
        <p:spPr bwMode="auto">
          <a:xfrm>
            <a:off x="10276384" y="5386651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87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Matice růstu podniku – znázorňuje 4 základní firemní strategie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rtl="0"/>
            <a:r>
              <a:rPr lang="cs-CZ" sz="2800" b="1" dirty="0" smtClean="0"/>
              <a:t>1. umísťování stávajících výrobků na současný trh – </a:t>
            </a:r>
            <a:r>
              <a:rPr lang="cs-CZ" sz="2800" b="1" dirty="0" smtClean="0">
                <a:solidFill>
                  <a:srgbClr val="FF0000"/>
                </a:solidFill>
              </a:rPr>
              <a:t>STRATEGIE PRONIKÁNÍ</a:t>
            </a:r>
            <a:endParaRPr lang="cs-CZ" sz="2800" b="1" dirty="0">
              <a:solidFill>
                <a:srgbClr val="FF0000"/>
              </a:solidFill>
            </a:endParaRPr>
          </a:p>
          <a:p>
            <a:pPr lvl="0" rtl="0"/>
            <a:r>
              <a:rPr lang="cs-CZ" sz="2800" b="1" dirty="0" smtClean="0"/>
              <a:t>2</a:t>
            </a:r>
            <a:r>
              <a:rPr lang="cs-CZ" sz="2800" b="1" dirty="0" smtClean="0"/>
              <a:t>. umísťování </a:t>
            </a:r>
            <a:r>
              <a:rPr lang="cs-CZ" sz="2800" b="1" dirty="0" smtClean="0"/>
              <a:t>nových výrobků na současný trh – </a:t>
            </a:r>
            <a:r>
              <a:rPr lang="cs-CZ" sz="2800" b="1" dirty="0" smtClean="0">
                <a:solidFill>
                  <a:srgbClr val="FF0000"/>
                </a:solidFill>
              </a:rPr>
              <a:t>STRATEGIE ROZVOJE VÝROBKU</a:t>
            </a:r>
            <a:endParaRPr lang="cs-CZ" sz="2800" b="1" dirty="0">
              <a:solidFill>
                <a:srgbClr val="FF0000"/>
              </a:solidFill>
            </a:endParaRPr>
          </a:p>
          <a:p>
            <a:pPr lvl="0" rtl="0"/>
            <a:r>
              <a:rPr lang="cs-CZ" sz="2800" b="1" dirty="0" smtClean="0"/>
              <a:t>3. umísťování stávajících výrobků na nový trh – </a:t>
            </a:r>
            <a:r>
              <a:rPr lang="cs-CZ" sz="2800" b="1" dirty="0" smtClean="0">
                <a:solidFill>
                  <a:srgbClr val="FF0000"/>
                </a:solidFill>
              </a:rPr>
              <a:t>STARTEGIE ROZVOJE TRHU</a:t>
            </a:r>
            <a:endParaRPr lang="cs-CZ" sz="2800" b="1" dirty="0">
              <a:solidFill>
                <a:srgbClr val="FF0000"/>
              </a:solidFill>
            </a:endParaRPr>
          </a:p>
          <a:p>
            <a:pPr lvl="0" rtl="0"/>
            <a:r>
              <a:rPr lang="cs-CZ" sz="2800" b="1" dirty="0" smtClean="0"/>
              <a:t>4. umísťování nových výrobků na nový trh – </a:t>
            </a:r>
            <a:r>
              <a:rPr lang="cs-CZ" sz="2800" b="1" dirty="0" smtClean="0">
                <a:solidFill>
                  <a:srgbClr val="FF0000"/>
                </a:solidFill>
              </a:rPr>
              <a:t>STRATEGIE DIVERSIFIKACE</a:t>
            </a:r>
            <a:endParaRPr lang="cs-CZ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1311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ktiva">
  <a:themeElements>
    <a:clrScheme name="Retrospektiv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va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80</TotalTime>
  <Words>368</Words>
  <Application>Microsoft Office PowerPoint</Application>
  <PresentationFormat>Vlastní</PresentationFormat>
  <Paragraphs>52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Retrospektiva</vt:lpstr>
      <vt:lpstr>Marketingové strategie</vt:lpstr>
      <vt:lpstr>Prezentace aplikace PowerPoint</vt:lpstr>
      <vt:lpstr>Strategie definuje, jak lze zvoleného cíle dosáhnout, napomáhá firmě dosáhnout silnějšího postavení na trhu – např. převahou nad konkurencí</vt:lpstr>
      <vt:lpstr>Pod pojmem strategie</vt:lpstr>
      <vt:lpstr>Strategické plánování</vt:lpstr>
      <vt:lpstr>Model procesu strategického řízení</vt:lpstr>
      <vt:lpstr>Proces formulace podnikové strategie</vt:lpstr>
      <vt:lpstr>Jedním z důvodů marketingového strategického plánování je:</vt:lpstr>
      <vt:lpstr>Matice růstu podniku – znázorňuje 4 základní firemní strategie</vt:lpstr>
      <vt:lpstr>Prezentace aplikace PowerPoint</vt:lpstr>
      <vt:lpstr>Matice růstu podniku</vt:lpstr>
      <vt:lpstr>Otázky k procvičení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Marketingové strategie</dc:title>
  <dc:creator>Kabourkovci</dc:creator>
  <cp:lastModifiedBy>LIVA</cp:lastModifiedBy>
  <cp:revision>18</cp:revision>
  <dcterms:created xsi:type="dcterms:W3CDTF">2013-08-21T08:28:17Z</dcterms:created>
  <dcterms:modified xsi:type="dcterms:W3CDTF">2014-10-24T14:11:13Z</dcterms:modified>
</cp:coreProperties>
</file>