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74"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6" r:id="rId21"/>
    <p:sldId id="275" r:id="rId22"/>
    <p:sldId id="277" r:id="rId23"/>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BC89EF96-8CEA-46FF-86C4-4CE0E7609802}" styleName="Světlý styl 3 – zvýraznění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96" y="-5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943955-6F8E-4AFB-B236-6CC4BEE5D370}" type="doc">
      <dgm:prSet loTypeId="urn:microsoft.com/office/officeart/2005/8/layout/vList5" loCatId="list" qsTypeId="urn:microsoft.com/office/officeart/2005/8/quickstyle/3d3" qsCatId="3D" csTypeId="urn:microsoft.com/office/officeart/2005/8/colors/colorful3" csCatId="colorful"/>
      <dgm:spPr/>
      <dgm:t>
        <a:bodyPr/>
        <a:lstStyle/>
        <a:p>
          <a:endParaRPr lang="cs-CZ"/>
        </a:p>
      </dgm:t>
    </dgm:pt>
    <dgm:pt modelId="{3F624E2C-891C-4B45-8A12-CD4337601F16}">
      <dgm:prSet/>
      <dgm:spPr/>
      <dgm:t>
        <a:bodyPr/>
        <a:lstStyle/>
        <a:p>
          <a:pPr rtl="0"/>
          <a:r>
            <a:rPr lang="cs-CZ" b="1" u="sng" dirty="0" smtClean="0"/>
            <a:t>Frikční nezaměstnanost</a:t>
          </a:r>
          <a:endParaRPr lang="cs-CZ" dirty="0"/>
        </a:p>
      </dgm:t>
    </dgm:pt>
    <dgm:pt modelId="{5BB2DBCC-4A7F-4F59-82D5-A7A3D9DD1EF7}" type="parTrans" cxnId="{AED334F2-76A7-42D9-B476-07D74E6BC7FC}">
      <dgm:prSet/>
      <dgm:spPr/>
      <dgm:t>
        <a:bodyPr/>
        <a:lstStyle/>
        <a:p>
          <a:endParaRPr lang="cs-CZ"/>
        </a:p>
      </dgm:t>
    </dgm:pt>
    <dgm:pt modelId="{32F940FC-5422-48F8-8813-5DB34CDFAFC1}" type="sibTrans" cxnId="{AED334F2-76A7-42D9-B476-07D74E6BC7FC}">
      <dgm:prSet/>
      <dgm:spPr/>
      <dgm:t>
        <a:bodyPr/>
        <a:lstStyle/>
        <a:p>
          <a:endParaRPr lang="cs-CZ"/>
        </a:p>
      </dgm:t>
    </dgm:pt>
    <dgm:pt modelId="{7CD0A401-CB22-4E0E-ACF0-3F534F702DFA}">
      <dgm:prSet/>
      <dgm:spPr/>
      <dgm:t>
        <a:bodyPr/>
        <a:lstStyle/>
        <a:p>
          <a:pPr rtl="0"/>
          <a:r>
            <a:rPr lang="cs-CZ" b="1" u="sng" dirty="0" smtClean="0"/>
            <a:t>Strukturální nezaměstnanost </a:t>
          </a:r>
          <a:endParaRPr lang="cs-CZ" dirty="0"/>
        </a:p>
      </dgm:t>
    </dgm:pt>
    <dgm:pt modelId="{08E44012-BCCE-4DC9-B34C-D6349AE94976}" type="parTrans" cxnId="{4550ABC7-E02D-477A-9CCB-7D7232879E78}">
      <dgm:prSet/>
      <dgm:spPr/>
      <dgm:t>
        <a:bodyPr/>
        <a:lstStyle/>
        <a:p>
          <a:endParaRPr lang="cs-CZ"/>
        </a:p>
      </dgm:t>
    </dgm:pt>
    <dgm:pt modelId="{A8CB55DC-B47C-4F96-A052-173668C9FC5D}" type="sibTrans" cxnId="{4550ABC7-E02D-477A-9CCB-7D7232879E78}">
      <dgm:prSet/>
      <dgm:spPr/>
      <dgm:t>
        <a:bodyPr/>
        <a:lstStyle/>
        <a:p>
          <a:endParaRPr lang="cs-CZ"/>
        </a:p>
      </dgm:t>
    </dgm:pt>
    <dgm:pt modelId="{68CC15CF-1211-4153-9E15-9CD967B1EBAD}">
      <dgm:prSet/>
      <dgm:spPr/>
      <dgm:t>
        <a:bodyPr/>
        <a:lstStyle/>
        <a:p>
          <a:pPr rtl="0"/>
          <a:r>
            <a:rPr lang="cs-CZ" b="1" u="sng" smtClean="0"/>
            <a:t>Cyklická nezaměstnanost</a:t>
          </a:r>
          <a:endParaRPr lang="cs-CZ"/>
        </a:p>
      </dgm:t>
    </dgm:pt>
    <dgm:pt modelId="{B7744B39-8DD7-4CAD-A42F-AC06415C6FE2}" type="parTrans" cxnId="{2A7567F9-9E80-4F6D-B762-3F065BDA6177}">
      <dgm:prSet/>
      <dgm:spPr/>
      <dgm:t>
        <a:bodyPr/>
        <a:lstStyle/>
        <a:p>
          <a:endParaRPr lang="cs-CZ"/>
        </a:p>
      </dgm:t>
    </dgm:pt>
    <dgm:pt modelId="{ED194934-B582-4753-98BF-48249A3CB4E6}" type="sibTrans" cxnId="{2A7567F9-9E80-4F6D-B762-3F065BDA6177}">
      <dgm:prSet/>
      <dgm:spPr/>
      <dgm:t>
        <a:bodyPr/>
        <a:lstStyle/>
        <a:p>
          <a:endParaRPr lang="cs-CZ"/>
        </a:p>
      </dgm:t>
    </dgm:pt>
    <dgm:pt modelId="{D2BF6C74-AE25-43C4-AF22-1DD509FCD9A4}">
      <dgm:prSet/>
      <dgm:spPr/>
      <dgm:t>
        <a:bodyPr/>
        <a:lstStyle/>
        <a:p>
          <a:pPr rtl="0"/>
          <a:r>
            <a:rPr lang="cs-CZ" b="1" u="sng" smtClean="0"/>
            <a:t>Sezonní nezaměstnanost</a:t>
          </a:r>
          <a:endParaRPr lang="cs-CZ"/>
        </a:p>
      </dgm:t>
    </dgm:pt>
    <dgm:pt modelId="{6EEC6B41-3807-4D8E-85C1-1BAFA81DF1EE}" type="parTrans" cxnId="{84536F24-720C-4EBD-BB13-D784AC409998}">
      <dgm:prSet/>
      <dgm:spPr/>
      <dgm:t>
        <a:bodyPr/>
        <a:lstStyle/>
        <a:p>
          <a:endParaRPr lang="cs-CZ"/>
        </a:p>
      </dgm:t>
    </dgm:pt>
    <dgm:pt modelId="{79C2240D-443F-4913-B33B-930310C91E5B}" type="sibTrans" cxnId="{84536F24-720C-4EBD-BB13-D784AC409998}">
      <dgm:prSet/>
      <dgm:spPr/>
      <dgm:t>
        <a:bodyPr/>
        <a:lstStyle/>
        <a:p>
          <a:endParaRPr lang="cs-CZ"/>
        </a:p>
      </dgm:t>
    </dgm:pt>
    <dgm:pt modelId="{0C720E8F-D9E0-4051-9ED8-B4E4F45D9ABB}">
      <dgm:prSet/>
      <dgm:spPr/>
      <dgm:t>
        <a:bodyPr/>
        <a:lstStyle/>
        <a:p>
          <a:pPr rtl="0"/>
          <a:r>
            <a:rPr lang="cs-CZ" b="1" u="sng" smtClean="0"/>
            <a:t>Dobrovolná a nedobrovolná nezaměstnanost</a:t>
          </a:r>
          <a:endParaRPr lang="cs-CZ"/>
        </a:p>
      </dgm:t>
    </dgm:pt>
    <dgm:pt modelId="{ED88B4B9-4F87-4BDD-9AC2-0BBC889F034E}" type="parTrans" cxnId="{E5B5D897-A227-47A3-8A43-F29F76A702F4}">
      <dgm:prSet/>
      <dgm:spPr/>
      <dgm:t>
        <a:bodyPr/>
        <a:lstStyle/>
        <a:p>
          <a:endParaRPr lang="cs-CZ"/>
        </a:p>
      </dgm:t>
    </dgm:pt>
    <dgm:pt modelId="{9F7E5333-250C-4830-84A6-6BB03DDEAAC5}" type="sibTrans" cxnId="{E5B5D897-A227-47A3-8A43-F29F76A702F4}">
      <dgm:prSet/>
      <dgm:spPr/>
      <dgm:t>
        <a:bodyPr/>
        <a:lstStyle/>
        <a:p>
          <a:endParaRPr lang="cs-CZ"/>
        </a:p>
      </dgm:t>
    </dgm:pt>
    <dgm:pt modelId="{268A9F0F-FEA4-4DCA-8FF2-E66D00E2A1C7}">
      <dgm:prSet/>
      <dgm:spPr/>
      <dgm:t>
        <a:bodyPr/>
        <a:lstStyle/>
        <a:p>
          <a:pPr rtl="0"/>
          <a:r>
            <a:rPr lang="cs-CZ" b="1" u="sng" smtClean="0"/>
            <a:t>Registrovaná a skutečná nezaměstnanost</a:t>
          </a:r>
          <a:endParaRPr lang="cs-CZ"/>
        </a:p>
      </dgm:t>
    </dgm:pt>
    <dgm:pt modelId="{F3D66374-EFBA-4263-8AF7-34AD5B79BECB}" type="parTrans" cxnId="{CA2E77A6-677D-4473-9E3A-62F238EE42B6}">
      <dgm:prSet/>
      <dgm:spPr/>
      <dgm:t>
        <a:bodyPr/>
        <a:lstStyle/>
        <a:p>
          <a:endParaRPr lang="cs-CZ"/>
        </a:p>
      </dgm:t>
    </dgm:pt>
    <dgm:pt modelId="{6AC6C6B3-3A91-452D-87E8-670FECCE9FE2}" type="sibTrans" cxnId="{CA2E77A6-677D-4473-9E3A-62F238EE42B6}">
      <dgm:prSet/>
      <dgm:spPr/>
      <dgm:t>
        <a:bodyPr/>
        <a:lstStyle/>
        <a:p>
          <a:endParaRPr lang="cs-CZ"/>
        </a:p>
      </dgm:t>
    </dgm:pt>
    <dgm:pt modelId="{9F25391E-D260-4E51-9D3F-6A5D28C5E549}" type="pres">
      <dgm:prSet presAssocID="{D2943955-6F8E-4AFB-B236-6CC4BEE5D370}" presName="Name0" presStyleCnt="0">
        <dgm:presLayoutVars>
          <dgm:dir/>
          <dgm:animLvl val="lvl"/>
          <dgm:resizeHandles val="exact"/>
        </dgm:presLayoutVars>
      </dgm:prSet>
      <dgm:spPr/>
      <dgm:t>
        <a:bodyPr/>
        <a:lstStyle/>
        <a:p>
          <a:endParaRPr lang="cs-CZ"/>
        </a:p>
      </dgm:t>
    </dgm:pt>
    <dgm:pt modelId="{49275DB4-2D5F-4141-9E7C-9211448C2BEB}" type="pres">
      <dgm:prSet presAssocID="{3F624E2C-891C-4B45-8A12-CD4337601F16}" presName="linNode" presStyleCnt="0"/>
      <dgm:spPr/>
    </dgm:pt>
    <dgm:pt modelId="{BCE52C30-2639-432E-BB6B-9BF49383C216}" type="pres">
      <dgm:prSet presAssocID="{3F624E2C-891C-4B45-8A12-CD4337601F16}" presName="parentText" presStyleLbl="node1" presStyleIdx="0" presStyleCnt="6">
        <dgm:presLayoutVars>
          <dgm:chMax val="1"/>
          <dgm:bulletEnabled val="1"/>
        </dgm:presLayoutVars>
      </dgm:prSet>
      <dgm:spPr/>
      <dgm:t>
        <a:bodyPr/>
        <a:lstStyle/>
        <a:p>
          <a:endParaRPr lang="cs-CZ"/>
        </a:p>
      </dgm:t>
    </dgm:pt>
    <dgm:pt modelId="{FA02405B-E69E-4024-BB3D-C1F8F4C8E70C}" type="pres">
      <dgm:prSet presAssocID="{32F940FC-5422-48F8-8813-5DB34CDFAFC1}" presName="sp" presStyleCnt="0"/>
      <dgm:spPr/>
    </dgm:pt>
    <dgm:pt modelId="{15328AC0-6F2B-4EE2-AA01-05FDDD635626}" type="pres">
      <dgm:prSet presAssocID="{7CD0A401-CB22-4E0E-ACF0-3F534F702DFA}" presName="linNode" presStyleCnt="0"/>
      <dgm:spPr/>
    </dgm:pt>
    <dgm:pt modelId="{BC9E4610-8EAD-4395-8806-38E8751D85E2}" type="pres">
      <dgm:prSet presAssocID="{7CD0A401-CB22-4E0E-ACF0-3F534F702DFA}" presName="parentText" presStyleLbl="node1" presStyleIdx="1" presStyleCnt="6">
        <dgm:presLayoutVars>
          <dgm:chMax val="1"/>
          <dgm:bulletEnabled val="1"/>
        </dgm:presLayoutVars>
      </dgm:prSet>
      <dgm:spPr/>
      <dgm:t>
        <a:bodyPr/>
        <a:lstStyle/>
        <a:p>
          <a:endParaRPr lang="cs-CZ"/>
        </a:p>
      </dgm:t>
    </dgm:pt>
    <dgm:pt modelId="{175BF701-1A7B-4907-BB03-171D9CE836EB}" type="pres">
      <dgm:prSet presAssocID="{A8CB55DC-B47C-4F96-A052-173668C9FC5D}" presName="sp" presStyleCnt="0"/>
      <dgm:spPr/>
    </dgm:pt>
    <dgm:pt modelId="{AED89788-6953-4640-90F5-3D7FFDE2FE9A}" type="pres">
      <dgm:prSet presAssocID="{68CC15CF-1211-4153-9E15-9CD967B1EBAD}" presName="linNode" presStyleCnt="0"/>
      <dgm:spPr/>
    </dgm:pt>
    <dgm:pt modelId="{A250C137-0E60-421A-B304-CF455B2512AB}" type="pres">
      <dgm:prSet presAssocID="{68CC15CF-1211-4153-9E15-9CD967B1EBAD}" presName="parentText" presStyleLbl="node1" presStyleIdx="2" presStyleCnt="6">
        <dgm:presLayoutVars>
          <dgm:chMax val="1"/>
          <dgm:bulletEnabled val="1"/>
        </dgm:presLayoutVars>
      </dgm:prSet>
      <dgm:spPr/>
      <dgm:t>
        <a:bodyPr/>
        <a:lstStyle/>
        <a:p>
          <a:endParaRPr lang="cs-CZ"/>
        </a:p>
      </dgm:t>
    </dgm:pt>
    <dgm:pt modelId="{6EE45AF8-9FEF-48CF-9FB0-BC929C1DF651}" type="pres">
      <dgm:prSet presAssocID="{ED194934-B582-4753-98BF-48249A3CB4E6}" presName="sp" presStyleCnt="0"/>
      <dgm:spPr/>
    </dgm:pt>
    <dgm:pt modelId="{23B8D634-65FB-42CE-AF8A-AD2E15AFDFBE}" type="pres">
      <dgm:prSet presAssocID="{D2BF6C74-AE25-43C4-AF22-1DD509FCD9A4}" presName="linNode" presStyleCnt="0"/>
      <dgm:spPr/>
    </dgm:pt>
    <dgm:pt modelId="{7F18BF52-292B-4B22-BF5A-8A97E1807E28}" type="pres">
      <dgm:prSet presAssocID="{D2BF6C74-AE25-43C4-AF22-1DD509FCD9A4}" presName="parentText" presStyleLbl="node1" presStyleIdx="3" presStyleCnt="6">
        <dgm:presLayoutVars>
          <dgm:chMax val="1"/>
          <dgm:bulletEnabled val="1"/>
        </dgm:presLayoutVars>
      </dgm:prSet>
      <dgm:spPr/>
      <dgm:t>
        <a:bodyPr/>
        <a:lstStyle/>
        <a:p>
          <a:endParaRPr lang="cs-CZ"/>
        </a:p>
      </dgm:t>
    </dgm:pt>
    <dgm:pt modelId="{CD3D4A7C-0B96-4F25-8508-A6F66B63B3AA}" type="pres">
      <dgm:prSet presAssocID="{79C2240D-443F-4913-B33B-930310C91E5B}" presName="sp" presStyleCnt="0"/>
      <dgm:spPr/>
    </dgm:pt>
    <dgm:pt modelId="{8199AFF0-5CC0-45CA-B9A9-7495C3D96D2B}" type="pres">
      <dgm:prSet presAssocID="{0C720E8F-D9E0-4051-9ED8-B4E4F45D9ABB}" presName="linNode" presStyleCnt="0"/>
      <dgm:spPr/>
    </dgm:pt>
    <dgm:pt modelId="{1919299C-EC46-4765-926F-A27A6A0AA73D}" type="pres">
      <dgm:prSet presAssocID="{0C720E8F-D9E0-4051-9ED8-B4E4F45D9ABB}" presName="parentText" presStyleLbl="node1" presStyleIdx="4" presStyleCnt="6">
        <dgm:presLayoutVars>
          <dgm:chMax val="1"/>
          <dgm:bulletEnabled val="1"/>
        </dgm:presLayoutVars>
      </dgm:prSet>
      <dgm:spPr/>
      <dgm:t>
        <a:bodyPr/>
        <a:lstStyle/>
        <a:p>
          <a:endParaRPr lang="cs-CZ"/>
        </a:p>
      </dgm:t>
    </dgm:pt>
    <dgm:pt modelId="{B4A03F9E-B41B-4F01-83AD-6BC9227D113F}" type="pres">
      <dgm:prSet presAssocID="{9F7E5333-250C-4830-84A6-6BB03DDEAAC5}" presName="sp" presStyleCnt="0"/>
      <dgm:spPr/>
    </dgm:pt>
    <dgm:pt modelId="{7C01D921-2085-46AD-8AD3-A9AF7078ED51}" type="pres">
      <dgm:prSet presAssocID="{268A9F0F-FEA4-4DCA-8FF2-E66D00E2A1C7}" presName="linNode" presStyleCnt="0"/>
      <dgm:spPr/>
    </dgm:pt>
    <dgm:pt modelId="{EF336F14-27BA-46C3-995F-524F68FB2DFD}" type="pres">
      <dgm:prSet presAssocID="{268A9F0F-FEA4-4DCA-8FF2-E66D00E2A1C7}" presName="parentText" presStyleLbl="node1" presStyleIdx="5" presStyleCnt="6">
        <dgm:presLayoutVars>
          <dgm:chMax val="1"/>
          <dgm:bulletEnabled val="1"/>
        </dgm:presLayoutVars>
      </dgm:prSet>
      <dgm:spPr/>
      <dgm:t>
        <a:bodyPr/>
        <a:lstStyle/>
        <a:p>
          <a:endParaRPr lang="cs-CZ"/>
        </a:p>
      </dgm:t>
    </dgm:pt>
  </dgm:ptLst>
  <dgm:cxnLst>
    <dgm:cxn modelId="{CA2E77A6-677D-4473-9E3A-62F238EE42B6}" srcId="{D2943955-6F8E-4AFB-B236-6CC4BEE5D370}" destId="{268A9F0F-FEA4-4DCA-8FF2-E66D00E2A1C7}" srcOrd="5" destOrd="0" parTransId="{F3D66374-EFBA-4263-8AF7-34AD5B79BECB}" sibTransId="{6AC6C6B3-3A91-452D-87E8-670FECCE9FE2}"/>
    <dgm:cxn modelId="{679B5118-4518-4A79-9B2E-3F1EE0E4ACA7}" type="presOf" srcId="{D2943955-6F8E-4AFB-B236-6CC4BEE5D370}" destId="{9F25391E-D260-4E51-9D3F-6A5D28C5E549}" srcOrd="0" destOrd="0" presId="urn:microsoft.com/office/officeart/2005/8/layout/vList5"/>
    <dgm:cxn modelId="{2A7567F9-9E80-4F6D-B762-3F065BDA6177}" srcId="{D2943955-6F8E-4AFB-B236-6CC4BEE5D370}" destId="{68CC15CF-1211-4153-9E15-9CD967B1EBAD}" srcOrd="2" destOrd="0" parTransId="{B7744B39-8DD7-4CAD-A42F-AC06415C6FE2}" sibTransId="{ED194934-B582-4753-98BF-48249A3CB4E6}"/>
    <dgm:cxn modelId="{602F68C4-715C-491A-A0BB-B2262A499B71}" type="presOf" srcId="{3F624E2C-891C-4B45-8A12-CD4337601F16}" destId="{BCE52C30-2639-432E-BB6B-9BF49383C216}" srcOrd="0" destOrd="0" presId="urn:microsoft.com/office/officeart/2005/8/layout/vList5"/>
    <dgm:cxn modelId="{4550ABC7-E02D-477A-9CCB-7D7232879E78}" srcId="{D2943955-6F8E-4AFB-B236-6CC4BEE5D370}" destId="{7CD0A401-CB22-4E0E-ACF0-3F534F702DFA}" srcOrd="1" destOrd="0" parTransId="{08E44012-BCCE-4DC9-B34C-D6349AE94976}" sibTransId="{A8CB55DC-B47C-4F96-A052-173668C9FC5D}"/>
    <dgm:cxn modelId="{AED334F2-76A7-42D9-B476-07D74E6BC7FC}" srcId="{D2943955-6F8E-4AFB-B236-6CC4BEE5D370}" destId="{3F624E2C-891C-4B45-8A12-CD4337601F16}" srcOrd="0" destOrd="0" parTransId="{5BB2DBCC-4A7F-4F59-82D5-A7A3D9DD1EF7}" sibTransId="{32F940FC-5422-48F8-8813-5DB34CDFAFC1}"/>
    <dgm:cxn modelId="{392D26CB-829E-4D69-AD59-D345F512694D}" type="presOf" srcId="{268A9F0F-FEA4-4DCA-8FF2-E66D00E2A1C7}" destId="{EF336F14-27BA-46C3-995F-524F68FB2DFD}" srcOrd="0" destOrd="0" presId="urn:microsoft.com/office/officeart/2005/8/layout/vList5"/>
    <dgm:cxn modelId="{E5B5D897-A227-47A3-8A43-F29F76A702F4}" srcId="{D2943955-6F8E-4AFB-B236-6CC4BEE5D370}" destId="{0C720E8F-D9E0-4051-9ED8-B4E4F45D9ABB}" srcOrd="4" destOrd="0" parTransId="{ED88B4B9-4F87-4BDD-9AC2-0BBC889F034E}" sibTransId="{9F7E5333-250C-4830-84A6-6BB03DDEAAC5}"/>
    <dgm:cxn modelId="{740BE1CD-51E8-490E-8FC6-5EF1CBA87B35}" type="presOf" srcId="{0C720E8F-D9E0-4051-9ED8-B4E4F45D9ABB}" destId="{1919299C-EC46-4765-926F-A27A6A0AA73D}" srcOrd="0" destOrd="0" presId="urn:microsoft.com/office/officeart/2005/8/layout/vList5"/>
    <dgm:cxn modelId="{95B5C248-615E-437F-964C-F96544B014BF}" type="presOf" srcId="{68CC15CF-1211-4153-9E15-9CD967B1EBAD}" destId="{A250C137-0E60-421A-B304-CF455B2512AB}" srcOrd="0" destOrd="0" presId="urn:microsoft.com/office/officeart/2005/8/layout/vList5"/>
    <dgm:cxn modelId="{84536F24-720C-4EBD-BB13-D784AC409998}" srcId="{D2943955-6F8E-4AFB-B236-6CC4BEE5D370}" destId="{D2BF6C74-AE25-43C4-AF22-1DD509FCD9A4}" srcOrd="3" destOrd="0" parTransId="{6EEC6B41-3807-4D8E-85C1-1BAFA81DF1EE}" sibTransId="{79C2240D-443F-4913-B33B-930310C91E5B}"/>
    <dgm:cxn modelId="{8AD73604-2752-458B-B9A4-7FC6C9661AD4}" type="presOf" srcId="{7CD0A401-CB22-4E0E-ACF0-3F534F702DFA}" destId="{BC9E4610-8EAD-4395-8806-38E8751D85E2}" srcOrd="0" destOrd="0" presId="urn:microsoft.com/office/officeart/2005/8/layout/vList5"/>
    <dgm:cxn modelId="{2201C3B7-5BB8-46CD-A83E-F77E81F3598A}" type="presOf" srcId="{D2BF6C74-AE25-43C4-AF22-1DD509FCD9A4}" destId="{7F18BF52-292B-4B22-BF5A-8A97E1807E28}" srcOrd="0" destOrd="0" presId="urn:microsoft.com/office/officeart/2005/8/layout/vList5"/>
    <dgm:cxn modelId="{1D4419D8-F035-4367-AAC2-B9C91A208044}" type="presParOf" srcId="{9F25391E-D260-4E51-9D3F-6A5D28C5E549}" destId="{49275DB4-2D5F-4141-9E7C-9211448C2BEB}" srcOrd="0" destOrd="0" presId="urn:microsoft.com/office/officeart/2005/8/layout/vList5"/>
    <dgm:cxn modelId="{7ED52088-5FD6-427E-82C0-7270D8FFD34E}" type="presParOf" srcId="{49275DB4-2D5F-4141-9E7C-9211448C2BEB}" destId="{BCE52C30-2639-432E-BB6B-9BF49383C216}" srcOrd="0" destOrd="0" presId="urn:microsoft.com/office/officeart/2005/8/layout/vList5"/>
    <dgm:cxn modelId="{16CC9CF5-A84B-42A6-AAF5-E437F6BB2EA0}" type="presParOf" srcId="{9F25391E-D260-4E51-9D3F-6A5D28C5E549}" destId="{FA02405B-E69E-4024-BB3D-C1F8F4C8E70C}" srcOrd="1" destOrd="0" presId="urn:microsoft.com/office/officeart/2005/8/layout/vList5"/>
    <dgm:cxn modelId="{FBBBABEE-BFC3-4B0B-BD79-575781DA5812}" type="presParOf" srcId="{9F25391E-D260-4E51-9D3F-6A5D28C5E549}" destId="{15328AC0-6F2B-4EE2-AA01-05FDDD635626}" srcOrd="2" destOrd="0" presId="urn:microsoft.com/office/officeart/2005/8/layout/vList5"/>
    <dgm:cxn modelId="{9CBC6361-B12B-40D9-814B-E21B48B1E965}" type="presParOf" srcId="{15328AC0-6F2B-4EE2-AA01-05FDDD635626}" destId="{BC9E4610-8EAD-4395-8806-38E8751D85E2}" srcOrd="0" destOrd="0" presId="urn:microsoft.com/office/officeart/2005/8/layout/vList5"/>
    <dgm:cxn modelId="{4D7AB18D-1393-46AB-B8DA-7F14CE66736C}" type="presParOf" srcId="{9F25391E-D260-4E51-9D3F-6A5D28C5E549}" destId="{175BF701-1A7B-4907-BB03-171D9CE836EB}" srcOrd="3" destOrd="0" presId="urn:microsoft.com/office/officeart/2005/8/layout/vList5"/>
    <dgm:cxn modelId="{3614F99A-02F4-424A-BD93-A73D03FED670}" type="presParOf" srcId="{9F25391E-D260-4E51-9D3F-6A5D28C5E549}" destId="{AED89788-6953-4640-90F5-3D7FFDE2FE9A}" srcOrd="4" destOrd="0" presId="urn:microsoft.com/office/officeart/2005/8/layout/vList5"/>
    <dgm:cxn modelId="{F6F9E27E-2DAA-49E2-BA3E-934C3DAE23CF}" type="presParOf" srcId="{AED89788-6953-4640-90F5-3D7FFDE2FE9A}" destId="{A250C137-0E60-421A-B304-CF455B2512AB}" srcOrd="0" destOrd="0" presId="urn:microsoft.com/office/officeart/2005/8/layout/vList5"/>
    <dgm:cxn modelId="{62AAF21E-4AAA-461A-9715-F0292B0FFDAB}" type="presParOf" srcId="{9F25391E-D260-4E51-9D3F-6A5D28C5E549}" destId="{6EE45AF8-9FEF-48CF-9FB0-BC929C1DF651}" srcOrd="5" destOrd="0" presId="urn:microsoft.com/office/officeart/2005/8/layout/vList5"/>
    <dgm:cxn modelId="{5565A22B-77CA-4F2D-B08D-4A884C6C80F2}" type="presParOf" srcId="{9F25391E-D260-4E51-9D3F-6A5D28C5E549}" destId="{23B8D634-65FB-42CE-AF8A-AD2E15AFDFBE}" srcOrd="6" destOrd="0" presId="urn:microsoft.com/office/officeart/2005/8/layout/vList5"/>
    <dgm:cxn modelId="{6C533342-61A0-4DFF-905D-C75057636EF3}" type="presParOf" srcId="{23B8D634-65FB-42CE-AF8A-AD2E15AFDFBE}" destId="{7F18BF52-292B-4B22-BF5A-8A97E1807E28}" srcOrd="0" destOrd="0" presId="urn:microsoft.com/office/officeart/2005/8/layout/vList5"/>
    <dgm:cxn modelId="{01E23A07-5C68-4BEE-A4F9-B8ED66154137}" type="presParOf" srcId="{9F25391E-D260-4E51-9D3F-6A5D28C5E549}" destId="{CD3D4A7C-0B96-4F25-8508-A6F66B63B3AA}" srcOrd="7" destOrd="0" presId="urn:microsoft.com/office/officeart/2005/8/layout/vList5"/>
    <dgm:cxn modelId="{42214302-FBC9-478C-92A7-87FAB89B041B}" type="presParOf" srcId="{9F25391E-D260-4E51-9D3F-6A5D28C5E549}" destId="{8199AFF0-5CC0-45CA-B9A9-7495C3D96D2B}" srcOrd="8" destOrd="0" presId="urn:microsoft.com/office/officeart/2005/8/layout/vList5"/>
    <dgm:cxn modelId="{33EB3FA3-B9BC-408A-B2D7-A7DB1A1B88A2}" type="presParOf" srcId="{8199AFF0-5CC0-45CA-B9A9-7495C3D96D2B}" destId="{1919299C-EC46-4765-926F-A27A6A0AA73D}" srcOrd="0" destOrd="0" presId="urn:microsoft.com/office/officeart/2005/8/layout/vList5"/>
    <dgm:cxn modelId="{8E891B76-1C39-4E45-A6FE-5896EF20DE01}" type="presParOf" srcId="{9F25391E-D260-4E51-9D3F-6A5D28C5E549}" destId="{B4A03F9E-B41B-4F01-83AD-6BC9227D113F}" srcOrd="9" destOrd="0" presId="urn:microsoft.com/office/officeart/2005/8/layout/vList5"/>
    <dgm:cxn modelId="{81D0A033-30E5-493F-BCBE-2C25A36552D2}" type="presParOf" srcId="{9F25391E-D260-4E51-9D3F-6A5D28C5E549}" destId="{7C01D921-2085-46AD-8AD3-A9AF7078ED51}" srcOrd="10" destOrd="0" presId="urn:microsoft.com/office/officeart/2005/8/layout/vList5"/>
    <dgm:cxn modelId="{914AD894-F219-4AC1-B145-5A19793D6DF6}" type="presParOf" srcId="{7C01D921-2085-46AD-8AD3-A9AF7078ED51}" destId="{EF336F14-27BA-46C3-995F-524F68FB2DFD}"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E52C30-2639-432E-BB6B-9BF49383C216}">
      <dsp:nvSpPr>
        <dsp:cNvPr id="0" name=""/>
        <dsp:cNvSpPr/>
      </dsp:nvSpPr>
      <dsp:spPr>
        <a:xfrm>
          <a:off x="3364992" y="1360"/>
          <a:ext cx="3785616" cy="792226"/>
        </a:xfrm>
        <a:prstGeom prst="roundRect">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rtl="0">
            <a:lnSpc>
              <a:spcPct val="90000"/>
            </a:lnSpc>
            <a:spcBef>
              <a:spcPct val="0"/>
            </a:spcBef>
            <a:spcAft>
              <a:spcPct val="35000"/>
            </a:spcAft>
          </a:pPr>
          <a:r>
            <a:rPr lang="cs-CZ" sz="2100" b="1" u="sng" kern="1200" dirty="0" smtClean="0"/>
            <a:t>Frikční nezaměstnanost</a:t>
          </a:r>
          <a:endParaRPr lang="cs-CZ" sz="2100" kern="1200" dirty="0"/>
        </a:p>
      </dsp:txBody>
      <dsp:txXfrm>
        <a:off x="3403665" y="40033"/>
        <a:ext cx="3708270" cy="714880"/>
      </dsp:txXfrm>
    </dsp:sp>
    <dsp:sp modelId="{BC9E4610-8EAD-4395-8806-38E8751D85E2}">
      <dsp:nvSpPr>
        <dsp:cNvPr id="0" name=""/>
        <dsp:cNvSpPr/>
      </dsp:nvSpPr>
      <dsp:spPr>
        <a:xfrm>
          <a:off x="3364992" y="833198"/>
          <a:ext cx="3785616" cy="792226"/>
        </a:xfrm>
        <a:prstGeom prst="roundRect">
          <a:avLst/>
        </a:prstGeom>
        <a:solidFill>
          <a:schemeClr val="accent3">
            <a:hueOff val="-162122"/>
            <a:satOff val="-1748"/>
            <a:lumOff val="-90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rtl="0">
            <a:lnSpc>
              <a:spcPct val="90000"/>
            </a:lnSpc>
            <a:spcBef>
              <a:spcPct val="0"/>
            </a:spcBef>
            <a:spcAft>
              <a:spcPct val="35000"/>
            </a:spcAft>
          </a:pPr>
          <a:r>
            <a:rPr lang="cs-CZ" sz="2100" b="1" u="sng" kern="1200" dirty="0" smtClean="0"/>
            <a:t>Strukturální nezaměstnanost </a:t>
          </a:r>
          <a:endParaRPr lang="cs-CZ" sz="2100" kern="1200" dirty="0"/>
        </a:p>
      </dsp:txBody>
      <dsp:txXfrm>
        <a:off x="3403665" y="871871"/>
        <a:ext cx="3708270" cy="714880"/>
      </dsp:txXfrm>
    </dsp:sp>
    <dsp:sp modelId="{A250C137-0E60-421A-B304-CF455B2512AB}">
      <dsp:nvSpPr>
        <dsp:cNvPr id="0" name=""/>
        <dsp:cNvSpPr/>
      </dsp:nvSpPr>
      <dsp:spPr>
        <a:xfrm>
          <a:off x="3364992" y="1665036"/>
          <a:ext cx="3785616" cy="792226"/>
        </a:xfrm>
        <a:prstGeom prst="roundRect">
          <a:avLst/>
        </a:prstGeom>
        <a:solidFill>
          <a:schemeClr val="accent3">
            <a:hueOff val="-324244"/>
            <a:satOff val="-3496"/>
            <a:lumOff val="-1804"/>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rtl="0">
            <a:lnSpc>
              <a:spcPct val="90000"/>
            </a:lnSpc>
            <a:spcBef>
              <a:spcPct val="0"/>
            </a:spcBef>
            <a:spcAft>
              <a:spcPct val="35000"/>
            </a:spcAft>
          </a:pPr>
          <a:r>
            <a:rPr lang="cs-CZ" sz="2100" b="1" u="sng" kern="1200" smtClean="0"/>
            <a:t>Cyklická nezaměstnanost</a:t>
          </a:r>
          <a:endParaRPr lang="cs-CZ" sz="2100" kern="1200"/>
        </a:p>
      </dsp:txBody>
      <dsp:txXfrm>
        <a:off x="3403665" y="1703709"/>
        <a:ext cx="3708270" cy="714880"/>
      </dsp:txXfrm>
    </dsp:sp>
    <dsp:sp modelId="{7F18BF52-292B-4B22-BF5A-8A97E1807E28}">
      <dsp:nvSpPr>
        <dsp:cNvPr id="0" name=""/>
        <dsp:cNvSpPr/>
      </dsp:nvSpPr>
      <dsp:spPr>
        <a:xfrm>
          <a:off x="3364992" y="2496874"/>
          <a:ext cx="3785616" cy="792226"/>
        </a:xfrm>
        <a:prstGeom prst="roundRect">
          <a:avLst/>
        </a:prstGeom>
        <a:solidFill>
          <a:schemeClr val="accent3">
            <a:hueOff val="-486366"/>
            <a:satOff val="-5244"/>
            <a:lumOff val="-2706"/>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rtl="0">
            <a:lnSpc>
              <a:spcPct val="90000"/>
            </a:lnSpc>
            <a:spcBef>
              <a:spcPct val="0"/>
            </a:spcBef>
            <a:spcAft>
              <a:spcPct val="35000"/>
            </a:spcAft>
          </a:pPr>
          <a:r>
            <a:rPr lang="cs-CZ" sz="2100" b="1" u="sng" kern="1200" smtClean="0"/>
            <a:t>Sezonní nezaměstnanost</a:t>
          </a:r>
          <a:endParaRPr lang="cs-CZ" sz="2100" kern="1200"/>
        </a:p>
      </dsp:txBody>
      <dsp:txXfrm>
        <a:off x="3403665" y="2535547"/>
        <a:ext cx="3708270" cy="714880"/>
      </dsp:txXfrm>
    </dsp:sp>
    <dsp:sp modelId="{1919299C-EC46-4765-926F-A27A6A0AA73D}">
      <dsp:nvSpPr>
        <dsp:cNvPr id="0" name=""/>
        <dsp:cNvSpPr/>
      </dsp:nvSpPr>
      <dsp:spPr>
        <a:xfrm>
          <a:off x="3364992" y="3328711"/>
          <a:ext cx="3785616" cy="792226"/>
        </a:xfrm>
        <a:prstGeom prst="roundRect">
          <a:avLst/>
        </a:prstGeom>
        <a:solidFill>
          <a:schemeClr val="accent3">
            <a:hueOff val="-648488"/>
            <a:satOff val="-6992"/>
            <a:lumOff val="-3608"/>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rtl="0">
            <a:lnSpc>
              <a:spcPct val="90000"/>
            </a:lnSpc>
            <a:spcBef>
              <a:spcPct val="0"/>
            </a:spcBef>
            <a:spcAft>
              <a:spcPct val="35000"/>
            </a:spcAft>
          </a:pPr>
          <a:r>
            <a:rPr lang="cs-CZ" sz="2100" b="1" u="sng" kern="1200" smtClean="0"/>
            <a:t>Dobrovolná a nedobrovolná nezaměstnanost</a:t>
          </a:r>
          <a:endParaRPr lang="cs-CZ" sz="2100" kern="1200"/>
        </a:p>
      </dsp:txBody>
      <dsp:txXfrm>
        <a:off x="3403665" y="3367384"/>
        <a:ext cx="3708270" cy="714880"/>
      </dsp:txXfrm>
    </dsp:sp>
    <dsp:sp modelId="{EF336F14-27BA-46C3-995F-524F68FB2DFD}">
      <dsp:nvSpPr>
        <dsp:cNvPr id="0" name=""/>
        <dsp:cNvSpPr/>
      </dsp:nvSpPr>
      <dsp:spPr>
        <a:xfrm>
          <a:off x="3364992" y="4160549"/>
          <a:ext cx="3785616" cy="792226"/>
        </a:xfrm>
        <a:prstGeom prst="roundRect">
          <a:avLst/>
        </a:prstGeom>
        <a:solidFill>
          <a:schemeClr val="accent3">
            <a:hueOff val="-810610"/>
            <a:satOff val="-8740"/>
            <a:lumOff val="-451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rtl="0">
            <a:lnSpc>
              <a:spcPct val="90000"/>
            </a:lnSpc>
            <a:spcBef>
              <a:spcPct val="0"/>
            </a:spcBef>
            <a:spcAft>
              <a:spcPct val="35000"/>
            </a:spcAft>
          </a:pPr>
          <a:r>
            <a:rPr lang="cs-CZ" sz="2100" b="1" u="sng" kern="1200" smtClean="0"/>
            <a:t>Registrovaná a skutečná nezaměstnanost</a:t>
          </a:r>
          <a:endParaRPr lang="cs-CZ" sz="2100" kern="1200"/>
        </a:p>
      </dsp:txBody>
      <dsp:txXfrm>
        <a:off x="3403665" y="4199222"/>
        <a:ext cx="3708270" cy="71488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cs-CZ" smtClean="0"/>
              <a:t>Kliknutím lze upravit styl.</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en-US" dirty="0"/>
          </a:p>
        </p:txBody>
      </p:sp>
      <p:sp>
        <p:nvSpPr>
          <p:cNvPr id="4" name="Date Placeholder 3"/>
          <p:cNvSpPr>
            <a:spLocks noGrp="1"/>
          </p:cNvSpPr>
          <p:nvPr>
            <p:ph type="dt" sz="half" idx="10"/>
          </p:nvPr>
        </p:nvSpPr>
        <p:spPr/>
        <p:txBody>
          <a:bodyPr/>
          <a:lstStyle/>
          <a:p>
            <a:fld id="{8347D390-B1FF-412A-9603-FB2CBC78CAF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a:xfrm>
            <a:off x="9255346" y="2750337"/>
            <a:ext cx="1171888" cy="1356442"/>
          </a:xfrm>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2545460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ek s popiskem">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cs-CZ" smtClean="0"/>
              <a:t>Kliknutím lze upravit styl.</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8347D390-B1FF-412A-9603-FB2CBC78CAF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a:xfrm>
            <a:off x="10729455" y="4711309"/>
            <a:ext cx="1154151" cy="1090789"/>
          </a:xfrm>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2855869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ev a popisek">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cs-CZ" smtClean="0"/>
              <a:t>Kliknutím lze upravit styl.</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8347D390-B1FF-412A-9603-FB2CBC78CAF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a:xfrm>
            <a:off x="10729455" y="4711615"/>
            <a:ext cx="1154151" cy="1090789"/>
          </a:xfrm>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9071326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ce s popiskem">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cs-CZ" smtClean="0"/>
              <a:t>Kliknutím lze upravit styl.</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8347D390-B1FF-412A-9603-FB2CBC78CAF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a:xfrm>
            <a:off x="10729455" y="4709925"/>
            <a:ext cx="1154151" cy="1090789"/>
          </a:xfrm>
        </p:spPr>
        <p:txBody>
          <a:bodyPr/>
          <a:lstStyle/>
          <a:p>
            <a:fld id="{9925F5BB-72C8-4A1A-8308-1E13767C2F99}" type="slidenum">
              <a:rPr lang="cs-CZ" smtClean="0"/>
              <a:t>‹#›</a:t>
            </a:fld>
            <a:endParaRPr lang="cs-CZ"/>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39241824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Jmenovka">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cs-CZ" smtClean="0"/>
              <a:t>Kliknutím lze upravit styl.</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8347D390-B1FF-412A-9603-FB2CBC78CAF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a:xfrm>
            <a:off x="10729455" y="4709925"/>
            <a:ext cx="1154151" cy="1090789"/>
          </a:xfrm>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661833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loupce">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cs-CZ" smtClean="0"/>
              <a:t>Kliknutím lze upravit styl.</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3" name="Date Placeholder 2"/>
          <p:cNvSpPr>
            <a:spLocks noGrp="1"/>
          </p:cNvSpPr>
          <p:nvPr>
            <p:ph type="dt" sz="half" idx="10"/>
          </p:nvPr>
        </p:nvSpPr>
        <p:spPr/>
        <p:txBody>
          <a:bodyPr/>
          <a:lstStyle/>
          <a:p>
            <a:fld id="{8347D390-B1FF-412A-9603-FB2CBC78CAF0}" type="datetimeFigureOut">
              <a:rPr lang="cs-CZ" smtClean="0"/>
              <a:t>23.10.2014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40389227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sloupce s obrázky">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cs-CZ" smtClean="0"/>
              <a:t>Kliknutím lze upravit styl.</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3" name="Date Placeholder 2"/>
          <p:cNvSpPr>
            <a:spLocks noGrp="1"/>
          </p:cNvSpPr>
          <p:nvPr>
            <p:ph type="dt" sz="half" idx="10"/>
          </p:nvPr>
        </p:nvSpPr>
        <p:spPr/>
        <p:txBody>
          <a:bodyPr/>
          <a:lstStyle/>
          <a:p>
            <a:fld id="{8347D390-B1FF-412A-9603-FB2CBC78CAF0}" type="datetimeFigureOut">
              <a:rPr lang="cs-CZ" smtClean="0"/>
              <a:t>23.10.2014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3379505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cs-CZ" smtClean="0"/>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8347D390-B1FF-412A-9603-FB2CBC78CAF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21416804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7" name="Rectangle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cs-CZ" smtClean="0"/>
              <a:t>Kliknutím lze upravit styl.</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8347D390-B1FF-412A-9603-FB2CBC78CAF0}" type="datetimeFigureOut">
              <a:rPr lang="cs-CZ" smtClean="0"/>
              <a:t>23.10.2014</a:t>
            </a:fld>
            <a:endParaRPr lang="cs-CZ"/>
          </a:p>
        </p:txBody>
      </p:sp>
      <p:sp>
        <p:nvSpPr>
          <p:cNvPr id="5" name="Footer Placeholder 4"/>
          <p:cNvSpPr>
            <a:spLocks noGrp="1"/>
          </p:cNvSpPr>
          <p:nvPr>
            <p:ph type="ftr" sz="quarter" idx="11"/>
          </p:nvPr>
        </p:nvSpPr>
        <p:spPr>
          <a:xfrm>
            <a:off x="680321" y="5936188"/>
            <a:ext cx="6126805" cy="365125"/>
          </a:xfrm>
        </p:spPr>
        <p:txBody>
          <a:bodyPr/>
          <a:lstStyle/>
          <a:p>
            <a:endParaRPr lang="cs-CZ"/>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9925F5BB-72C8-4A1A-8308-1E13767C2F99}" type="slidenum">
              <a:rPr lang="cs-CZ" smtClean="0"/>
              <a:t>‹#›</a:t>
            </a:fld>
            <a:endParaRPr lang="cs-CZ"/>
          </a:p>
        </p:txBody>
      </p:sp>
    </p:spTree>
    <p:extLst>
      <p:ext uri="{BB962C8B-B14F-4D97-AF65-F5344CB8AC3E}">
        <p14:creationId xmlns:p14="http://schemas.microsoft.com/office/powerpoint/2010/main" val="2825658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cs-CZ" smtClean="0"/>
              <a:t>Kliknutím lze upravit styl.</a:t>
            </a:r>
            <a:endParaRPr lang="en-US" dirty="0"/>
          </a:p>
        </p:txBody>
      </p:sp>
      <p:sp>
        <p:nvSpPr>
          <p:cNvPr id="3" name="Content Placeholder 2"/>
          <p:cNvSpPr>
            <a:spLocks noGrp="1"/>
          </p:cNvSpPr>
          <p:nvPr>
            <p:ph idx="1"/>
          </p:nvPr>
        </p:nvSpPr>
        <p:spPr/>
        <p:txBody>
          <a:bodyPr>
            <a:normAutofit/>
          </a:bodyPr>
          <a:lstStyle>
            <a:lvl1pPr>
              <a:defRPr sz="2400"/>
            </a:lvl1pPr>
            <a:lvl2pPr>
              <a:defRPr sz="2000"/>
            </a:lvl2pPr>
            <a:lvl3pPr>
              <a:defRPr sz="1800"/>
            </a:lvl3pPr>
            <a:lvl4pPr>
              <a:defRPr sz="1600"/>
            </a:lvl4pPr>
            <a:lvl5pPr>
              <a:defRPr sz="16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8347D390-B1FF-412A-9603-FB2CBC78CAF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25683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cs-CZ" smtClean="0"/>
              <a:t>Kliknutím lze upravit styl.</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8347D390-B1FF-412A-9603-FB2CBC78CAF0}" type="datetimeFigureOut">
              <a:rPr lang="cs-CZ" smtClean="0"/>
              <a:t>23.10.2014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a:xfrm>
            <a:off x="10729455" y="2869895"/>
            <a:ext cx="1154151" cy="1090789"/>
          </a:xfrm>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1720362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cs-CZ" smtClean="0"/>
              <a:t>Kliknutím lze upravit styl.</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p>
            <a:fld id="{8347D390-B1FF-412A-9603-FB2CBC78CAF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3227424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cs-CZ" smtClean="0"/>
              <a:t>Kliknutím lze upravit styl.</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Content Placeholder 3"/>
          <p:cNvSpPr>
            <a:spLocks noGrp="1"/>
          </p:cNvSpPr>
          <p:nvPr>
            <p:ph sz="half" idx="2"/>
          </p:nvPr>
        </p:nvSpPr>
        <p:spPr>
          <a:xfrm>
            <a:off x="680322" y="3030008"/>
            <a:ext cx="4698355" cy="2906179"/>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Content Placeholder 5"/>
          <p:cNvSpPr>
            <a:spLocks noGrp="1"/>
          </p:cNvSpPr>
          <p:nvPr>
            <p:ph sz="quarter" idx="4"/>
          </p:nvPr>
        </p:nvSpPr>
        <p:spPr>
          <a:xfrm>
            <a:off x="5594123" y="3030008"/>
            <a:ext cx="4700059" cy="2906179"/>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7" name="Date Placeholder 6"/>
          <p:cNvSpPr>
            <a:spLocks noGrp="1"/>
          </p:cNvSpPr>
          <p:nvPr>
            <p:ph type="dt" sz="half" idx="10"/>
          </p:nvPr>
        </p:nvSpPr>
        <p:spPr/>
        <p:txBody>
          <a:bodyPr/>
          <a:lstStyle/>
          <a:p>
            <a:fld id="{8347D390-B1FF-412A-9603-FB2CBC78CAF0}" type="datetimeFigureOut">
              <a:rPr lang="cs-CZ" smtClean="0"/>
              <a:t>23.10.2014</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1438267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cs-CZ" smtClean="0"/>
              <a:t>Kliknutím lze upravit styl.</a:t>
            </a:r>
            <a:endParaRPr lang="en-US" dirty="0"/>
          </a:p>
        </p:txBody>
      </p:sp>
      <p:sp>
        <p:nvSpPr>
          <p:cNvPr id="3" name="Date Placeholder 2"/>
          <p:cNvSpPr>
            <a:spLocks noGrp="1"/>
          </p:cNvSpPr>
          <p:nvPr>
            <p:ph type="dt" sz="half" idx="10"/>
          </p:nvPr>
        </p:nvSpPr>
        <p:spPr/>
        <p:txBody>
          <a:bodyPr/>
          <a:lstStyle/>
          <a:p>
            <a:fld id="{8347D390-B1FF-412A-9603-FB2CBC78CAF0}" type="datetimeFigureOut">
              <a:rPr lang="cs-CZ" smtClean="0"/>
              <a:t>23.10.2014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1240123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8347D390-B1FF-412A-9603-FB2CBC78CAF0}" type="datetimeFigureOut">
              <a:rPr lang="cs-CZ" smtClean="0"/>
              <a:t>23.10.2014</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3773673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cs-CZ" smtClean="0"/>
              <a:t>Kliknutím lze upravit styl.</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8347D390-B1FF-412A-9603-FB2CBC78CAF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4261039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cs-CZ" smtClean="0"/>
              <a:t>Kliknutím lze upravit styl.</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8347D390-B1FF-412A-9603-FB2CBC78CAF0}" type="datetimeFigureOut">
              <a:rPr lang="cs-CZ" smtClean="0"/>
              <a:t>23.10.2014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9925F5BB-72C8-4A1A-8308-1E13767C2F99}" type="slidenum">
              <a:rPr lang="cs-CZ" smtClean="0"/>
              <a:t>‹#›</a:t>
            </a:fld>
            <a:endParaRPr lang="cs-CZ"/>
          </a:p>
        </p:txBody>
      </p:sp>
    </p:spTree>
    <p:extLst>
      <p:ext uri="{BB962C8B-B14F-4D97-AF65-F5344CB8AC3E}">
        <p14:creationId xmlns:p14="http://schemas.microsoft.com/office/powerpoint/2010/main" val="9999096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cs-CZ" smtClean="0"/>
              <a:t>Kliknutím lze upravit styl.</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8347D390-B1FF-412A-9603-FB2CBC78CAF0}" type="datetimeFigureOut">
              <a:rPr lang="cs-CZ" smtClean="0"/>
              <a:t>23.10.2014</a:t>
            </a:fld>
            <a:endParaRPr lang="cs-CZ"/>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9925F5BB-72C8-4A1A-8308-1E13767C2F99}" type="slidenum">
              <a:rPr lang="cs-CZ" smtClean="0"/>
              <a:t>‹#›</a:t>
            </a:fld>
            <a:endParaRPr lang="cs-CZ"/>
          </a:p>
        </p:txBody>
      </p:sp>
    </p:spTree>
    <p:extLst>
      <p:ext uri="{BB962C8B-B14F-4D97-AF65-F5344CB8AC3E}">
        <p14:creationId xmlns:p14="http://schemas.microsoft.com/office/powerpoint/2010/main" val="2154624852"/>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effectLst>
            <a:outerShdw blurRad="228600" algn="ctr" rotWithShape="0">
              <a:prstClr val="black">
                <a:alpha val="53000"/>
              </a:prstClr>
            </a:outerShdw>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effectLst>
            <a:outerShdw blurRad="228600" algn="ctr" rotWithShape="0">
              <a:prstClr val="black">
                <a:alpha val="53000"/>
              </a:prstClr>
            </a:outerShdw>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effectLst>
            <a:outerShdw blurRad="228600" algn="ctr" rotWithShape="0">
              <a:prstClr val="black">
                <a:alpha val="53000"/>
              </a:prstClr>
            </a:outerShdw>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smtClean="0"/>
              <a:t>NEZAMĚSTNANOST</a:t>
            </a:r>
            <a:endParaRPr lang="cs-CZ" dirty="0"/>
          </a:p>
        </p:txBody>
      </p:sp>
      <p:sp>
        <p:nvSpPr>
          <p:cNvPr id="3" name="Podnadpis 2"/>
          <p:cNvSpPr>
            <a:spLocks noGrp="1"/>
          </p:cNvSpPr>
          <p:nvPr>
            <p:ph type="subTitle" idx="1"/>
          </p:nvPr>
        </p:nvSpPr>
        <p:spPr/>
        <p:txBody>
          <a:bodyPr/>
          <a:lstStyle/>
          <a:p>
            <a:r>
              <a:rPr lang="cs-CZ" dirty="0" smtClean="0"/>
              <a:t>MAKROEKONMICKÝ UKAZATEL</a:t>
            </a:r>
            <a:endParaRPr lang="cs-CZ" dirty="0"/>
          </a:p>
        </p:txBody>
      </p:sp>
    </p:spTree>
    <p:extLst>
      <p:ext uri="{BB962C8B-B14F-4D97-AF65-F5344CB8AC3E}">
        <p14:creationId xmlns:p14="http://schemas.microsoft.com/office/powerpoint/2010/main" val="243994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STRUKTURÁLNÍ NEZAMĚSTNANOST</a:t>
            </a:r>
            <a:endParaRPr lang="cs-CZ" dirty="0"/>
          </a:p>
        </p:txBody>
      </p:sp>
      <p:sp>
        <p:nvSpPr>
          <p:cNvPr id="3" name="Zástupný symbol pro obsah 2"/>
          <p:cNvSpPr>
            <a:spLocks noGrp="1"/>
          </p:cNvSpPr>
          <p:nvPr>
            <p:ph idx="1"/>
          </p:nvPr>
        </p:nvSpPr>
        <p:spPr>
          <a:xfrm>
            <a:off x="838200" y="1378857"/>
            <a:ext cx="10515600" cy="4798106"/>
          </a:xfrm>
        </p:spPr>
        <p:txBody>
          <a:bodyPr>
            <a:normAutofit fontScale="92500" lnSpcReduction="10000"/>
          </a:bodyPr>
          <a:lstStyle/>
          <a:p>
            <a:pPr marL="0" lvl="0" indent="0" hangingPunct="0">
              <a:buNone/>
            </a:pPr>
            <a:r>
              <a:rPr lang="cs-CZ" b="1" u="sng" dirty="0">
                <a:solidFill>
                  <a:srgbClr val="FF0000"/>
                </a:solidFill>
              </a:rPr>
              <a:t>Strukturální nezaměstnanost </a:t>
            </a:r>
            <a:endParaRPr lang="cs-CZ" dirty="0">
              <a:solidFill>
                <a:srgbClr val="FF0000"/>
              </a:solidFill>
            </a:endParaRPr>
          </a:p>
          <a:p>
            <a:pPr marL="0" indent="0" hangingPunct="0">
              <a:buNone/>
            </a:pPr>
            <a:r>
              <a:rPr lang="cs-CZ" dirty="0"/>
              <a:t> </a:t>
            </a:r>
          </a:p>
          <a:p>
            <a:pPr marL="0" indent="0" hangingPunct="0">
              <a:buNone/>
            </a:pPr>
            <a:r>
              <a:rPr lang="cs-CZ" i="1" dirty="0"/>
              <a:t>Strukturální nezaměstnanost vzniká na základě nedostatečné poptávky po pracovnících v určitých odvětvích, v jejichž vývoji probíhá útlum (hutě, doly, těžké strojírenství, loděnice apod.). Útlum určitých odvětví je provázen rozmachem jiných odvětví. Lidé na jedné straně přicházejí o zaměstnání, na druhé straně jsou vytvářena nová pracovní místa s odlišnými kvalifikačními požadavky.</a:t>
            </a:r>
          </a:p>
          <a:p>
            <a:pPr marL="0" indent="0" hangingPunct="0">
              <a:buNone/>
            </a:pPr>
            <a:r>
              <a:rPr lang="cs-CZ" i="1" dirty="0"/>
              <a:t> </a:t>
            </a:r>
          </a:p>
          <a:p>
            <a:pPr marL="0" indent="0">
              <a:buNone/>
            </a:pPr>
            <a:r>
              <a:rPr lang="cs-CZ" i="1" dirty="0"/>
              <a:t>Jako zvláštní případ strukturální nezaměstnanosti bývá uváděna nezaměstnanost nekvalifikovaných pracovníků, způsobená zákonem stanovenou minimální mzdou. Je-li tato mzda příliš vysoká, bývá vytvořeno málo pracovních míst pro nekvalifikované, ale přitom existuje neuspokojená poptávka po kvalifikované pracovní síle. Vzniká tak strukturální nezaměstnanost nekvalifikovaných pracovníků</a:t>
            </a:r>
          </a:p>
        </p:txBody>
      </p:sp>
    </p:spTree>
    <p:extLst>
      <p:ext uri="{BB962C8B-B14F-4D97-AF65-F5344CB8AC3E}">
        <p14:creationId xmlns:p14="http://schemas.microsoft.com/office/powerpoint/2010/main" val="24542219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CYKLICKÁ NEZAMĚSTNANOST</a:t>
            </a:r>
            <a:endParaRPr lang="cs-CZ" dirty="0"/>
          </a:p>
        </p:txBody>
      </p:sp>
      <p:sp>
        <p:nvSpPr>
          <p:cNvPr id="3" name="Zástupný symbol pro obsah 2"/>
          <p:cNvSpPr>
            <a:spLocks noGrp="1"/>
          </p:cNvSpPr>
          <p:nvPr>
            <p:ph idx="1"/>
          </p:nvPr>
        </p:nvSpPr>
        <p:spPr/>
        <p:txBody>
          <a:bodyPr>
            <a:normAutofit lnSpcReduction="10000"/>
          </a:bodyPr>
          <a:lstStyle/>
          <a:p>
            <a:pPr marL="0" lvl="0" indent="0">
              <a:buNone/>
            </a:pPr>
            <a:r>
              <a:rPr lang="cs-CZ" b="1" u="sng" dirty="0">
                <a:solidFill>
                  <a:srgbClr val="FF0000"/>
                </a:solidFill>
              </a:rPr>
              <a:t>Cyklická nezaměstnanost</a:t>
            </a:r>
            <a:endParaRPr lang="cs-CZ" dirty="0">
              <a:solidFill>
                <a:srgbClr val="FF0000"/>
              </a:solidFill>
            </a:endParaRPr>
          </a:p>
          <a:p>
            <a:pPr marL="0" indent="0" hangingPunct="0">
              <a:buNone/>
            </a:pPr>
            <a:r>
              <a:rPr lang="cs-CZ" dirty="0"/>
              <a:t> </a:t>
            </a:r>
          </a:p>
          <a:p>
            <a:pPr marL="0" indent="0" hangingPunct="0">
              <a:buNone/>
            </a:pPr>
            <a:r>
              <a:rPr lang="cs-CZ" i="1" dirty="0"/>
              <a:t>Tento typ nezaměstnanosti vzniká v důsledku odbytových potíží </a:t>
            </a:r>
            <a:r>
              <a:rPr lang="cs-CZ" i="1" dirty="0" smtClean="0"/>
              <a:t/>
            </a:r>
            <a:br>
              <a:rPr lang="cs-CZ" i="1" dirty="0" smtClean="0"/>
            </a:br>
            <a:r>
              <a:rPr lang="cs-CZ" i="1" dirty="0" smtClean="0"/>
              <a:t>a </a:t>
            </a:r>
            <a:r>
              <a:rPr lang="cs-CZ" i="1" dirty="0"/>
              <a:t>následného nevyužití výrobních kapacit. Ekonomika prožívá fázi celkového hospodářského poklesu. Lidé, propouštění v jednom odvětví, nemohou nalézt zaměstnání v jiných odvětvích, protože poptávka po práci klesá všude a postihuje téměř všechny profese. Cyklická nezaměstnanost zmizí tehdy, když dojde k obnovení hospodářského růstu. </a:t>
            </a:r>
          </a:p>
          <a:p>
            <a:pPr marL="0" indent="0" hangingPunct="0">
              <a:buNone/>
            </a:pPr>
            <a:r>
              <a:rPr lang="cs-CZ" dirty="0"/>
              <a:t> </a:t>
            </a:r>
          </a:p>
          <a:p>
            <a:pPr marL="0" indent="0">
              <a:buNone/>
            </a:pPr>
            <a:endParaRPr lang="cs-CZ" dirty="0"/>
          </a:p>
        </p:txBody>
      </p:sp>
    </p:spTree>
    <p:extLst>
      <p:ext uri="{BB962C8B-B14F-4D97-AF65-F5344CB8AC3E}">
        <p14:creationId xmlns:p14="http://schemas.microsoft.com/office/powerpoint/2010/main" val="1024390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SEZONNÍ NEZAMĚSTNANOST</a:t>
            </a:r>
            <a:endParaRPr lang="cs-CZ" dirty="0"/>
          </a:p>
        </p:txBody>
      </p:sp>
      <p:sp>
        <p:nvSpPr>
          <p:cNvPr id="3" name="Zástupný symbol pro obsah 2"/>
          <p:cNvSpPr>
            <a:spLocks noGrp="1"/>
          </p:cNvSpPr>
          <p:nvPr>
            <p:ph idx="1"/>
          </p:nvPr>
        </p:nvSpPr>
        <p:spPr/>
        <p:txBody>
          <a:bodyPr/>
          <a:lstStyle/>
          <a:p>
            <a:pPr marL="0" lvl="0" indent="0">
              <a:buNone/>
            </a:pPr>
            <a:r>
              <a:rPr lang="cs-CZ" b="1" u="sng" dirty="0">
                <a:solidFill>
                  <a:srgbClr val="FF0000"/>
                </a:solidFill>
              </a:rPr>
              <a:t>Sezonní nezaměstnanost</a:t>
            </a:r>
            <a:endParaRPr lang="cs-CZ" dirty="0">
              <a:solidFill>
                <a:srgbClr val="FF0000"/>
              </a:solidFill>
            </a:endParaRPr>
          </a:p>
          <a:p>
            <a:pPr marL="0" indent="0" hangingPunct="0">
              <a:buNone/>
            </a:pPr>
            <a:r>
              <a:rPr lang="cs-CZ" b="1" dirty="0"/>
              <a:t> </a:t>
            </a:r>
            <a:endParaRPr lang="cs-CZ" dirty="0"/>
          </a:p>
          <a:p>
            <a:pPr marL="0" indent="0">
              <a:buNone/>
            </a:pPr>
            <a:r>
              <a:rPr lang="cs-CZ" i="1" dirty="0"/>
              <a:t>Sezónní nezaměstnanost je krátkodobá a způsobuje ji tzv. diskontinuita (nesouvislost, přetržitost) produkce v odvětvích, kde je výroba závislá  na počasí - stavebnictví, povrchová těžba nerostných surovin, zemědělství, lesnictví, rybolov - a má tak dopad i na její navazující odvětví, jako je například cukrovarnický a konzervárenský průmysl</a:t>
            </a:r>
          </a:p>
        </p:txBody>
      </p:sp>
    </p:spTree>
    <p:extLst>
      <p:ext uri="{BB962C8B-B14F-4D97-AF65-F5344CB8AC3E}">
        <p14:creationId xmlns:p14="http://schemas.microsoft.com/office/powerpoint/2010/main" val="287370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DOBROVOLNÁ A NEDOBROVOLNÁ</a:t>
            </a:r>
            <a:endParaRPr lang="cs-CZ" dirty="0"/>
          </a:p>
        </p:txBody>
      </p:sp>
      <p:sp>
        <p:nvSpPr>
          <p:cNvPr id="3" name="Zástupný symbol pro obsah 2"/>
          <p:cNvSpPr>
            <a:spLocks noGrp="1"/>
          </p:cNvSpPr>
          <p:nvPr>
            <p:ph idx="1"/>
          </p:nvPr>
        </p:nvSpPr>
        <p:spPr/>
        <p:txBody>
          <a:bodyPr>
            <a:normAutofit fontScale="92500" lnSpcReduction="10000"/>
          </a:bodyPr>
          <a:lstStyle/>
          <a:p>
            <a:pPr marL="0" lvl="0" indent="0">
              <a:buNone/>
            </a:pPr>
            <a:r>
              <a:rPr lang="cs-CZ" b="1" u="sng" dirty="0">
                <a:solidFill>
                  <a:srgbClr val="FF0000"/>
                </a:solidFill>
              </a:rPr>
              <a:t>Dobrovolná a nedobrovolná nezaměstnanost</a:t>
            </a:r>
            <a:endParaRPr lang="cs-CZ" dirty="0">
              <a:solidFill>
                <a:srgbClr val="FF0000"/>
              </a:solidFill>
            </a:endParaRPr>
          </a:p>
          <a:p>
            <a:pPr marL="0" indent="0" hangingPunct="0">
              <a:buNone/>
            </a:pPr>
            <a:r>
              <a:rPr lang="cs-CZ" b="1" dirty="0"/>
              <a:t> </a:t>
            </a:r>
            <a:endParaRPr lang="cs-CZ" dirty="0"/>
          </a:p>
          <a:p>
            <a:pPr marL="0" indent="0" hangingPunct="0">
              <a:buNone/>
            </a:pPr>
            <a:r>
              <a:rPr lang="cs-CZ" i="1" dirty="0"/>
              <a:t>O dobrovolné nezaměstnanosti můžeme hovořit tehdy,  když nezaměstnaný hledá práci, ovšem za vyšší mzdu, než která na trhu práce převládá. Proto také nemůže práci najít. Pro člověka má menší důsledky než nezaměstnanost nedobrovolná.</a:t>
            </a:r>
          </a:p>
          <a:p>
            <a:pPr marL="0" indent="0" hangingPunct="0">
              <a:buNone/>
            </a:pPr>
            <a:r>
              <a:rPr lang="cs-CZ" i="1" dirty="0"/>
              <a:t> </a:t>
            </a:r>
          </a:p>
          <a:p>
            <a:pPr marL="0" indent="0" hangingPunct="0">
              <a:buNone/>
            </a:pPr>
            <a:r>
              <a:rPr lang="cs-CZ" i="1" dirty="0"/>
              <a:t>Nedobrovolnou nezaměstnaností rozumíme</a:t>
            </a:r>
            <a:r>
              <a:rPr lang="cs-CZ" b="1" i="1" dirty="0"/>
              <a:t> </a:t>
            </a:r>
            <a:r>
              <a:rPr lang="cs-CZ" i="1" dirty="0"/>
              <a:t>situaci, kdy nezaměstnaný hledá práci za takovou mzdu, která na trhu práce převládá (nebo by dokonce akceptoval i nižší mzdu), ale nemůže ji najít. </a:t>
            </a:r>
          </a:p>
          <a:p>
            <a:pPr marL="0" indent="0">
              <a:buNone/>
            </a:pPr>
            <a:endParaRPr lang="cs-CZ" i="1" dirty="0"/>
          </a:p>
        </p:txBody>
      </p:sp>
    </p:spTree>
    <p:extLst>
      <p:ext uri="{BB962C8B-B14F-4D97-AF65-F5344CB8AC3E}">
        <p14:creationId xmlns:p14="http://schemas.microsoft.com/office/powerpoint/2010/main" val="3013269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REGISTROVANÁ A SKUTEČNÁ</a:t>
            </a:r>
            <a:endParaRPr lang="cs-CZ" dirty="0"/>
          </a:p>
        </p:txBody>
      </p:sp>
      <p:sp>
        <p:nvSpPr>
          <p:cNvPr id="3" name="Zástupný symbol pro obsah 2"/>
          <p:cNvSpPr>
            <a:spLocks noGrp="1"/>
          </p:cNvSpPr>
          <p:nvPr>
            <p:ph idx="1"/>
          </p:nvPr>
        </p:nvSpPr>
        <p:spPr/>
        <p:txBody>
          <a:bodyPr/>
          <a:lstStyle/>
          <a:p>
            <a:pPr marL="0" lvl="0" indent="0" hangingPunct="0">
              <a:buNone/>
            </a:pPr>
            <a:r>
              <a:rPr lang="cs-CZ" b="1" u="sng" dirty="0">
                <a:solidFill>
                  <a:srgbClr val="FF0000"/>
                </a:solidFill>
              </a:rPr>
              <a:t>Registrovaná a skutečná </a:t>
            </a:r>
            <a:r>
              <a:rPr lang="cs-CZ" b="1" u="sng" dirty="0" smtClean="0">
                <a:solidFill>
                  <a:srgbClr val="FF0000"/>
                </a:solidFill>
              </a:rPr>
              <a:t>nezaměstnanost</a:t>
            </a:r>
          </a:p>
          <a:p>
            <a:pPr marL="0" lvl="0" indent="0" hangingPunct="0">
              <a:buNone/>
            </a:pPr>
            <a:endParaRPr lang="cs-CZ" dirty="0">
              <a:solidFill>
                <a:srgbClr val="FF0000"/>
              </a:solidFill>
            </a:endParaRPr>
          </a:p>
          <a:p>
            <a:pPr marL="0" indent="0" hangingPunct="0">
              <a:buNone/>
            </a:pPr>
            <a:r>
              <a:rPr lang="cs-CZ" i="1" dirty="0" smtClean="0"/>
              <a:t>Hledání </a:t>
            </a:r>
            <a:r>
              <a:rPr lang="cs-CZ" i="1" dirty="0"/>
              <a:t>zaměstnání je nezbytným znakem nezaměstnaného. Jelikož lze jen stěží poznat, kdo si práci opravdu hledá a kdo ne, zařazují se v praxi mezi nezaměstnané jen ti lidé, kteří se hlásí na úřadech práce. Takto zjištěná nezaměstnanost se nazývá registrovaná nezaměstnanost. </a:t>
            </a:r>
          </a:p>
        </p:txBody>
      </p:sp>
    </p:spTree>
    <p:extLst>
      <p:ext uri="{BB962C8B-B14F-4D97-AF65-F5344CB8AC3E}">
        <p14:creationId xmlns:p14="http://schemas.microsoft.com/office/powerpoint/2010/main" val="723626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REGISTROVANÁ A SKUTEČNÁ</a:t>
            </a:r>
            <a:endParaRPr lang="cs-CZ" dirty="0"/>
          </a:p>
        </p:txBody>
      </p:sp>
      <p:sp>
        <p:nvSpPr>
          <p:cNvPr id="3" name="Zástupný symbol pro obsah 2"/>
          <p:cNvSpPr>
            <a:spLocks noGrp="1"/>
          </p:cNvSpPr>
          <p:nvPr>
            <p:ph idx="1"/>
          </p:nvPr>
        </p:nvSpPr>
        <p:spPr>
          <a:xfrm>
            <a:off x="838200" y="1524000"/>
            <a:ext cx="10515600" cy="4652963"/>
          </a:xfrm>
        </p:spPr>
        <p:txBody>
          <a:bodyPr>
            <a:normAutofit fontScale="92500" lnSpcReduction="20000"/>
          </a:bodyPr>
          <a:lstStyle/>
          <a:p>
            <a:pPr marL="0" lvl="0" indent="0" hangingPunct="0">
              <a:buNone/>
            </a:pPr>
            <a:r>
              <a:rPr lang="cs-CZ" b="1" u="sng" dirty="0">
                <a:solidFill>
                  <a:srgbClr val="FF0000"/>
                </a:solidFill>
              </a:rPr>
              <a:t>Registrovaná a skutečná </a:t>
            </a:r>
            <a:r>
              <a:rPr lang="cs-CZ" b="1" u="sng" dirty="0" smtClean="0">
                <a:solidFill>
                  <a:srgbClr val="FF0000"/>
                </a:solidFill>
              </a:rPr>
              <a:t>nezaměstnanost</a:t>
            </a:r>
          </a:p>
          <a:p>
            <a:pPr marL="0" indent="0" hangingPunct="0">
              <a:buNone/>
            </a:pPr>
            <a:r>
              <a:rPr lang="cs-CZ" i="1" dirty="0" smtClean="0"/>
              <a:t>V evidenci úřadu práce se jako nezaměstnaní uvádějí všechny osoby, které splňují </a:t>
            </a:r>
            <a:r>
              <a:rPr lang="cs-CZ" i="1" dirty="0"/>
              <a:t>výše uvedené předpoklady, přičemž se implicitně předpokládá, že jsou to osoby, které mohou a chtějí pracovat, ale nenašly (samy nebo prostřednictvím úřadu práce) vhodné pracovní místo. A právě z tohoto hlediska může docházet k jistému zkreslení vypovídací schopnosti úrovně registrované nezaměstnanosti. Na úřadech práce se totiž často hlásí i lidé, kteří ve skutečnosti mohou, ale nechtějí z různých důvodů pracovat</a:t>
            </a:r>
            <a:r>
              <a:rPr lang="cs-CZ" i="1" dirty="0" smtClean="0"/>
              <a:t>.</a:t>
            </a:r>
            <a:r>
              <a:rPr lang="cs-CZ" i="1" dirty="0"/>
              <a:t> </a:t>
            </a:r>
          </a:p>
          <a:p>
            <a:pPr marL="0" indent="0" hangingPunct="0">
              <a:buNone/>
            </a:pPr>
            <a:r>
              <a:rPr lang="cs-CZ" i="1" dirty="0"/>
              <a:t>Na druhé straně registrovaná nezaměstnanost nezahrnuje osoby, které nepracují, protože nemohou sehnat práci, a nepožádaly úřad práce o zprostředkování vhodného zaměstnání. Lidé se na úřadech práce nehlásí například proto, že jsou nezaměstnaní jen krátkodobě (člověk např. odejde z jednoho zaměstnání </a:t>
            </a:r>
            <a:r>
              <a:rPr lang="cs-CZ" i="1" dirty="0" smtClean="0"/>
              <a:t/>
            </a:r>
            <a:br>
              <a:rPr lang="cs-CZ" i="1" dirty="0" smtClean="0"/>
            </a:br>
            <a:r>
              <a:rPr lang="cs-CZ" i="1" dirty="0" smtClean="0"/>
              <a:t>v </a:t>
            </a:r>
            <a:r>
              <a:rPr lang="cs-CZ" i="1" dirty="0"/>
              <a:t>červnu a má už sjednaný nástup na novém místě, ale až od září) nebo jsou naopak nezaměstnaní dlouhodobě, nárok na podporu v nezaměstnanosti už ztratili a ztratili i důvěru, že jim něco najde úřad práce. Proto skutečná nezaměstnanost</a:t>
            </a:r>
            <a:r>
              <a:rPr lang="cs-CZ" b="1" i="1" dirty="0"/>
              <a:t> </a:t>
            </a:r>
            <a:r>
              <a:rPr lang="cs-CZ" i="1" dirty="0"/>
              <a:t>bývá vždy o nějaké procento vyšší než registrovaná nezaměstnanost.</a:t>
            </a:r>
          </a:p>
          <a:p>
            <a:pPr marL="0" lvl="0" indent="0" hangingPunct="0">
              <a:buNone/>
            </a:pPr>
            <a:endParaRPr lang="cs-CZ" dirty="0">
              <a:solidFill>
                <a:srgbClr val="FF0000"/>
              </a:solidFill>
            </a:endParaRPr>
          </a:p>
        </p:txBody>
      </p:sp>
    </p:spTree>
    <p:extLst>
      <p:ext uri="{BB962C8B-B14F-4D97-AF65-F5344CB8AC3E}">
        <p14:creationId xmlns:p14="http://schemas.microsoft.com/office/powerpoint/2010/main" val="3273566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hangingPunct="0"/>
            <a:r>
              <a:rPr lang="cs-CZ" b="1" i="1" u="sng" dirty="0"/>
              <a:t>Snižování nezaměstnanosti</a:t>
            </a:r>
            <a:br>
              <a:rPr lang="cs-CZ" b="1" i="1" u="sng" dirty="0"/>
            </a:br>
            <a:r>
              <a:rPr lang="cs-CZ" b="1" dirty="0"/>
              <a:t> </a:t>
            </a:r>
            <a:r>
              <a:rPr lang="cs-CZ" dirty="0"/>
              <a:t/>
            </a:r>
            <a:br>
              <a:rPr lang="cs-CZ" dirty="0"/>
            </a:br>
            <a:endParaRPr lang="cs-CZ" dirty="0"/>
          </a:p>
        </p:txBody>
      </p:sp>
      <p:sp>
        <p:nvSpPr>
          <p:cNvPr id="3" name="Zástupný symbol pro obsah 2"/>
          <p:cNvSpPr>
            <a:spLocks noGrp="1"/>
          </p:cNvSpPr>
          <p:nvPr>
            <p:ph idx="1"/>
          </p:nvPr>
        </p:nvSpPr>
        <p:spPr>
          <a:xfrm>
            <a:off x="838200" y="1320800"/>
            <a:ext cx="10515600" cy="4856163"/>
          </a:xfrm>
        </p:spPr>
        <p:txBody>
          <a:bodyPr>
            <a:normAutofit/>
          </a:bodyPr>
          <a:lstStyle/>
          <a:p>
            <a:pPr hangingPunct="0"/>
            <a:r>
              <a:rPr lang="cs-CZ" dirty="0"/>
              <a:t>Ke snižování nezaměstnanosti dochází  prostřednictvím politiky zaměstnanosti. Ta je definována jako soubor činností směřujících </a:t>
            </a:r>
            <a:r>
              <a:rPr lang="cs-CZ" dirty="0" smtClean="0"/>
              <a:t/>
            </a:r>
            <a:br>
              <a:rPr lang="cs-CZ" dirty="0" smtClean="0"/>
            </a:br>
            <a:r>
              <a:rPr lang="cs-CZ" dirty="0" smtClean="0"/>
              <a:t>k </a:t>
            </a:r>
            <a:r>
              <a:rPr lang="cs-CZ" dirty="0"/>
              <a:t>dosažení rovnováhy mezi nabídkou a poptávkou po pracovních silách, produktivnímu využití zdrojů pracovních sil a k zabezpečení práva občanů na zaměstnání. </a:t>
            </a:r>
          </a:p>
          <a:p>
            <a:pPr hangingPunct="0"/>
            <a:r>
              <a:rPr lang="cs-CZ" dirty="0"/>
              <a:t>Politika zaměstnanosti je nedílnou součástí sociální politiky jako politiky hospodářské. </a:t>
            </a:r>
          </a:p>
          <a:p>
            <a:pPr hangingPunct="0"/>
            <a:r>
              <a:rPr lang="cs-CZ" dirty="0"/>
              <a:t>Vláda  na problém nezaměstnanosti může reagovat pasivní politikou zaměstnanosti, nebo aktivní politikou zaměstnanosti. </a:t>
            </a:r>
          </a:p>
          <a:p>
            <a:pPr marL="0" indent="0" hangingPunct="0">
              <a:buNone/>
            </a:pPr>
            <a:endParaRPr lang="cs-CZ" dirty="0"/>
          </a:p>
          <a:p>
            <a:endParaRPr lang="cs-CZ" dirty="0"/>
          </a:p>
        </p:txBody>
      </p:sp>
    </p:spTree>
    <p:extLst>
      <p:ext uri="{BB962C8B-B14F-4D97-AF65-F5344CB8AC3E}">
        <p14:creationId xmlns:p14="http://schemas.microsoft.com/office/powerpoint/2010/main" val="3981188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67228" y="740229"/>
            <a:ext cx="10515600" cy="522514"/>
          </a:xfrm>
        </p:spPr>
        <p:txBody>
          <a:bodyPr>
            <a:normAutofit fontScale="90000"/>
          </a:bodyPr>
          <a:lstStyle/>
          <a:p>
            <a:pPr lvl="0" hangingPunct="0"/>
            <a:r>
              <a:rPr lang="cs-CZ" b="1" u="sng" dirty="0"/>
              <a:t>Aktivní politika zaměstnanosti</a:t>
            </a:r>
            <a:r>
              <a:rPr lang="cs-CZ" dirty="0"/>
              <a:t/>
            </a:r>
            <a:br>
              <a:rPr lang="cs-CZ" dirty="0"/>
            </a:br>
            <a:r>
              <a:rPr lang="cs-CZ" b="1" i="1" dirty="0"/>
              <a:t> </a:t>
            </a:r>
            <a:r>
              <a:rPr lang="cs-CZ" dirty="0"/>
              <a:t/>
            </a:r>
            <a:br>
              <a:rPr lang="cs-CZ" dirty="0"/>
            </a:br>
            <a:endParaRPr lang="cs-CZ" dirty="0"/>
          </a:p>
        </p:txBody>
      </p:sp>
      <p:sp>
        <p:nvSpPr>
          <p:cNvPr id="3" name="Zástupný symbol pro obsah 2"/>
          <p:cNvSpPr>
            <a:spLocks noGrp="1"/>
          </p:cNvSpPr>
          <p:nvPr>
            <p:ph idx="1"/>
          </p:nvPr>
        </p:nvSpPr>
        <p:spPr>
          <a:xfrm>
            <a:off x="838200" y="1088571"/>
            <a:ext cx="10515600" cy="5602515"/>
          </a:xfrm>
        </p:spPr>
        <p:txBody>
          <a:bodyPr>
            <a:normAutofit fontScale="85000" lnSpcReduction="20000"/>
          </a:bodyPr>
          <a:lstStyle/>
          <a:p>
            <a:pPr hangingPunct="0"/>
            <a:r>
              <a:rPr lang="cs-CZ" dirty="0"/>
              <a:t>Zákon č. 435/2004 Sb. o zaměstnanosti definuje APZ jako souhrn opatření, směřujících k zajištění maximální možné úrovně zaměstnanosti. </a:t>
            </a:r>
          </a:p>
          <a:p>
            <a:pPr marL="0" indent="0" hangingPunct="0">
              <a:buNone/>
            </a:pPr>
            <a:endParaRPr lang="cs-CZ" dirty="0"/>
          </a:p>
          <a:p>
            <a:pPr hangingPunct="0"/>
            <a:r>
              <a:rPr lang="cs-CZ" dirty="0"/>
              <a:t>APZ zahrnuje širokou škálu </a:t>
            </a:r>
            <a:r>
              <a:rPr lang="cs-CZ" b="1" dirty="0"/>
              <a:t>poradensko-informačních služeb</a:t>
            </a:r>
            <a:r>
              <a:rPr lang="cs-CZ" dirty="0"/>
              <a:t> orientovaných zejména na zaměstnání, volbu a změnu povolání a další profesní vzdělávání. Mezi informační systémy přístupné veřejnosti na Internetu patří ISTP (Integrovaný systém typových pozic), DAT.CZ (Databáze dalšího profesního vzdělávání) a Atlas školství (nabídka středoškolského vzdělání).  </a:t>
            </a:r>
          </a:p>
          <a:p>
            <a:pPr hangingPunct="0"/>
            <a:r>
              <a:rPr lang="cs-CZ" dirty="0"/>
              <a:t>APZ zahrnuje též </a:t>
            </a:r>
            <a:r>
              <a:rPr lang="cs-CZ" b="1" dirty="0"/>
              <a:t>motivační kurzy, zprostředkování, aktivní spolupráci se zaměstnavateli, podporu zřizování nových pracovních míst</a:t>
            </a:r>
            <a:r>
              <a:rPr lang="cs-CZ" dirty="0"/>
              <a:t>, poskytovanou zaměstnavatelům při zaměstnávání uchazečů o zaměstnání i uchazečům samotným při zahájení samostatné výdělečné činnosti a rekvalifikace.  </a:t>
            </a:r>
          </a:p>
          <a:p>
            <a:pPr marL="0" indent="0" hangingPunct="0">
              <a:buNone/>
            </a:pPr>
            <a:endParaRPr lang="cs-CZ" dirty="0"/>
          </a:p>
          <a:p>
            <a:pPr hangingPunct="0"/>
            <a:r>
              <a:rPr lang="cs-CZ" dirty="0"/>
              <a:t>APZ je tedy souhrn opatření směřujících k maximální možné úrovni zaměstnanosti financovaných ze státního rozpočtu. Provádí ji ministerstvo práce a sociálních věcí </a:t>
            </a:r>
            <a:r>
              <a:rPr lang="cs-CZ" dirty="0" smtClean="0"/>
              <a:t/>
            </a:r>
            <a:br>
              <a:rPr lang="cs-CZ" dirty="0" smtClean="0"/>
            </a:br>
            <a:r>
              <a:rPr lang="cs-CZ" dirty="0" smtClean="0"/>
              <a:t>a </a:t>
            </a:r>
            <a:r>
              <a:rPr lang="cs-CZ" dirty="0"/>
              <a:t>úřady práce za případné spolupráce s dalšími subjekty.</a:t>
            </a:r>
          </a:p>
          <a:p>
            <a:pPr marL="0" indent="0" hangingPunct="0">
              <a:buNone/>
            </a:pPr>
            <a:endParaRPr lang="cs-CZ" dirty="0"/>
          </a:p>
          <a:p>
            <a:pPr hangingPunct="0"/>
            <a:r>
              <a:rPr lang="cs-CZ" dirty="0"/>
              <a:t>Stát však ovlivňuje vývoj vztahů na trhu práce také prostřednictvím </a:t>
            </a:r>
            <a:r>
              <a:rPr lang="cs-CZ" b="1" dirty="0"/>
              <a:t>hospodářsko-politických opatření,</a:t>
            </a:r>
            <a:r>
              <a:rPr lang="cs-CZ" dirty="0"/>
              <a:t> které nejsou bezprostředně orientovány na trh práce, ale mají na něj podstatný dopad. Jsou to například  </a:t>
            </a:r>
            <a:r>
              <a:rPr lang="cs-CZ" b="1" i="1" dirty="0"/>
              <a:t>investiční pobídky, podpora malého </a:t>
            </a:r>
            <a:r>
              <a:rPr lang="cs-CZ" b="1" i="1" dirty="0" smtClean="0"/>
              <a:t/>
            </a:r>
            <a:br>
              <a:rPr lang="cs-CZ" b="1" i="1" dirty="0" smtClean="0"/>
            </a:br>
            <a:r>
              <a:rPr lang="cs-CZ" b="1" i="1" dirty="0" smtClean="0"/>
              <a:t>a </a:t>
            </a:r>
            <a:r>
              <a:rPr lang="cs-CZ" b="1" i="1" dirty="0"/>
              <a:t>středního podnikání, regionální programy, </a:t>
            </a:r>
            <a:r>
              <a:rPr lang="cs-CZ" dirty="0"/>
              <a:t>atd. </a:t>
            </a:r>
          </a:p>
          <a:p>
            <a:endParaRPr lang="cs-CZ" dirty="0"/>
          </a:p>
        </p:txBody>
      </p:sp>
    </p:spTree>
    <p:extLst>
      <p:ext uri="{BB962C8B-B14F-4D97-AF65-F5344CB8AC3E}">
        <p14:creationId xmlns:p14="http://schemas.microsoft.com/office/powerpoint/2010/main" val="2442394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lvl="0"/>
            <a:r>
              <a:rPr lang="cs-CZ" b="1" u="sng" dirty="0"/>
              <a:t>Pasivní politika zaměstnanosti</a:t>
            </a:r>
            <a:r>
              <a:rPr lang="cs-CZ" dirty="0"/>
              <a:t/>
            </a:r>
            <a:br>
              <a:rPr lang="cs-CZ" dirty="0"/>
            </a:br>
            <a:endParaRPr lang="cs-CZ" dirty="0"/>
          </a:p>
        </p:txBody>
      </p:sp>
      <p:sp>
        <p:nvSpPr>
          <p:cNvPr id="3" name="Zástupný symbol pro obsah 2"/>
          <p:cNvSpPr>
            <a:spLocks noGrp="1"/>
          </p:cNvSpPr>
          <p:nvPr>
            <p:ph idx="1"/>
          </p:nvPr>
        </p:nvSpPr>
        <p:spPr>
          <a:xfrm>
            <a:off x="838200" y="1306286"/>
            <a:ext cx="10515600" cy="5341257"/>
          </a:xfrm>
        </p:spPr>
        <p:txBody>
          <a:bodyPr>
            <a:normAutofit fontScale="92500" lnSpcReduction="10000"/>
          </a:bodyPr>
          <a:lstStyle/>
          <a:p>
            <a:pPr hangingPunct="0"/>
            <a:r>
              <a:rPr lang="cs-CZ" dirty="0"/>
              <a:t>Pasivní politikou zaměstnanosti rozumíme v podstatě </a:t>
            </a:r>
            <a:r>
              <a:rPr lang="cs-CZ" b="1" dirty="0"/>
              <a:t>různé dávky a příspěvky pro nezaměstnané,</a:t>
            </a:r>
            <a:r>
              <a:rPr lang="cs-CZ" dirty="0"/>
              <a:t> aby byli schopni přežít do té doby, dokud neseženou práci. </a:t>
            </a:r>
          </a:p>
          <a:p>
            <a:pPr hangingPunct="0"/>
            <a:r>
              <a:rPr lang="cs-CZ" dirty="0"/>
              <a:t>Jde o soustavu institutů </a:t>
            </a:r>
            <a:r>
              <a:rPr lang="cs-CZ" b="1" dirty="0"/>
              <a:t>životního minima, minimální mzdy a podpory v nezaměstnanosti</a:t>
            </a:r>
            <a:r>
              <a:rPr lang="cs-CZ" dirty="0"/>
              <a:t>, přičemž jejich výše musí být v rovnováze a při změně jedné se musí změnit všechny (systém musí být nastaven tak, aby se lidem vyplatilo pracovat, ale aby nezaměstnaní nezemřeli hlady). Čím větší je nezaměstnanost, tím je tato politika pro stát dražší. </a:t>
            </a:r>
          </a:p>
          <a:p>
            <a:pPr marL="0" indent="0" hangingPunct="0">
              <a:buNone/>
            </a:pPr>
            <a:endParaRPr lang="cs-CZ" dirty="0"/>
          </a:p>
          <a:p>
            <a:pPr hangingPunct="0"/>
            <a:r>
              <a:rPr lang="cs-CZ" b="1" u="sng" dirty="0"/>
              <a:t>Podpora v nezaměstnanosti:</a:t>
            </a:r>
            <a:endParaRPr lang="cs-CZ" dirty="0"/>
          </a:p>
          <a:p>
            <a:pPr hangingPunct="0"/>
            <a:r>
              <a:rPr lang="cs-CZ" dirty="0"/>
              <a:t>Nárok na podporu v nezaměstnanosti má občan, který v posledních </a:t>
            </a:r>
            <a:r>
              <a:rPr lang="cs-CZ" dirty="0" smtClean="0"/>
              <a:t>dvou </a:t>
            </a:r>
            <a:r>
              <a:rPr lang="cs-CZ" dirty="0"/>
              <a:t>letech vykonával nejméně po dobu 12 měsíců činnost, která zakládá povinnost odvádět sociální pojištění a není poživatelem starobního důchodu. </a:t>
            </a:r>
          </a:p>
          <a:p>
            <a:pPr marL="0" indent="0" hangingPunct="0">
              <a:buNone/>
            </a:pPr>
            <a:endParaRPr lang="cs-CZ" dirty="0"/>
          </a:p>
          <a:p>
            <a:r>
              <a:rPr lang="cs-CZ" dirty="0"/>
              <a:t>Výše podpory v nezaměstnanosti se stanoví procentní sazbou z průměrného měsíčního čistého výdělku, který byl u občana zjištěn a naposledy používán pro pracovněprávní účely v posledním zaměstnání.</a:t>
            </a:r>
          </a:p>
        </p:txBody>
      </p:sp>
    </p:spTree>
    <p:extLst>
      <p:ext uri="{BB962C8B-B14F-4D97-AF65-F5344CB8AC3E}">
        <p14:creationId xmlns:p14="http://schemas.microsoft.com/office/powerpoint/2010/main" val="31833634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a:t>Důsledky nezaměstnanosti</a:t>
            </a:r>
            <a:r>
              <a:rPr lang="cs-CZ" b="1" i="1" u="sng" dirty="0"/>
              <a:t/>
            </a:r>
            <a:br>
              <a:rPr lang="cs-CZ" b="1" i="1" u="sng" dirty="0"/>
            </a:br>
            <a:endParaRPr lang="cs-CZ" dirty="0"/>
          </a:p>
        </p:txBody>
      </p:sp>
      <p:sp>
        <p:nvSpPr>
          <p:cNvPr id="3" name="Zástupný symbol pro obsah 2"/>
          <p:cNvSpPr>
            <a:spLocks noGrp="1"/>
          </p:cNvSpPr>
          <p:nvPr>
            <p:ph idx="1"/>
          </p:nvPr>
        </p:nvSpPr>
        <p:spPr>
          <a:xfrm>
            <a:off x="838200" y="1335314"/>
            <a:ext cx="10515600" cy="4841649"/>
          </a:xfrm>
        </p:spPr>
        <p:txBody>
          <a:bodyPr>
            <a:normAutofit fontScale="92500"/>
          </a:bodyPr>
          <a:lstStyle/>
          <a:p>
            <a:pPr hangingPunct="0"/>
            <a:r>
              <a:rPr lang="cs-CZ" dirty="0"/>
              <a:t>Důsledky nezaměstnanosti jsou tím závažnější, čím déle tento stav trvá a čím více lidí je ztrátou zaměstnání postiženo. Pokud se nezaměstnanost vyskytuje v masovém měřítku a dlouhodobě zasahuje určité skupiny obyvatel, stává se významným sociálním a ekonomickým problémem, jehož dopady se projeví také v životě celé společnosti. Důsledky nezaměstnanosti je možno rozdělit do dvou základních oblastí, a to na důsledky  </a:t>
            </a:r>
            <a:r>
              <a:rPr lang="cs-CZ" b="1" i="1" dirty="0">
                <a:solidFill>
                  <a:srgbClr val="0070C0"/>
                </a:solidFill>
              </a:rPr>
              <a:t>ekonomické  </a:t>
            </a:r>
            <a:r>
              <a:rPr lang="cs-CZ" dirty="0">
                <a:solidFill>
                  <a:srgbClr val="0070C0"/>
                </a:solidFill>
              </a:rPr>
              <a:t>a</a:t>
            </a:r>
            <a:r>
              <a:rPr lang="cs-CZ" b="1" i="1" dirty="0">
                <a:solidFill>
                  <a:srgbClr val="0070C0"/>
                </a:solidFill>
              </a:rPr>
              <a:t>  sociální.</a:t>
            </a:r>
            <a:endParaRPr lang="cs-CZ" dirty="0">
              <a:solidFill>
                <a:srgbClr val="0070C0"/>
              </a:solidFill>
            </a:endParaRPr>
          </a:p>
          <a:p>
            <a:pPr marL="0" indent="0" hangingPunct="0">
              <a:buNone/>
            </a:pPr>
            <a:endParaRPr lang="cs-CZ" dirty="0"/>
          </a:p>
          <a:p>
            <a:pPr marL="0" indent="0" hangingPunct="0">
              <a:buNone/>
            </a:pPr>
            <a:r>
              <a:rPr lang="cs-CZ" b="1" dirty="0" smtClean="0">
                <a:solidFill>
                  <a:srgbClr val="FF0000"/>
                </a:solidFill>
              </a:rPr>
              <a:t>1. Ekonomické </a:t>
            </a:r>
            <a:r>
              <a:rPr lang="cs-CZ" b="1" dirty="0">
                <a:solidFill>
                  <a:srgbClr val="FF0000"/>
                </a:solidFill>
              </a:rPr>
              <a:t>důsledky </a:t>
            </a:r>
            <a:r>
              <a:rPr lang="cs-CZ" dirty="0"/>
              <a:t>jsou představovány </a:t>
            </a:r>
            <a:r>
              <a:rPr lang="cs-CZ" b="1" dirty="0"/>
              <a:t>ztrátou produkce ekonomiky.</a:t>
            </a:r>
            <a:r>
              <a:rPr lang="cs-CZ" dirty="0"/>
              <a:t>  </a:t>
            </a:r>
          </a:p>
          <a:p>
            <a:pPr marL="0" indent="0" hangingPunct="0">
              <a:buNone/>
            </a:pPr>
            <a:endParaRPr lang="cs-CZ" dirty="0"/>
          </a:p>
          <a:p>
            <a:pPr marL="0" indent="0" hangingPunct="0">
              <a:buNone/>
            </a:pPr>
            <a:r>
              <a:rPr lang="cs-CZ" b="1" dirty="0" smtClean="0">
                <a:solidFill>
                  <a:srgbClr val="FF0000"/>
                </a:solidFill>
              </a:rPr>
              <a:t>2.</a:t>
            </a:r>
            <a:r>
              <a:rPr lang="cs-CZ" b="1" dirty="0">
                <a:solidFill>
                  <a:srgbClr val="FF0000"/>
                </a:solidFill>
              </a:rPr>
              <a:t>S</a:t>
            </a:r>
            <a:r>
              <a:rPr lang="cs-CZ" b="1" dirty="0" smtClean="0">
                <a:solidFill>
                  <a:srgbClr val="FF0000"/>
                </a:solidFill>
              </a:rPr>
              <a:t>ociální </a:t>
            </a:r>
            <a:r>
              <a:rPr lang="cs-CZ" b="1" dirty="0">
                <a:solidFill>
                  <a:srgbClr val="FF0000"/>
                </a:solidFill>
              </a:rPr>
              <a:t>důsledky </a:t>
            </a:r>
            <a:r>
              <a:rPr lang="cs-CZ" dirty="0"/>
              <a:t>nezaměstnanosti patří např. </a:t>
            </a:r>
            <a:r>
              <a:rPr lang="cs-CZ" b="1" dirty="0"/>
              <a:t>psychické zatížení vyvolané nezaměstnaností </a:t>
            </a:r>
            <a:r>
              <a:rPr lang="cs-CZ" dirty="0"/>
              <a:t>(vyplývající zejména ze ztráty pracovního příjmů) a s ním související růst nemocnosti, rozpady rodin apod. Dalším sociálním dopadem nezaměstnanosti je destrukce etických hodnot a s ní spojené jevy jako </a:t>
            </a:r>
            <a:r>
              <a:rPr lang="cs-CZ" b="1" dirty="0"/>
              <a:t>kriminalita, alkoholismus, narkomanie, prostituce</a:t>
            </a:r>
            <a:r>
              <a:rPr lang="cs-CZ" dirty="0"/>
              <a:t>, apod. </a:t>
            </a:r>
          </a:p>
          <a:p>
            <a:endParaRPr lang="cs-CZ" dirty="0"/>
          </a:p>
        </p:txBody>
      </p:sp>
    </p:spTree>
    <p:extLst>
      <p:ext uri="{BB962C8B-B14F-4D97-AF65-F5344CB8AC3E}">
        <p14:creationId xmlns:p14="http://schemas.microsoft.com/office/powerpoint/2010/main" val="643276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5482" y="663575"/>
            <a:ext cx="5761037" cy="1262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Tabulka 1"/>
          <p:cNvGraphicFramePr>
            <a:graphicFrameLocks noGrp="1"/>
          </p:cNvGraphicFramePr>
          <p:nvPr>
            <p:extLst>
              <p:ext uri="{D42A27DB-BD31-4B8C-83A1-F6EECF244321}">
                <p14:modId xmlns:p14="http://schemas.microsoft.com/office/powerpoint/2010/main" val="1695180164"/>
              </p:ext>
            </p:extLst>
          </p:nvPr>
        </p:nvGraphicFramePr>
        <p:xfrm>
          <a:off x="2567608" y="2467429"/>
          <a:ext cx="7056784" cy="3877728"/>
        </p:xfrm>
        <a:graphic>
          <a:graphicData uri="http://schemas.openxmlformats.org/drawingml/2006/table">
            <a:tbl>
              <a:tblPr bandRow="1">
                <a:tableStyleId>{BC89EF96-8CEA-46FF-86C4-4CE0E7609802}</a:tableStyleId>
              </a:tblPr>
              <a:tblGrid>
                <a:gridCol w="1669347"/>
                <a:gridCol w="5387437"/>
              </a:tblGrid>
              <a:tr h="334293">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Název školy</a:t>
                      </a:r>
                      <a:endParaRPr lang="cs-CZ" sz="1600" b="1" dirty="0">
                        <a:solidFill>
                          <a:schemeClr val="bg1"/>
                        </a:solidFill>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Soukromé střední odborné učiliště</a:t>
                      </a:r>
                      <a:r>
                        <a:rPr lang="cs-CZ" sz="1600" baseline="0" dirty="0" smtClean="0">
                          <a:solidFill>
                            <a:schemeClr val="bg1"/>
                          </a:solidFill>
                          <a:latin typeface="Tw Cen MT" panose="020B0602020104020603" pitchFamily="34" charset="-18"/>
                        </a:rPr>
                        <a:t> LIVA s.r.o.</a:t>
                      </a:r>
                      <a:endParaRPr lang="cs-CZ" sz="1600" b="1" dirty="0">
                        <a:solidFill>
                          <a:schemeClr val="bg1"/>
                        </a:solidFill>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Projekt</a:t>
                      </a:r>
                      <a:endParaRPr lang="cs-CZ" sz="1600" dirty="0">
                        <a:solidFill>
                          <a:schemeClr val="bg1"/>
                        </a:solidFill>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CZ.1.07/1.5.00/34.1035 Elektronické studijní zdroje</a:t>
                      </a:r>
                      <a:endParaRPr lang="cs-CZ" sz="1600" dirty="0">
                        <a:solidFill>
                          <a:schemeClr val="bg1"/>
                        </a:solidFill>
                        <a:latin typeface="Tw Cen MT" panose="020B0602020104020603" pitchFamily="34" charset="-18"/>
                      </a:endParaRPr>
                    </a:p>
                  </a:txBody>
                  <a:tcPr anchor="ctr"/>
                </a:tc>
              </a:tr>
              <a:tr h="375092">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Název materiálu</a:t>
                      </a:r>
                      <a:endParaRPr lang="cs-CZ" sz="1600" dirty="0">
                        <a:solidFill>
                          <a:schemeClr val="bg1"/>
                        </a:solidFill>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cs-CZ" sz="1600" dirty="0" smtClean="0">
                          <a:solidFill>
                            <a:schemeClr val="bg1"/>
                          </a:solidFill>
                          <a:latin typeface="Tw Cen MT" panose="020B0602020104020603" pitchFamily="34" charset="-18"/>
                        </a:rPr>
                        <a:t>VY_32_INOVACE_0905</a:t>
                      </a:r>
                      <a:r>
                        <a:rPr lang="cs-CZ" sz="1600" baseline="0" dirty="0" smtClean="0">
                          <a:solidFill>
                            <a:schemeClr val="bg1"/>
                          </a:solidFill>
                          <a:latin typeface="Tw Cen MT" panose="020B0602020104020603" pitchFamily="34" charset="-18"/>
                        </a:rPr>
                        <a:t> Nezaměstnanost</a:t>
                      </a:r>
                      <a:endParaRPr lang="cs-CZ" sz="1600" b="0" i="0" dirty="0" smtClean="0">
                        <a:solidFill>
                          <a:schemeClr val="bg1"/>
                        </a:solidFill>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Tematická oblast</a:t>
                      </a:r>
                      <a:endParaRPr lang="cs-CZ" sz="1600" dirty="0">
                        <a:solidFill>
                          <a:schemeClr val="bg1"/>
                        </a:solidFill>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Ekonomika</a:t>
                      </a:r>
                      <a:r>
                        <a:rPr lang="cs-CZ" sz="1600" baseline="0" dirty="0" smtClean="0">
                          <a:solidFill>
                            <a:schemeClr val="bg1"/>
                          </a:solidFill>
                          <a:latin typeface="Tw Cen MT" panose="020B0602020104020603" pitchFamily="34" charset="-18"/>
                        </a:rPr>
                        <a:t> podniku</a:t>
                      </a:r>
                      <a:endParaRPr lang="cs-CZ" sz="1600" dirty="0">
                        <a:solidFill>
                          <a:schemeClr val="bg1"/>
                        </a:solidFill>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Ročník</a:t>
                      </a:r>
                      <a:endParaRPr lang="cs-CZ" sz="1600" dirty="0">
                        <a:solidFill>
                          <a:schemeClr val="bg1"/>
                        </a:solidFill>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1. ročník</a:t>
                      </a:r>
                      <a:endParaRPr lang="cs-CZ" sz="1600" dirty="0">
                        <a:solidFill>
                          <a:schemeClr val="bg1"/>
                        </a:solidFill>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Autor</a:t>
                      </a:r>
                      <a:endParaRPr lang="cs-CZ" sz="1600" dirty="0">
                        <a:solidFill>
                          <a:schemeClr val="bg1"/>
                        </a:solidFill>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Ing.</a:t>
                      </a:r>
                      <a:r>
                        <a:rPr lang="cs-CZ" sz="1600" baseline="0" dirty="0" smtClean="0">
                          <a:solidFill>
                            <a:schemeClr val="bg1"/>
                          </a:solidFill>
                          <a:latin typeface="Tw Cen MT" panose="020B0602020104020603" pitchFamily="34" charset="-18"/>
                        </a:rPr>
                        <a:t> Jarmila Kabourková</a:t>
                      </a:r>
                      <a:endParaRPr lang="cs-CZ" sz="1600" dirty="0">
                        <a:solidFill>
                          <a:schemeClr val="bg1"/>
                        </a:solidFill>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Datum vzniku</a:t>
                      </a:r>
                      <a:endParaRPr lang="cs-CZ" sz="1600" dirty="0">
                        <a:solidFill>
                          <a:schemeClr val="bg1"/>
                        </a:solidFill>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7.12.2013</a:t>
                      </a:r>
                      <a:endParaRPr lang="cs-CZ" sz="1600" dirty="0">
                        <a:solidFill>
                          <a:schemeClr val="bg1"/>
                        </a:solidFill>
                        <a:latin typeface="Tw Cen MT" panose="020B0602020104020603" pitchFamily="34" charset="-18"/>
                      </a:endParaRPr>
                    </a:p>
                  </a:txBody>
                  <a:tcPr anchor="ctr"/>
                </a:tc>
              </a:tr>
              <a:tr h="394459">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Anotace</a:t>
                      </a:r>
                      <a:endParaRPr lang="cs-CZ" sz="1600" dirty="0">
                        <a:solidFill>
                          <a:schemeClr val="bg1"/>
                        </a:solidFill>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baseline="0" dirty="0" smtClean="0">
                          <a:solidFill>
                            <a:schemeClr val="bg1"/>
                          </a:solidFill>
                          <a:latin typeface="Tw Cen MT" panose="020B0602020104020603" pitchFamily="34" charset="-18"/>
                        </a:rPr>
                        <a:t>Materiál popisuje nezaměstnanost jako makroekonomický ukazatel, příčiny a důsledky</a:t>
                      </a:r>
                      <a:endParaRPr lang="cs-CZ" sz="1600" dirty="0">
                        <a:solidFill>
                          <a:schemeClr val="bg1"/>
                        </a:solidFill>
                        <a:latin typeface="Tw Cen MT" panose="020B0602020104020603" pitchFamily="34" charset="-18"/>
                      </a:endParaRPr>
                    </a:p>
                  </a:txBody>
                  <a:tcPr anchor="ctr"/>
                </a:tc>
              </a:tr>
              <a:tr h="369748">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Metodika</a:t>
                      </a:r>
                      <a:endParaRPr lang="cs-CZ" sz="1600" dirty="0">
                        <a:solidFill>
                          <a:schemeClr val="bg1"/>
                        </a:solidFill>
                        <a:latin typeface="Tw Cen MT" panose="020B0602020104020603" pitchFamily="34" charset="-18"/>
                      </a:endParaRPr>
                    </a:p>
                  </a:txBody>
                  <a:tcPr anchor="ctr"/>
                </a:tc>
                <a:tc>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l"/>
                      <a:r>
                        <a:rPr lang="cs-CZ" sz="1600" dirty="0" smtClean="0">
                          <a:solidFill>
                            <a:schemeClr val="bg1"/>
                          </a:solidFill>
                          <a:latin typeface="Tw Cen MT" panose="020B0602020104020603" pitchFamily="34" charset="-18"/>
                        </a:rPr>
                        <a:t>Výklad</a:t>
                      </a:r>
                      <a:r>
                        <a:rPr lang="cs-CZ" sz="1600" baseline="0" dirty="0" smtClean="0">
                          <a:solidFill>
                            <a:schemeClr val="bg1"/>
                          </a:solidFill>
                          <a:latin typeface="Tw Cen MT" panose="020B0602020104020603" pitchFamily="34" charset="-18"/>
                        </a:rPr>
                        <a:t> učiva prostřednictvím projektoru</a:t>
                      </a:r>
                      <a:endParaRPr lang="cs-CZ" sz="1600" dirty="0">
                        <a:solidFill>
                          <a:schemeClr val="bg1"/>
                        </a:solidFill>
                        <a:latin typeface="Tw Cen MT" panose="020B0602020104020603" pitchFamily="34" charset="-18"/>
                      </a:endParaRPr>
                    </a:p>
                  </a:txBody>
                  <a:tcPr anchor="ctr"/>
                </a:tc>
              </a:tr>
              <a:tr h="369748">
                <a:tc gridSpan="2">
                  <a:txBody>
                    <a:bodyPr/>
                    <a:lstStyle>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u="none" strike="noStrike" kern="1200" cap="none" spc="0" normalizeH="0" baseline="0" noProof="0" dirty="0" smtClean="0">
                          <a:ln>
                            <a:noFill/>
                          </a:ln>
                          <a:solidFill>
                            <a:schemeClr val="bg1"/>
                          </a:solidFill>
                          <a:effectLst/>
                          <a:uLnTx/>
                          <a:uFillTx/>
                          <a:latin typeface="Tw Cen MT" panose="020B0602020104020603" pitchFamily="34" charset="-18"/>
                        </a:rPr>
                        <a:t>Pokud není uvedeno jinak, pochází publikované materiály ze zdrojů autora.</a:t>
                      </a:r>
                      <a:endParaRPr kumimoji="0" lang="cs-CZ" sz="1200" b="1" i="0" u="none" strike="noStrike" kern="1200" cap="none" spc="0" normalizeH="0" baseline="0" noProof="0" dirty="0" smtClean="0">
                        <a:ln>
                          <a:noFill/>
                        </a:ln>
                        <a:solidFill>
                          <a:schemeClr val="bg1"/>
                        </a:solidFill>
                        <a:effectLst/>
                        <a:uLnTx/>
                        <a:uFillTx/>
                        <a:latin typeface="Tw Cen MT" panose="020B0602020104020603" pitchFamily="34" charset="-18"/>
                        <a:ea typeface="+mn-ea"/>
                        <a:cs typeface="+mn-cs"/>
                      </a:endParaRPr>
                    </a:p>
                  </a:txBody>
                  <a:tcPr anchor="ctr"/>
                </a:tc>
                <a:tc hMerge="1">
                  <a:txBody>
                    <a:bodyPr/>
                    <a:lstStyle/>
                    <a:p>
                      <a:pPr algn="l"/>
                      <a:endParaRPr lang="cs-CZ" sz="1600" dirty="0"/>
                    </a:p>
                  </a:txBody>
                  <a:tcPr anchor="ctr"/>
                </a:tc>
              </a:tr>
            </a:tbl>
          </a:graphicData>
        </a:graphic>
      </p:graphicFrame>
    </p:spTree>
    <p:extLst>
      <p:ext uri="{BB962C8B-B14F-4D97-AF65-F5344CB8AC3E}">
        <p14:creationId xmlns:p14="http://schemas.microsoft.com/office/powerpoint/2010/main" val="12324080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Otázky k procvičování</a:t>
            </a:r>
          </a:p>
        </p:txBody>
      </p:sp>
      <p:sp>
        <p:nvSpPr>
          <p:cNvPr id="3" name="Zástupný symbol pro obsah 2"/>
          <p:cNvSpPr>
            <a:spLocks noGrp="1"/>
          </p:cNvSpPr>
          <p:nvPr>
            <p:ph idx="1"/>
          </p:nvPr>
        </p:nvSpPr>
        <p:spPr/>
        <p:txBody>
          <a:bodyPr/>
          <a:lstStyle/>
          <a:p>
            <a:r>
              <a:rPr lang="cs-CZ" dirty="0" smtClean="0"/>
              <a:t>Co je nezaměstnanost</a:t>
            </a:r>
          </a:p>
          <a:p>
            <a:r>
              <a:rPr lang="cs-CZ" dirty="0" smtClean="0"/>
              <a:t>Dělení obyvatelstva</a:t>
            </a:r>
          </a:p>
          <a:p>
            <a:r>
              <a:rPr lang="cs-CZ" dirty="0" smtClean="0"/>
              <a:t>Příčiny nezaměstnanosti</a:t>
            </a:r>
          </a:p>
          <a:p>
            <a:r>
              <a:rPr lang="cs-CZ" dirty="0" smtClean="0"/>
              <a:t>Státní politika zaměstnanosti</a:t>
            </a:r>
          </a:p>
          <a:p>
            <a:r>
              <a:rPr lang="cs-CZ" dirty="0" smtClean="0"/>
              <a:t>Důsledky nezaměstnanosti</a:t>
            </a:r>
          </a:p>
          <a:p>
            <a:r>
              <a:rPr lang="cs-CZ" smtClean="0"/>
              <a:t>Měření nezaměstnanosti</a:t>
            </a:r>
            <a:endParaRPr lang="cs-CZ" dirty="0"/>
          </a:p>
        </p:txBody>
      </p:sp>
    </p:spTree>
    <p:extLst>
      <p:ext uri="{BB962C8B-B14F-4D97-AF65-F5344CB8AC3E}">
        <p14:creationId xmlns:p14="http://schemas.microsoft.com/office/powerpoint/2010/main" val="8697025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LITERATURA</a:t>
            </a:r>
            <a:endParaRPr lang="cs-CZ"/>
          </a:p>
        </p:txBody>
      </p:sp>
      <p:sp>
        <p:nvSpPr>
          <p:cNvPr id="4" name="Zástupný symbol pro obsah 2"/>
          <p:cNvSpPr>
            <a:spLocks noGrp="1"/>
          </p:cNvSpPr>
          <p:nvPr>
            <p:ph idx="1"/>
          </p:nvPr>
        </p:nvSpPr>
        <p:spPr>
          <a:prstGeom prst="rect">
            <a:avLst/>
          </a:prstGeom>
        </p:spPr>
        <p:txBody>
          <a:bodyPr vert="horz" lIns="91440" tIns="45720" rIns="91440" bIns="45720" rtlCol="0">
            <a:normAutofit fontScale="77500" lnSpcReduction="20000"/>
          </a:bodyPr>
          <a:lst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a:lstStyle>
          <a:p>
            <a:pPr marL="182880" lvl="2">
              <a:spcBef>
                <a:spcPts val="900"/>
              </a:spcBef>
            </a:pPr>
            <a:r>
              <a:rPr lang="cs-CZ" sz="1800" dirty="0" smtClean="0"/>
              <a:t>KUNC</a:t>
            </a:r>
            <a:r>
              <a:rPr lang="cs-CZ" sz="1800" dirty="0"/>
              <a:t>, V.: ekonomika pro střední školy: Nejnovější moderní učebnice. 2. vyd. Ostrava: </a:t>
            </a:r>
            <a:r>
              <a:rPr lang="cs-CZ" sz="1800" dirty="0" err="1"/>
              <a:t>Mirago</a:t>
            </a:r>
            <a:r>
              <a:rPr lang="cs-CZ" sz="1800" dirty="0"/>
              <a:t>, 2004. 122s., ISBN 80-85922-92-4</a:t>
            </a:r>
          </a:p>
          <a:p>
            <a:pPr marL="182880" lvl="2">
              <a:spcBef>
                <a:spcPts val="900"/>
              </a:spcBef>
            </a:pPr>
            <a:r>
              <a:rPr lang="cs-CZ" sz="1800" dirty="0"/>
              <a:t>MAGNUSKOVÁ</a:t>
            </a:r>
            <a:r>
              <a:rPr lang="cs-CZ" sz="1800" dirty="0" smtClean="0"/>
              <a:t>, J.: Finanční </a:t>
            </a:r>
            <a:r>
              <a:rPr lang="cs-CZ" sz="1800" dirty="0"/>
              <a:t>systémy. 1. vyd. Ostrava: Vysoká škola Báňská. </a:t>
            </a:r>
            <a:r>
              <a:rPr lang="cs-CZ" sz="1800" dirty="0" err="1"/>
              <a:t>Hornicko</a:t>
            </a:r>
            <a:r>
              <a:rPr lang="cs-CZ" sz="1800" dirty="0"/>
              <a:t> - geologická fakulta, 2009</a:t>
            </a:r>
            <a:r>
              <a:rPr lang="cs-CZ" sz="1800" dirty="0" smtClean="0"/>
              <a:t>.</a:t>
            </a:r>
          </a:p>
          <a:p>
            <a:pPr marL="182880" lvl="2">
              <a:spcBef>
                <a:spcPts val="900"/>
              </a:spcBef>
            </a:pPr>
            <a:r>
              <a:rPr lang="cs-CZ" sz="1800" dirty="0" smtClean="0"/>
              <a:t>ZLÁMAL, </a:t>
            </a:r>
            <a:r>
              <a:rPr lang="cs-CZ" sz="1800" dirty="0"/>
              <a:t>J., </a:t>
            </a:r>
            <a:r>
              <a:rPr lang="cs-CZ" sz="1800" dirty="0" smtClean="0"/>
              <a:t>MENDL, </a:t>
            </a:r>
            <a:r>
              <a:rPr lang="cs-CZ" sz="1800" dirty="0"/>
              <a:t>Z.: Ekonomie nejen k maturitě, 1.vyd. Kralice na Hané: </a:t>
            </a:r>
            <a:r>
              <a:rPr lang="cs-CZ" sz="1800" dirty="0" err="1"/>
              <a:t>Computer</a:t>
            </a:r>
            <a:r>
              <a:rPr lang="cs-CZ" sz="1800" dirty="0"/>
              <a:t> Media, 2008. 160s., ISBN 978-80-7402-002-5 </a:t>
            </a:r>
            <a:r>
              <a:rPr lang="cs-CZ" sz="1800" dirty="0" smtClean="0"/>
              <a:t>doplnit</a:t>
            </a:r>
            <a:endParaRPr lang="cs-CZ" sz="1800" dirty="0"/>
          </a:p>
          <a:p>
            <a:pPr marL="182880" lvl="2">
              <a:spcBef>
                <a:spcPts val="900"/>
              </a:spcBef>
            </a:pPr>
            <a:r>
              <a:rPr lang="cs-CZ" sz="1800" i="1" dirty="0"/>
              <a:t>Encyklopedie/otevřená encyklopedie </a:t>
            </a:r>
            <a:r>
              <a:rPr lang="cs-CZ" sz="1800" i="1" dirty="0" err="1"/>
              <a:t>Wikipedia</a:t>
            </a:r>
            <a:r>
              <a:rPr lang="cs-CZ" sz="1800" i="1" dirty="0"/>
              <a:t> </a:t>
            </a:r>
            <a:r>
              <a:rPr lang="en-US" sz="1800" dirty="0"/>
              <a:t>[online]. </a:t>
            </a:r>
            <a:r>
              <a:rPr lang="de-DE" sz="1800" dirty="0"/>
              <a:t>[cit.2009-01-15]</a:t>
            </a:r>
            <a:r>
              <a:rPr lang="cs-CZ" sz="1800" dirty="0"/>
              <a:t>. Dostupná z WWW:</a:t>
            </a:r>
            <a:r>
              <a:rPr lang="cs-CZ" sz="1800" dirty="0">
                <a:sym typeface="Symbol" panose="05050102010706020507" pitchFamily="18" charset="2"/>
              </a:rPr>
              <a:t></a:t>
            </a:r>
            <a:r>
              <a:rPr lang="cs-CZ" sz="1800" dirty="0"/>
              <a:t>http://encyklopedie.seznam.cz/</a:t>
            </a:r>
            <a:r>
              <a:rPr lang="cs-CZ" sz="1800" dirty="0">
                <a:sym typeface="Symbol" panose="05050102010706020507" pitchFamily="18" charset="2"/>
              </a:rPr>
              <a:t></a:t>
            </a:r>
            <a:endParaRPr lang="cs-CZ" sz="1800" dirty="0"/>
          </a:p>
          <a:p>
            <a:pPr lvl="0"/>
            <a:r>
              <a:rPr lang="cs-CZ" dirty="0"/>
              <a:t>Zákon č. 262/2006 Sb., zákoník práce  </a:t>
            </a:r>
          </a:p>
          <a:p>
            <a:pPr lvl="0"/>
            <a:r>
              <a:rPr lang="cs-CZ" dirty="0"/>
              <a:t>Zákon č. 455/1991 Sb., o živnostenském podnikání</a:t>
            </a:r>
          </a:p>
          <a:p>
            <a:pPr lvl="0"/>
            <a:r>
              <a:rPr lang="cs-CZ" dirty="0"/>
              <a:t>Zákon č. 513/1991 Sb., obchodní zákoník</a:t>
            </a:r>
          </a:p>
          <a:p>
            <a:pPr lvl="0"/>
            <a:r>
              <a:rPr lang="cs-CZ" dirty="0"/>
              <a:t>Zákon č. 40/1964 Sb., občanský </a:t>
            </a:r>
            <a:r>
              <a:rPr lang="cs-CZ" dirty="0" smtClean="0"/>
              <a:t>zákoník</a:t>
            </a:r>
          </a:p>
          <a:p>
            <a:pPr lvl="0"/>
            <a:r>
              <a:rPr lang="cs-CZ" dirty="0"/>
              <a:t>Zákon č. 89/2012 Sb., občanský zákoník</a:t>
            </a:r>
          </a:p>
          <a:p>
            <a:r>
              <a:rPr lang="cs-CZ" dirty="0"/>
              <a:t>Zákon č. 90/2012 Sb., o obchodních společnostech a </a:t>
            </a:r>
            <a:r>
              <a:rPr lang="cs-CZ"/>
              <a:t>družstvech </a:t>
            </a:r>
            <a:r>
              <a:rPr lang="cs-CZ" smtClean="0"/>
              <a:t>(zákon </a:t>
            </a:r>
            <a:r>
              <a:rPr lang="cs-CZ" dirty="0"/>
              <a:t>o </a:t>
            </a:r>
            <a:r>
              <a:rPr lang="cs-CZ"/>
              <a:t>obchodních </a:t>
            </a:r>
            <a:r>
              <a:rPr lang="cs-CZ" smtClean="0"/>
              <a:t>korporacích)</a:t>
            </a:r>
            <a:endParaRPr lang="cs-CZ" dirty="0"/>
          </a:p>
          <a:p>
            <a:pPr lvl="0"/>
            <a:endParaRPr lang="cs-CZ" dirty="0"/>
          </a:p>
          <a:p>
            <a:endParaRPr lang="cs-CZ" dirty="0"/>
          </a:p>
        </p:txBody>
      </p:sp>
    </p:spTree>
    <p:extLst>
      <p:ext uri="{BB962C8B-B14F-4D97-AF65-F5344CB8AC3E}">
        <p14:creationId xmlns:p14="http://schemas.microsoft.com/office/powerpoint/2010/main" val="2127078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ZDROJE</a:t>
            </a:r>
            <a:endParaRPr lang="cs-CZ" dirty="0"/>
          </a:p>
        </p:txBody>
      </p:sp>
      <p:sp>
        <p:nvSpPr>
          <p:cNvPr id="4" name="Zástupný symbol pro obsah 2"/>
          <p:cNvSpPr>
            <a:spLocks noGrp="1"/>
          </p:cNvSpPr>
          <p:nvPr>
            <p:ph idx="1"/>
          </p:nvPr>
        </p:nvSpPr>
        <p:spPr>
          <a:prstGeom prst="rect">
            <a:avLst/>
          </a:prstGeom>
        </p:spPr>
        <p:txBody>
          <a:bodyPr vert="horz" lIns="91440" tIns="45720" rIns="91440" bIns="45720" rtlCol="0">
            <a:normAutofit/>
          </a:bodyPr>
          <a:lst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a:lstStyle>
          <a:p>
            <a:pPr marL="182880" lvl="2">
              <a:spcBef>
                <a:spcPts val="900"/>
              </a:spcBef>
            </a:pPr>
            <a:r>
              <a:rPr lang="cs-CZ" sz="1800" dirty="0" smtClean="0"/>
              <a:t>Obrázky webu Office.com</a:t>
            </a:r>
            <a:endParaRPr lang="cs-CZ" dirty="0"/>
          </a:p>
          <a:p>
            <a:pPr lvl="0"/>
            <a:endParaRPr lang="cs-CZ" dirty="0"/>
          </a:p>
          <a:p>
            <a:endParaRPr lang="cs-CZ" dirty="0"/>
          </a:p>
        </p:txBody>
      </p:sp>
    </p:spTree>
    <p:extLst>
      <p:ext uri="{BB962C8B-B14F-4D97-AF65-F5344CB8AC3E}">
        <p14:creationId xmlns:p14="http://schemas.microsoft.com/office/powerpoint/2010/main" val="2837877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NEZAMĚSTNANOST</a:t>
            </a:r>
            <a:endParaRPr lang="cs-CZ" dirty="0"/>
          </a:p>
        </p:txBody>
      </p:sp>
      <p:sp>
        <p:nvSpPr>
          <p:cNvPr id="3" name="Zástupný symbol pro obsah 2"/>
          <p:cNvSpPr>
            <a:spLocks noGrp="1"/>
          </p:cNvSpPr>
          <p:nvPr>
            <p:ph idx="1"/>
          </p:nvPr>
        </p:nvSpPr>
        <p:spPr/>
        <p:txBody>
          <a:bodyPr/>
          <a:lstStyle/>
          <a:p>
            <a:r>
              <a:rPr lang="cs-CZ" dirty="0"/>
              <a:t>Nezaměstnanost je jak ekonomickým, tak sociálním problémem. Patří k nejvíce sledovaným makroekonomickým ukazatelům. </a:t>
            </a:r>
          </a:p>
          <a:p>
            <a:pPr marL="0" indent="0">
              <a:buNone/>
            </a:pPr>
            <a:endParaRPr lang="cs-CZ" dirty="0"/>
          </a:p>
        </p:txBody>
      </p:sp>
      <p:sp>
        <p:nvSpPr>
          <p:cNvPr id="5" name="Obdélník 4"/>
          <p:cNvSpPr>
            <a:spLocks noChangeArrowheads="1"/>
          </p:cNvSpPr>
          <p:nvPr/>
        </p:nvSpPr>
        <p:spPr bwMode="auto">
          <a:xfrm>
            <a:off x="11038384" y="6273343"/>
            <a:ext cx="8001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cs-CZ" altLang="cs-CZ" sz="1200" b="1" dirty="0">
                <a:solidFill>
                  <a:prstClr val="black"/>
                </a:solidFill>
                <a:latin typeface="Times New Roman" pitchFamily="18" charset="0"/>
                <a:cs typeface="Times New Roman" pitchFamily="18" charset="0"/>
              </a:rPr>
              <a:t> </a:t>
            </a:r>
            <a:r>
              <a:rPr lang="en-US" altLang="cs-CZ" sz="1200" b="1" dirty="0">
                <a:solidFill>
                  <a:prstClr val="black"/>
                </a:solidFill>
                <a:latin typeface="Times New Roman" pitchFamily="18" charset="0"/>
                <a:cs typeface="Times New Roman" pitchFamily="18" charset="0"/>
              </a:rPr>
              <a:t>[</a:t>
            </a:r>
            <a:r>
              <a:rPr lang="cs-CZ" altLang="cs-CZ" sz="1200" b="1" dirty="0">
                <a:solidFill>
                  <a:prstClr val="black"/>
                </a:solidFill>
                <a:latin typeface="Times New Roman" pitchFamily="18" charset="0"/>
                <a:cs typeface="Times New Roman" pitchFamily="18" charset="0"/>
              </a:rPr>
              <a:t>Obr. </a:t>
            </a:r>
            <a:r>
              <a:rPr lang="cs-CZ" altLang="cs-CZ" sz="1200" b="1" dirty="0" smtClean="0">
                <a:solidFill>
                  <a:prstClr val="black"/>
                </a:solidFill>
                <a:latin typeface="Times New Roman" pitchFamily="18" charset="0"/>
                <a:cs typeface="Times New Roman" pitchFamily="18" charset="0"/>
              </a:rPr>
              <a:t>1</a:t>
            </a:r>
            <a:r>
              <a:rPr lang="en-US" altLang="cs-CZ" sz="1200" b="1" dirty="0" smtClean="0">
                <a:solidFill>
                  <a:prstClr val="black"/>
                </a:solidFill>
                <a:latin typeface="Times New Roman" pitchFamily="18" charset="0"/>
                <a:cs typeface="Times New Roman" pitchFamily="18" charset="0"/>
              </a:rPr>
              <a:t>]</a:t>
            </a:r>
            <a:endParaRPr lang="cs-CZ" altLang="cs-CZ" sz="1200" dirty="0">
              <a:solidFill>
                <a:prstClr val="black"/>
              </a:solidFill>
              <a:cs typeface="Arial" charset="0"/>
            </a:endParaRPr>
          </a:p>
        </p:txBody>
      </p:sp>
    </p:spTree>
    <p:extLst>
      <p:ext uri="{BB962C8B-B14F-4D97-AF65-F5344CB8AC3E}">
        <p14:creationId xmlns:p14="http://schemas.microsoft.com/office/powerpoint/2010/main" val="4195077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ROZDĚLENÍ OBYVATEL</a:t>
            </a:r>
            <a:endParaRPr lang="cs-CZ" dirty="0"/>
          </a:p>
        </p:txBody>
      </p:sp>
      <p:sp>
        <p:nvSpPr>
          <p:cNvPr id="3" name="Zástupný symbol pro obsah 2"/>
          <p:cNvSpPr>
            <a:spLocks noGrp="1"/>
          </p:cNvSpPr>
          <p:nvPr>
            <p:ph idx="1"/>
          </p:nvPr>
        </p:nvSpPr>
        <p:spPr/>
        <p:txBody>
          <a:bodyPr/>
          <a:lstStyle/>
          <a:p>
            <a:pPr marL="0" indent="0">
              <a:buNone/>
            </a:pPr>
            <a:r>
              <a:rPr lang="cs-CZ" dirty="0"/>
              <a:t>Obyvatelstvo od určité věkové hranice je možno rozdělit do dvou skupin, a to na: </a:t>
            </a:r>
            <a:r>
              <a:rPr lang="cs-CZ" b="1" i="1" dirty="0"/>
              <a:t>ekonomicky aktivní obyvatelstvo</a:t>
            </a:r>
            <a:r>
              <a:rPr lang="cs-CZ" dirty="0"/>
              <a:t>  a </a:t>
            </a:r>
            <a:r>
              <a:rPr lang="cs-CZ" b="1" i="1" dirty="0"/>
              <a:t> ekonomicky neaktivní obyvatelstvo.</a:t>
            </a:r>
            <a:endParaRPr lang="cs-CZ" dirty="0"/>
          </a:p>
          <a:p>
            <a:endParaRPr lang="cs-CZ" dirty="0"/>
          </a:p>
        </p:txBody>
      </p:sp>
      <p:pic>
        <p:nvPicPr>
          <p:cNvPr id="5" name="Obráze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4699" y="3446912"/>
            <a:ext cx="3853502" cy="2857500"/>
          </a:xfrm>
          <a:prstGeom prst="rect">
            <a:avLst/>
          </a:prstGeom>
        </p:spPr>
      </p:pic>
    </p:spTree>
    <p:extLst>
      <p:ext uri="{BB962C8B-B14F-4D97-AF65-F5344CB8AC3E}">
        <p14:creationId xmlns:p14="http://schemas.microsoft.com/office/powerpoint/2010/main" val="1107802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EKONOMICKY AKTIVNÍ OBYVATELSTVO</a:t>
            </a:r>
            <a:endParaRPr lang="cs-CZ" dirty="0"/>
          </a:p>
        </p:txBody>
      </p:sp>
      <p:sp>
        <p:nvSpPr>
          <p:cNvPr id="3" name="Zástupný symbol pro obsah 2"/>
          <p:cNvSpPr>
            <a:spLocks noGrp="1"/>
          </p:cNvSpPr>
          <p:nvPr>
            <p:ph idx="1"/>
          </p:nvPr>
        </p:nvSpPr>
        <p:spPr/>
        <p:txBody>
          <a:bodyPr>
            <a:normAutofit fontScale="85000" lnSpcReduction="20000"/>
          </a:bodyPr>
          <a:lstStyle/>
          <a:p>
            <a:pPr hangingPunct="0"/>
            <a:r>
              <a:rPr lang="cs-CZ" dirty="0">
                <a:solidFill>
                  <a:srgbClr val="0070C0"/>
                </a:solidFill>
              </a:rPr>
              <a:t>1</a:t>
            </a:r>
            <a:r>
              <a:rPr lang="cs-CZ" b="1" dirty="0">
                <a:solidFill>
                  <a:srgbClr val="0070C0"/>
                </a:solidFill>
              </a:rPr>
              <a:t>)  Ekonomicky aktivní obyvatelstvo: </a:t>
            </a:r>
            <a:endParaRPr lang="cs-CZ" dirty="0">
              <a:solidFill>
                <a:srgbClr val="0070C0"/>
              </a:solidFill>
            </a:endParaRPr>
          </a:p>
          <a:p>
            <a:pPr marL="0" indent="0" hangingPunct="0">
              <a:buNone/>
            </a:pPr>
            <a:endParaRPr lang="cs-CZ" dirty="0"/>
          </a:p>
          <a:p>
            <a:pPr hangingPunct="0"/>
            <a:r>
              <a:rPr lang="cs-CZ" b="1" i="1" dirty="0" smtClean="0">
                <a:solidFill>
                  <a:srgbClr val="FF0000"/>
                </a:solidFill>
              </a:rPr>
              <a:t>zaměstnaní</a:t>
            </a:r>
            <a:r>
              <a:rPr lang="cs-CZ" b="1" i="1" dirty="0"/>
              <a:t>,</a:t>
            </a:r>
            <a:r>
              <a:rPr lang="cs-CZ" dirty="0"/>
              <a:t> tj. obyvatelstvo, které má placené zaměstnání nebo </a:t>
            </a:r>
            <a:r>
              <a:rPr lang="cs-CZ" dirty="0" err="1"/>
              <a:t>sebezaměstnání</a:t>
            </a:r>
            <a:r>
              <a:rPr lang="cs-CZ" dirty="0"/>
              <a:t> včetně osob </a:t>
            </a:r>
          </a:p>
          <a:p>
            <a:pPr hangingPunct="0"/>
            <a:r>
              <a:rPr lang="cs-CZ" dirty="0"/>
              <a:t>  ve stavu nemocných a mateřské dovolené.</a:t>
            </a:r>
          </a:p>
          <a:p>
            <a:pPr marL="0" indent="0" hangingPunct="0">
              <a:buNone/>
            </a:pPr>
            <a:endParaRPr lang="cs-CZ" dirty="0"/>
          </a:p>
          <a:p>
            <a:pPr hangingPunct="0"/>
            <a:r>
              <a:rPr lang="cs-CZ" b="1" i="1" dirty="0" smtClean="0">
                <a:solidFill>
                  <a:srgbClr val="FF0000"/>
                </a:solidFill>
              </a:rPr>
              <a:t>nezaměstnaní</a:t>
            </a:r>
            <a:r>
              <a:rPr lang="cs-CZ" b="1" i="1" dirty="0">
                <a:solidFill>
                  <a:srgbClr val="FF0000"/>
                </a:solidFill>
              </a:rPr>
              <a:t>,</a:t>
            </a:r>
            <a:r>
              <a:rPr lang="cs-CZ" dirty="0"/>
              <a:t> tj. osoby </a:t>
            </a:r>
            <a:r>
              <a:rPr lang="cs-CZ" u="sng" dirty="0"/>
              <a:t>splňující tři podmínky:</a:t>
            </a:r>
            <a:endParaRPr lang="cs-CZ" dirty="0"/>
          </a:p>
          <a:p>
            <a:pPr marL="0" indent="0" hangingPunct="0">
              <a:buNone/>
            </a:pPr>
            <a:endParaRPr lang="cs-CZ" dirty="0"/>
          </a:p>
          <a:p>
            <a:pPr lvl="0"/>
            <a:r>
              <a:rPr lang="cs-CZ" dirty="0"/>
              <a:t>nemají placené zaměstnání ani </a:t>
            </a:r>
            <a:r>
              <a:rPr lang="cs-CZ" dirty="0" err="1"/>
              <a:t>sebezaměstnání</a:t>
            </a:r>
            <a:endParaRPr lang="cs-CZ" dirty="0"/>
          </a:p>
          <a:p>
            <a:pPr lvl="0"/>
            <a:r>
              <a:rPr lang="cs-CZ" dirty="0"/>
              <a:t>přitom práci aktivně hledají</a:t>
            </a:r>
          </a:p>
          <a:p>
            <a:pPr lvl="0"/>
            <a:r>
              <a:rPr lang="cs-CZ" dirty="0"/>
              <a:t>jsou ochotní během určité doby nastoupit</a:t>
            </a:r>
          </a:p>
          <a:p>
            <a:endParaRPr lang="cs-CZ" dirty="0"/>
          </a:p>
        </p:txBody>
      </p:sp>
    </p:spTree>
    <p:extLst>
      <p:ext uri="{BB962C8B-B14F-4D97-AF65-F5344CB8AC3E}">
        <p14:creationId xmlns:p14="http://schemas.microsoft.com/office/powerpoint/2010/main" val="85308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EKONOMICKY NEAKTIVNÍ OBYVATELSTVO</a:t>
            </a:r>
            <a:endParaRPr lang="cs-CZ" dirty="0"/>
          </a:p>
        </p:txBody>
      </p:sp>
      <p:sp>
        <p:nvSpPr>
          <p:cNvPr id="3" name="Zástupný symbol pro obsah 2"/>
          <p:cNvSpPr>
            <a:spLocks noGrp="1"/>
          </p:cNvSpPr>
          <p:nvPr>
            <p:ph idx="1"/>
          </p:nvPr>
        </p:nvSpPr>
        <p:spPr/>
        <p:txBody>
          <a:bodyPr/>
          <a:lstStyle/>
          <a:p>
            <a:pPr marL="0" indent="0" hangingPunct="0">
              <a:buNone/>
            </a:pPr>
            <a:r>
              <a:rPr lang="cs-CZ" dirty="0">
                <a:solidFill>
                  <a:srgbClr val="0070C0"/>
                </a:solidFill>
              </a:rPr>
              <a:t>2)</a:t>
            </a:r>
            <a:r>
              <a:rPr lang="cs-CZ" b="1" dirty="0">
                <a:solidFill>
                  <a:srgbClr val="0070C0"/>
                </a:solidFill>
              </a:rPr>
              <a:t>  Ekonomicky neaktivní obyvatelstvo</a:t>
            </a:r>
            <a:endParaRPr lang="cs-CZ" dirty="0">
              <a:solidFill>
                <a:srgbClr val="0070C0"/>
              </a:solidFill>
            </a:endParaRPr>
          </a:p>
          <a:p>
            <a:pPr hangingPunct="0"/>
            <a:r>
              <a:rPr lang="cs-CZ" dirty="0" smtClean="0">
                <a:solidFill>
                  <a:srgbClr val="FF0000"/>
                </a:solidFill>
              </a:rPr>
              <a:t>studenti</a:t>
            </a:r>
            <a:r>
              <a:rPr lang="cs-CZ" dirty="0">
                <a:solidFill>
                  <a:srgbClr val="FF0000"/>
                </a:solidFill>
              </a:rPr>
              <a:t>, penzisté, invalidé, ženy v domácnosti</a:t>
            </a:r>
            <a:r>
              <a:rPr lang="cs-CZ" dirty="0"/>
              <a:t>, pokud nesplňují podmínky předchozích </a:t>
            </a:r>
            <a:r>
              <a:rPr lang="cs-CZ" dirty="0" smtClean="0"/>
              <a:t>dvou </a:t>
            </a:r>
            <a:r>
              <a:rPr lang="cs-CZ" dirty="0"/>
              <a:t>skupin</a:t>
            </a:r>
          </a:p>
          <a:p>
            <a:endParaRPr lang="cs-CZ" dirty="0"/>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0837" y="3604999"/>
            <a:ext cx="2381250" cy="2705100"/>
          </a:xfrm>
          <a:prstGeom prst="rect">
            <a:avLst/>
          </a:prstGeom>
        </p:spPr>
      </p:pic>
    </p:spTree>
    <p:extLst>
      <p:ext uri="{BB962C8B-B14F-4D97-AF65-F5344CB8AC3E}">
        <p14:creationId xmlns:p14="http://schemas.microsoft.com/office/powerpoint/2010/main" val="2085218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dpis 1"/>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p>
            <a:r>
              <a:rPr lang="cs-CZ" b="1" dirty="0">
                <a:solidFill>
                  <a:schemeClr val="bg2"/>
                </a:solidFill>
              </a:rPr>
              <a:t>Měření nezaměstnanosti</a:t>
            </a:r>
            <a:r>
              <a:rPr lang="cs-CZ" dirty="0"/>
              <a:t/>
            </a:r>
            <a:br>
              <a:rPr lang="cs-CZ" dirty="0"/>
            </a:br>
            <a:endParaRPr lang="cs-CZ" dirty="0"/>
          </a:p>
        </p:txBody>
      </p:sp>
      <p:sp>
        <p:nvSpPr>
          <p:cNvPr id="3" name="Zástupný symbol pro obsah 2"/>
          <p:cNvSpPr>
            <a:spLocks noGrp="1"/>
          </p:cNvSpPr>
          <p:nvPr>
            <p:ph idx="1"/>
          </p:nvPr>
        </p:nvSpPr>
        <p:spPr>
          <a:blipFill>
            <a:blip r:embed="rId2"/>
            <a:tile tx="0" ty="0" sx="100000" sy="100000" flip="none" algn="tl"/>
          </a:blipFill>
        </p:spPr>
        <p:txBody>
          <a:bodyPr/>
          <a:lstStyle/>
          <a:p>
            <a:pPr marL="0" indent="0" hangingPunct="0">
              <a:buNone/>
            </a:pPr>
            <a:r>
              <a:rPr lang="cs-CZ" b="1" dirty="0"/>
              <a:t> </a:t>
            </a:r>
            <a:endParaRPr lang="cs-CZ" dirty="0"/>
          </a:p>
          <a:p>
            <a:pPr marL="0" indent="0" hangingPunct="0">
              <a:buNone/>
            </a:pPr>
            <a:r>
              <a:rPr lang="cs-CZ" b="1" dirty="0">
                <a:solidFill>
                  <a:srgbClr val="C00000"/>
                </a:solidFill>
              </a:rPr>
              <a:t>                             </a:t>
            </a:r>
            <a:r>
              <a:rPr lang="cs-CZ" b="1" dirty="0" smtClean="0">
                <a:solidFill>
                  <a:srgbClr val="C00000"/>
                </a:solidFill>
              </a:rPr>
              <a:t> </a:t>
            </a:r>
            <a:r>
              <a:rPr lang="cs-CZ" dirty="0">
                <a:solidFill>
                  <a:srgbClr val="C00000"/>
                </a:solidFill>
              </a:rPr>
              <a:t>POČET NEZAMĚSTNANÝCH OSOB (15 – 64 LET</a:t>
            </a:r>
            <a:r>
              <a:rPr lang="cs-CZ" dirty="0" smtClean="0">
                <a:solidFill>
                  <a:srgbClr val="C00000"/>
                </a:solidFill>
              </a:rPr>
              <a:t>) </a:t>
            </a:r>
          </a:p>
          <a:p>
            <a:pPr marL="0" indent="0" hangingPunct="0">
              <a:buNone/>
            </a:pPr>
            <a:r>
              <a:rPr lang="cs-CZ" dirty="0" smtClean="0">
                <a:solidFill>
                  <a:srgbClr val="C00000"/>
                </a:solidFill>
              </a:rPr>
              <a:t>PODÍL </a:t>
            </a:r>
            <a:r>
              <a:rPr lang="cs-CZ" dirty="0">
                <a:solidFill>
                  <a:srgbClr val="C00000"/>
                </a:solidFill>
              </a:rPr>
              <a:t>NEZAMĚSTANANÝCH OSOB</a:t>
            </a:r>
            <a:r>
              <a:rPr lang="cs-CZ" b="1" dirty="0">
                <a:solidFill>
                  <a:srgbClr val="C00000"/>
                </a:solidFill>
              </a:rPr>
              <a:t>  =   </a:t>
            </a:r>
            <a:r>
              <a:rPr lang="cs-CZ" b="1" dirty="0" smtClean="0">
                <a:solidFill>
                  <a:srgbClr val="C00000"/>
                </a:solidFill>
              </a:rPr>
              <a:t>--------------               </a:t>
            </a:r>
            <a:r>
              <a:rPr lang="cs-CZ" b="1" dirty="0">
                <a:solidFill>
                  <a:srgbClr val="C00000"/>
                </a:solidFill>
              </a:rPr>
              <a:t>x  100</a:t>
            </a:r>
            <a:endParaRPr lang="cs-CZ" dirty="0">
              <a:solidFill>
                <a:srgbClr val="C00000"/>
              </a:solidFill>
            </a:endParaRPr>
          </a:p>
          <a:p>
            <a:pPr marL="0" indent="0" hangingPunct="0">
              <a:buNone/>
            </a:pPr>
            <a:r>
              <a:rPr lang="cs-CZ" dirty="0" smtClean="0">
                <a:solidFill>
                  <a:srgbClr val="C00000"/>
                </a:solidFill>
              </a:rPr>
              <a:t>                                     CELKOVÝ </a:t>
            </a:r>
            <a:r>
              <a:rPr lang="cs-CZ" dirty="0">
                <a:solidFill>
                  <a:srgbClr val="C00000"/>
                </a:solidFill>
              </a:rPr>
              <a:t>POČET OBYVATEL (15 – 64 LET)                                           </a:t>
            </a:r>
          </a:p>
          <a:p>
            <a:pPr hangingPunct="0"/>
            <a:endParaRPr lang="cs-CZ" dirty="0"/>
          </a:p>
          <a:p>
            <a:endParaRPr lang="cs-CZ" dirty="0"/>
          </a:p>
        </p:txBody>
      </p:sp>
    </p:spTree>
    <p:extLst>
      <p:ext uri="{BB962C8B-B14F-4D97-AF65-F5344CB8AC3E}">
        <p14:creationId xmlns:p14="http://schemas.microsoft.com/office/powerpoint/2010/main" val="1659979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a:t>Příčiny nezaměstnanosti a její formy</a:t>
            </a:r>
            <a:r>
              <a:rPr lang="cs-CZ" dirty="0"/>
              <a:t/>
            </a:r>
            <a:br>
              <a:rPr lang="cs-CZ" dirty="0"/>
            </a:br>
            <a:endParaRPr lang="cs-CZ" dirty="0"/>
          </a:p>
        </p:txBody>
      </p:sp>
      <p:graphicFrame>
        <p:nvGraphicFramePr>
          <p:cNvPr id="4" name="Zástupný symbol pro obsah 3"/>
          <p:cNvGraphicFramePr>
            <a:graphicFrameLocks noGrp="1"/>
          </p:cNvGraphicFramePr>
          <p:nvPr>
            <p:ph idx="1"/>
            <p:extLst>
              <p:ext uri="{D42A27DB-BD31-4B8C-83A1-F6EECF244321}">
                <p14:modId xmlns:p14="http://schemas.microsoft.com/office/powerpoint/2010/main" val="3946634518"/>
              </p:ext>
            </p:extLst>
          </p:nvPr>
        </p:nvGraphicFramePr>
        <p:xfrm>
          <a:off x="809171" y="1774208"/>
          <a:ext cx="10515600" cy="49541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0700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FRIKČNÍ NEZAMĚSTNANOST</a:t>
            </a:r>
            <a:endParaRPr lang="cs-CZ" dirty="0"/>
          </a:p>
        </p:txBody>
      </p:sp>
      <p:sp>
        <p:nvSpPr>
          <p:cNvPr id="3" name="Zástupný symbol pro obsah 2"/>
          <p:cNvSpPr>
            <a:spLocks noGrp="1"/>
          </p:cNvSpPr>
          <p:nvPr>
            <p:ph idx="1"/>
          </p:nvPr>
        </p:nvSpPr>
        <p:spPr>
          <a:xfrm>
            <a:off x="838200" y="2074459"/>
            <a:ext cx="10515600" cy="4585648"/>
          </a:xfrm>
        </p:spPr>
        <p:txBody>
          <a:bodyPr>
            <a:normAutofit/>
          </a:bodyPr>
          <a:lstStyle/>
          <a:p>
            <a:pPr marL="0" lvl="0" indent="0" hangingPunct="0">
              <a:buNone/>
            </a:pPr>
            <a:r>
              <a:rPr lang="cs-CZ" b="1" u="sng" dirty="0">
                <a:solidFill>
                  <a:srgbClr val="FF0000"/>
                </a:solidFill>
              </a:rPr>
              <a:t>Frikční </a:t>
            </a:r>
            <a:r>
              <a:rPr lang="cs-CZ" b="1" u="sng" dirty="0" smtClean="0">
                <a:solidFill>
                  <a:srgbClr val="FF0000"/>
                </a:solidFill>
              </a:rPr>
              <a:t>nezaměstnanost</a:t>
            </a:r>
            <a:endParaRPr lang="cs-CZ" dirty="0">
              <a:solidFill>
                <a:srgbClr val="FF0000"/>
              </a:solidFill>
            </a:endParaRPr>
          </a:p>
          <a:p>
            <a:pPr marL="0" indent="0" hangingPunct="0">
              <a:buNone/>
            </a:pPr>
            <a:r>
              <a:rPr lang="cs-CZ" i="1" dirty="0"/>
              <a:t>Frikční nezaměstnanost</a:t>
            </a:r>
            <a:r>
              <a:rPr lang="cs-CZ" b="1" i="1" dirty="0"/>
              <a:t> </a:t>
            </a:r>
            <a:r>
              <a:rPr lang="cs-CZ" i="1" dirty="0"/>
              <a:t>je způsobena změnami v životě lidí a jejich přemisťováním. Lidé přecházejí z jednoho pracovního procesu do druhého, protože ztratily práci na základě propouštění, nebo dobrovolně v důsledku lepšího výdělku, změnou místa pobytu nebo proto, že vstupují do pracovní síly - mladí lidé opouštějí školy a hledají poprvé zaměstnání</a:t>
            </a:r>
            <a:r>
              <a:rPr lang="cs-CZ" i="1" dirty="0" smtClean="0"/>
              <a:t>.</a:t>
            </a:r>
            <a:r>
              <a:rPr lang="cs-CZ" i="1" dirty="0"/>
              <a:t> </a:t>
            </a:r>
          </a:p>
          <a:p>
            <a:pPr marL="0" indent="0">
              <a:buNone/>
            </a:pPr>
            <a:r>
              <a:rPr lang="cs-CZ" i="1" dirty="0"/>
              <a:t>Tito lidé jsou po krátkou dobu nezaměstnaní, což vyplývá z nutnosti hledat a ověřovat informace o volných pracovních místech, zvažovat různé nabídky. Z obdobných důvodů také neustále vznikají volná pracovní místa, která jsou po čase obsazena. Frikčně nezaměstnaní </a:t>
            </a:r>
            <a:r>
              <a:rPr lang="cs-CZ" i="1" dirty="0" smtClean="0"/>
              <a:t>se  </a:t>
            </a:r>
            <a:r>
              <a:rPr lang="cs-CZ" i="1" dirty="0"/>
              <a:t>tedy po určité době mění v zaměstnané. Nejde tedy o nedostatek volných pracovních míst, nýbrž o hledání existujících neobsazených pracovních míst</a:t>
            </a:r>
          </a:p>
        </p:txBody>
      </p:sp>
    </p:spTree>
    <p:extLst>
      <p:ext uri="{BB962C8B-B14F-4D97-AF65-F5344CB8AC3E}">
        <p14:creationId xmlns:p14="http://schemas.microsoft.com/office/powerpoint/2010/main" val="4143509926"/>
      </p:ext>
    </p:extLst>
  </p:cSld>
  <p:clrMapOvr>
    <a:masterClrMapping/>
  </p:clrMapOvr>
</p:sld>
</file>

<file path=ppt/theme/theme1.xml><?xml version="1.0" encoding="utf-8"?>
<a:theme xmlns:a="http://schemas.openxmlformats.org/drawingml/2006/main" name="Berlín">
  <a:themeElements>
    <a:clrScheme name="Berlín">
      <a:dk1>
        <a:sysClr val="windowText" lastClr="000000"/>
      </a:dk1>
      <a:lt1>
        <a:sysClr val="window" lastClr="FFFFFF"/>
      </a:lt1>
      <a:dk2>
        <a:srgbClr val="6A9C41"/>
      </a:dk2>
      <a:lt2>
        <a:srgbClr val="E7E6E6"/>
      </a:lt2>
      <a:accent1>
        <a:srgbClr val="A7D535"/>
      </a:accent1>
      <a:accent2>
        <a:srgbClr val="EACA4F"/>
      </a:accent2>
      <a:accent3>
        <a:srgbClr val="FD9850"/>
      </a:accent3>
      <a:accent4>
        <a:srgbClr val="F46442"/>
      </a:accent4>
      <a:accent5>
        <a:srgbClr val="54D289"/>
      </a:accent5>
      <a:accent6>
        <a:srgbClr val="6AD8CB"/>
      </a:accent6>
      <a:hlink>
        <a:srgbClr val="CAFB50"/>
      </a:hlink>
      <a:folHlink>
        <a:srgbClr val="DEFF8B"/>
      </a:folHlink>
    </a:clrScheme>
    <a:fontScheme name="Berlí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í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38000"/>
              </a:schemeClr>
            </a:gs>
            <a:gs pos="50000">
              <a:schemeClr val="phClr">
                <a:shade val="100000"/>
                <a:hueMod val="100000"/>
                <a:satMod val="110000"/>
                <a:lumMod val="130000"/>
              </a:schemeClr>
            </a:gs>
            <a:gs pos="100000">
              <a:schemeClr val="phClr">
                <a:shade val="78000"/>
                <a:hueMod val="106000"/>
                <a:satMod val="120000"/>
                <a:lumMod val="79000"/>
              </a:schemeClr>
            </a:gs>
          </a:gsLst>
          <a:lin ang="2520000" scaled="0"/>
        </a:gradFill>
      </a:bgFillStyleLst>
    </a:fmtScheme>
  </a:themeElements>
  <a:objectDefaults/>
  <a:extraClrSchemeLst/>
  <a:extLst>
    <a:ext uri="{05A4C25C-085E-4340-85A3-A5531E510DB2}">
      <thm15:themeFamily xmlns:thm15="http://schemas.microsoft.com/office/thememl/2012/main" xmlns="" name="Berlin" id="{7B5DBA9E-B069-418E-9360-A61BDD0615A4}" vid="{B587E4A9-1405-4B4F-8BC3-512EE08D2EBF}"/>
    </a:ext>
  </a:extLst>
</a:theme>
</file>

<file path=docProps/app.xml><?xml version="1.0" encoding="utf-8"?>
<Properties xmlns="http://schemas.openxmlformats.org/officeDocument/2006/extended-properties" xmlns:vt="http://schemas.openxmlformats.org/officeDocument/2006/docPropsVTypes">
  <Template>TC104033917[[fn=Berlín]]</Template>
  <TotalTime>65</TotalTime>
  <Words>622</Words>
  <Application>Microsoft Office PowerPoint</Application>
  <PresentationFormat>Vlastní</PresentationFormat>
  <Paragraphs>132</Paragraphs>
  <Slides>22</Slides>
  <Notes>0</Notes>
  <HiddenSlides>0</HiddenSlides>
  <MMClips>0</MMClips>
  <ScaleCrop>false</ScaleCrop>
  <HeadingPairs>
    <vt:vector size="4" baseType="variant">
      <vt:variant>
        <vt:lpstr>Motiv</vt:lpstr>
      </vt:variant>
      <vt:variant>
        <vt:i4>1</vt:i4>
      </vt:variant>
      <vt:variant>
        <vt:lpstr>Nadpisy snímků</vt:lpstr>
      </vt:variant>
      <vt:variant>
        <vt:i4>22</vt:i4>
      </vt:variant>
    </vt:vector>
  </HeadingPairs>
  <TitlesOfParts>
    <vt:vector size="23" baseType="lpstr">
      <vt:lpstr>Berlín</vt:lpstr>
      <vt:lpstr>NEZAMĚSTNANOST</vt:lpstr>
      <vt:lpstr>Prezentace aplikace PowerPoint</vt:lpstr>
      <vt:lpstr>NEZAMĚSTNANOST</vt:lpstr>
      <vt:lpstr>ROZDĚLENÍ OBYVATEL</vt:lpstr>
      <vt:lpstr>EKONOMICKY AKTIVNÍ OBYVATELSTVO</vt:lpstr>
      <vt:lpstr>EKONOMICKY NEAKTIVNÍ OBYVATELSTVO</vt:lpstr>
      <vt:lpstr>Měření nezaměstnanosti </vt:lpstr>
      <vt:lpstr>Příčiny nezaměstnanosti a její formy </vt:lpstr>
      <vt:lpstr>FRIKČNÍ NEZAMĚSTNANOST</vt:lpstr>
      <vt:lpstr>STRUKTURÁLNÍ NEZAMĚSTNANOST</vt:lpstr>
      <vt:lpstr>CYKLICKÁ NEZAMĚSTNANOST</vt:lpstr>
      <vt:lpstr>SEZONNÍ NEZAMĚSTNANOST</vt:lpstr>
      <vt:lpstr>DOBROVOLNÁ A NEDOBROVOLNÁ</vt:lpstr>
      <vt:lpstr>REGISTROVANÁ A SKUTEČNÁ</vt:lpstr>
      <vt:lpstr>REGISTROVANÁ A SKUTEČNÁ</vt:lpstr>
      <vt:lpstr>Snižování nezaměstnanosti   </vt:lpstr>
      <vt:lpstr>Aktivní politika zaměstnanosti   </vt:lpstr>
      <vt:lpstr>Pasivní politika zaměstnanosti </vt:lpstr>
      <vt:lpstr>Důsledky nezaměstnanosti </vt:lpstr>
      <vt:lpstr>Otázky k procvičování</vt:lpstr>
      <vt:lpstr>LITERATURA</vt:lpstr>
      <vt:lpstr>ZDROJE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NEZAMĚSTNANOST</dc:title>
  <dc:creator>Kabourkovci</dc:creator>
  <cp:lastModifiedBy>LIVA</cp:lastModifiedBy>
  <cp:revision>16</cp:revision>
  <dcterms:created xsi:type="dcterms:W3CDTF">2013-10-30T11:22:09Z</dcterms:created>
  <dcterms:modified xsi:type="dcterms:W3CDTF">2014-10-23T16:55:40Z</dcterms:modified>
</cp:coreProperties>
</file>