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4" autoAdjust="0"/>
  </p:normalViewPr>
  <p:slideViewPr>
    <p:cSldViewPr snapToGrid="0">
      <p:cViewPr varScale="1">
        <p:scale>
          <a:sx n="80" d="100"/>
          <a:sy n="80" d="100"/>
        </p:scale>
        <p:origin x="-96" y="-5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23D6F9-65EE-414B-9DBC-D3D561F2D8F7}" type="doc">
      <dgm:prSet loTypeId="urn:microsoft.com/office/officeart/2005/8/layout/target3" loCatId="relationship" qsTypeId="urn:microsoft.com/office/officeart/2005/8/quickstyle/3d5" qsCatId="3D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DE5D3418-E33C-45E4-8F44-BC915A84D412}">
      <dgm:prSet/>
      <dgm:spPr/>
      <dgm:t>
        <a:bodyPr/>
        <a:lstStyle/>
        <a:p>
          <a:pPr rtl="0"/>
          <a:r>
            <a:rPr lang="cs-CZ" smtClean="0"/>
            <a:t>Proces ekonomického jednání a chování je procesem vzájemného působení nabídky a poptávky. Je provázen neustálou změnou pozic.</a:t>
          </a:r>
          <a:endParaRPr lang="cs-CZ"/>
        </a:p>
      </dgm:t>
    </dgm:pt>
    <dgm:pt modelId="{54731168-E786-4F12-AE0C-68EB67B51524}" type="parTrans" cxnId="{408B9CF9-E371-464D-ABC6-FD0948EC6163}">
      <dgm:prSet/>
      <dgm:spPr/>
      <dgm:t>
        <a:bodyPr/>
        <a:lstStyle/>
        <a:p>
          <a:endParaRPr lang="cs-CZ"/>
        </a:p>
      </dgm:t>
    </dgm:pt>
    <dgm:pt modelId="{041C734A-95B2-4809-96E4-DED208DC7A06}" type="sibTrans" cxnId="{408B9CF9-E371-464D-ABC6-FD0948EC6163}">
      <dgm:prSet/>
      <dgm:spPr/>
      <dgm:t>
        <a:bodyPr/>
        <a:lstStyle/>
        <a:p>
          <a:endParaRPr lang="cs-CZ"/>
        </a:p>
      </dgm:t>
    </dgm:pt>
    <dgm:pt modelId="{092577DA-9C6C-442B-90E2-DA8E66003D7C}" type="pres">
      <dgm:prSet presAssocID="{0723D6F9-65EE-414B-9DBC-D3D561F2D8F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4E51B36-19C3-4F3B-B9D4-10E87332C2EA}" type="pres">
      <dgm:prSet presAssocID="{DE5D3418-E33C-45E4-8F44-BC915A84D412}" presName="circle1" presStyleLbl="node1" presStyleIdx="0" presStyleCnt="1"/>
      <dgm:spPr/>
    </dgm:pt>
    <dgm:pt modelId="{1A339A11-88AC-4C13-A5A8-FBEE8C11FBBA}" type="pres">
      <dgm:prSet presAssocID="{DE5D3418-E33C-45E4-8F44-BC915A84D412}" presName="space" presStyleCnt="0"/>
      <dgm:spPr/>
    </dgm:pt>
    <dgm:pt modelId="{C4B945DC-A74A-4CB6-8839-7798DC36B2DD}" type="pres">
      <dgm:prSet presAssocID="{DE5D3418-E33C-45E4-8F44-BC915A84D412}" presName="rect1" presStyleLbl="alignAcc1" presStyleIdx="0" presStyleCnt="1"/>
      <dgm:spPr/>
      <dgm:t>
        <a:bodyPr/>
        <a:lstStyle/>
        <a:p>
          <a:endParaRPr lang="cs-CZ"/>
        </a:p>
      </dgm:t>
    </dgm:pt>
    <dgm:pt modelId="{2C44E25B-F027-484E-9B45-C7726059F1F3}" type="pres">
      <dgm:prSet presAssocID="{DE5D3418-E33C-45E4-8F44-BC915A84D412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1C06AFC-CC18-42EC-A42D-D2588F4E9070}" type="presOf" srcId="{DE5D3418-E33C-45E4-8F44-BC915A84D412}" destId="{2C44E25B-F027-484E-9B45-C7726059F1F3}" srcOrd="1" destOrd="0" presId="urn:microsoft.com/office/officeart/2005/8/layout/target3"/>
    <dgm:cxn modelId="{844D25DC-73FB-4A94-9917-524A9A847D38}" type="presOf" srcId="{0723D6F9-65EE-414B-9DBC-D3D561F2D8F7}" destId="{092577DA-9C6C-442B-90E2-DA8E66003D7C}" srcOrd="0" destOrd="0" presId="urn:microsoft.com/office/officeart/2005/8/layout/target3"/>
    <dgm:cxn modelId="{408B9CF9-E371-464D-ABC6-FD0948EC6163}" srcId="{0723D6F9-65EE-414B-9DBC-D3D561F2D8F7}" destId="{DE5D3418-E33C-45E4-8F44-BC915A84D412}" srcOrd="0" destOrd="0" parTransId="{54731168-E786-4F12-AE0C-68EB67B51524}" sibTransId="{041C734A-95B2-4809-96E4-DED208DC7A06}"/>
    <dgm:cxn modelId="{21B5A46E-6067-4E91-99E9-4DA10A88362B}" type="presOf" srcId="{DE5D3418-E33C-45E4-8F44-BC915A84D412}" destId="{C4B945DC-A74A-4CB6-8839-7798DC36B2DD}" srcOrd="0" destOrd="0" presId="urn:microsoft.com/office/officeart/2005/8/layout/target3"/>
    <dgm:cxn modelId="{01E9CBE4-94B6-47C9-9DAF-F43752EAB16E}" type="presParOf" srcId="{092577DA-9C6C-442B-90E2-DA8E66003D7C}" destId="{74E51B36-19C3-4F3B-B9D4-10E87332C2EA}" srcOrd="0" destOrd="0" presId="urn:microsoft.com/office/officeart/2005/8/layout/target3"/>
    <dgm:cxn modelId="{5EBF654D-F479-4DE1-9938-0D87565D3FC7}" type="presParOf" srcId="{092577DA-9C6C-442B-90E2-DA8E66003D7C}" destId="{1A339A11-88AC-4C13-A5A8-FBEE8C11FBBA}" srcOrd="1" destOrd="0" presId="urn:microsoft.com/office/officeart/2005/8/layout/target3"/>
    <dgm:cxn modelId="{308C1747-18AF-4E69-87FF-6D18CE1FB99E}" type="presParOf" srcId="{092577DA-9C6C-442B-90E2-DA8E66003D7C}" destId="{C4B945DC-A74A-4CB6-8839-7798DC36B2DD}" srcOrd="2" destOrd="0" presId="urn:microsoft.com/office/officeart/2005/8/layout/target3"/>
    <dgm:cxn modelId="{F71B5777-B67A-46C3-AD72-D2C358BECADA}" type="presParOf" srcId="{092577DA-9C6C-442B-90E2-DA8E66003D7C}" destId="{2C44E25B-F027-484E-9B45-C7726059F1F3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6C7408-556B-410C-A48D-3F463ED14277}" type="doc">
      <dgm:prSet loTypeId="urn:microsoft.com/office/officeart/2005/8/layout/vList2" loCatId="list" qsTypeId="urn:microsoft.com/office/officeart/2009/2/quickstyle/3d8" qsCatId="3D" csTypeId="urn:microsoft.com/office/officeart/2005/8/colors/colorful4" csCatId="colorful"/>
      <dgm:spPr/>
      <dgm:t>
        <a:bodyPr/>
        <a:lstStyle/>
        <a:p>
          <a:endParaRPr lang="cs-CZ"/>
        </a:p>
      </dgm:t>
    </dgm:pt>
    <dgm:pt modelId="{5C9718C3-9849-4FA1-AF7E-AA8E9F2AF20F}">
      <dgm:prSet/>
      <dgm:spPr/>
      <dgm:t>
        <a:bodyPr/>
        <a:lstStyle/>
        <a:p>
          <a:pPr rtl="0"/>
          <a:r>
            <a:rPr lang="cs-CZ" dirty="0" smtClean="0"/>
            <a:t>GRAF TRŽNÍ ROVNOVÁHY</a:t>
          </a:r>
          <a:endParaRPr lang="cs-CZ" dirty="0"/>
        </a:p>
      </dgm:t>
    </dgm:pt>
    <dgm:pt modelId="{4AFC2B18-D3C2-4B45-A4D8-59F8195BDC53}" type="parTrans" cxnId="{E7601EA2-3909-4961-BC12-58605F2128D1}">
      <dgm:prSet/>
      <dgm:spPr/>
      <dgm:t>
        <a:bodyPr/>
        <a:lstStyle/>
        <a:p>
          <a:endParaRPr lang="cs-CZ"/>
        </a:p>
      </dgm:t>
    </dgm:pt>
    <dgm:pt modelId="{5DD23E5C-987A-4D5B-A315-E0AC8EAE691C}" type="sibTrans" cxnId="{E7601EA2-3909-4961-BC12-58605F2128D1}">
      <dgm:prSet/>
      <dgm:spPr/>
      <dgm:t>
        <a:bodyPr/>
        <a:lstStyle/>
        <a:p>
          <a:endParaRPr lang="cs-CZ"/>
        </a:p>
      </dgm:t>
    </dgm:pt>
    <dgm:pt modelId="{35B861FC-C58F-4BFC-B148-AD57E0FC39CF}" type="pres">
      <dgm:prSet presAssocID="{166C7408-556B-410C-A48D-3F463ED142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4D4CF75-E567-4581-8F26-47845D3855CC}" type="pres">
      <dgm:prSet presAssocID="{5C9718C3-9849-4FA1-AF7E-AA8E9F2AF20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C3B1F68-6084-47FA-B8D9-3879729E7D81}" type="presOf" srcId="{166C7408-556B-410C-A48D-3F463ED14277}" destId="{35B861FC-C58F-4BFC-B148-AD57E0FC39CF}" srcOrd="0" destOrd="0" presId="urn:microsoft.com/office/officeart/2005/8/layout/vList2"/>
    <dgm:cxn modelId="{E7601EA2-3909-4961-BC12-58605F2128D1}" srcId="{166C7408-556B-410C-A48D-3F463ED14277}" destId="{5C9718C3-9849-4FA1-AF7E-AA8E9F2AF20F}" srcOrd="0" destOrd="0" parTransId="{4AFC2B18-D3C2-4B45-A4D8-59F8195BDC53}" sibTransId="{5DD23E5C-987A-4D5B-A315-E0AC8EAE691C}"/>
    <dgm:cxn modelId="{E5614F56-0312-4D0A-B76C-DECF3519BE31}" type="presOf" srcId="{5C9718C3-9849-4FA1-AF7E-AA8E9F2AF20F}" destId="{74D4CF75-E567-4581-8F26-47845D3855CC}" srcOrd="0" destOrd="0" presId="urn:microsoft.com/office/officeart/2005/8/layout/vList2"/>
    <dgm:cxn modelId="{D11F6FD3-A96A-4C49-9FA3-447BC061B930}" type="presParOf" srcId="{35B861FC-C58F-4BFC-B148-AD57E0FC39CF}" destId="{74D4CF75-E567-4581-8F26-47845D3855C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8801CCB-7D0D-4274-81E7-EF0A30A65B75}" type="doc">
      <dgm:prSet loTypeId="urn:microsoft.com/office/officeart/2005/8/layout/hList6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F632EE30-3DF5-419D-8BB0-480E3A477851}">
      <dgm:prSet/>
      <dgm:spPr/>
      <dgm:t>
        <a:bodyPr/>
        <a:lstStyle/>
        <a:p>
          <a:pPr rtl="0"/>
          <a:r>
            <a:rPr lang="cs-CZ" dirty="0" smtClean="0"/>
            <a:t>R je rovnovážná cena – je bod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v </a:t>
          </a:r>
          <a:r>
            <a:rPr lang="cs-CZ" dirty="0" smtClean="0"/>
            <a:t>průsečíku obou křivek</a:t>
          </a:r>
          <a:endParaRPr lang="cs-CZ" dirty="0"/>
        </a:p>
      </dgm:t>
    </dgm:pt>
    <dgm:pt modelId="{9DB96C9E-4C36-4F98-83E8-382234CDB080}" type="parTrans" cxnId="{2C90755A-0226-4ED7-B0A6-5415C93FF949}">
      <dgm:prSet/>
      <dgm:spPr/>
      <dgm:t>
        <a:bodyPr/>
        <a:lstStyle/>
        <a:p>
          <a:endParaRPr lang="cs-CZ"/>
        </a:p>
      </dgm:t>
    </dgm:pt>
    <dgm:pt modelId="{65AE4B2A-90A2-4C56-A092-84A65CDEFC35}" type="sibTrans" cxnId="{2C90755A-0226-4ED7-B0A6-5415C93FF949}">
      <dgm:prSet/>
      <dgm:spPr/>
      <dgm:t>
        <a:bodyPr/>
        <a:lstStyle/>
        <a:p>
          <a:endParaRPr lang="cs-CZ"/>
        </a:p>
      </dgm:t>
    </dgm:pt>
    <dgm:pt modelId="{D6F76371-8280-471B-8E08-DA3209619718}">
      <dgm:prSet/>
      <dgm:spPr/>
      <dgm:t>
        <a:bodyPr/>
        <a:lstStyle/>
        <a:p>
          <a:pPr rtl="0"/>
          <a:r>
            <a:rPr lang="cs-CZ" dirty="0" smtClean="0"/>
            <a:t>To je cena za kterou se nakupuje 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prodává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v </a:t>
          </a:r>
          <a:r>
            <a:rPr lang="cs-CZ" dirty="0" smtClean="0"/>
            <a:t>případě rovnosti nabídky a poptávky</a:t>
          </a:r>
          <a:endParaRPr lang="cs-CZ" dirty="0"/>
        </a:p>
      </dgm:t>
    </dgm:pt>
    <dgm:pt modelId="{0245DE85-9DEE-4106-8238-636767B03959}" type="parTrans" cxnId="{CE272466-B3EC-430C-8009-DF613A452C5C}">
      <dgm:prSet/>
      <dgm:spPr/>
      <dgm:t>
        <a:bodyPr/>
        <a:lstStyle/>
        <a:p>
          <a:endParaRPr lang="cs-CZ"/>
        </a:p>
      </dgm:t>
    </dgm:pt>
    <dgm:pt modelId="{6D6E900C-7911-499E-85A0-B22B6759ABB3}" type="sibTrans" cxnId="{CE272466-B3EC-430C-8009-DF613A452C5C}">
      <dgm:prSet/>
      <dgm:spPr/>
      <dgm:t>
        <a:bodyPr/>
        <a:lstStyle/>
        <a:p>
          <a:endParaRPr lang="cs-CZ"/>
        </a:p>
      </dgm:t>
    </dgm:pt>
    <dgm:pt modelId="{7054C3FE-1262-4F34-BF28-EAA9B5A55FEC}">
      <dgm:prSet/>
      <dgm:spPr/>
      <dgm:t>
        <a:bodyPr/>
        <a:lstStyle/>
        <a:p>
          <a:pPr rtl="0"/>
          <a:r>
            <a:rPr lang="cs-CZ" dirty="0" smtClean="0"/>
            <a:t>Tento stav je spíše výjimečný – neexistuje trh, kde by se vše co se </a:t>
          </a:r>
          <a:r>
            <a:rPr lang="cs-CZ" dirty="0" smtClean="0"/>
            <a:t>vyrobilo, </a:t>
          </a:r>
          <a:r>
            <a:rPr lang="cs-CZ" dirty="0" smtClean="0"/>
            <a:t>zároveň i prodalo</a:t>
          </a:r>
          <a:endParaRPr lang="cs-CZ" dirty="0"/>
        </a:p>
      </dgm:t>
    </dgm:pt>
    <dgm:pt modelId="{B8BE48F8-71C8-4F49-8533-F7BE9B444673}" type="parTrans" cxnId="{07A0AF7D-D2E1-4E62-876C-493F86CA73CA}">
      <dgm:prSet/>
      <dgm:spPr/>
      <dgm:t>
        <a:bodyPr/>
        <a:lstStyle/>
        <a:p>
          <a:endParaRPr lang="cs-CZ"/>
        </a:p>
      </dgm:t>
    </dgm:pt>
    <dgm:pt modelId="{0697704A-8FCC-41C6-9BE5-2776AB53F861}" type="sibTrans" cxnId="{07A0AF7D-D2E1-4E62-876C-493F86CA73CA}">
      <dgm:prSet/>
      <dgm:spPr/>
      <dgm:t>
        <a:bodyPr/>
        <a:lstStyle/>
        <a:p>
          <a:endParaRPr lang="cs-CZ"/>
        </a:p>
      </dgm:t>
    </dgm:pt>
    <dgm:pt modelId="{48E773AB-D7BA-4B9E-AC81-177D500AD2B6}" type="pres">
      <dgm:prSet presAssocID="{E8801CCB-7D0D-4274-81E7-EF0A30A65B7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ACD6114-F7A6-4E31-9C67-2C299210780A}" type="pres">
      <dgm:prSet presAssocID="{F632EE30-3DF5-419D-8BB0-480E3A47785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3DE72A1-14DD-4147-BBD1-AF7BF1B33F10}" type="pres">
      <dgm:prSet presAssocID="{65AE4B2A-90A2-4C56-A092-84A65CDEFC35}" presName="sibTrans" presStyleCnt="0"/>
      <dgm:spPr/>
    </dgm:pt>
    <dgm:pt modelId="{4E693420-E10F-497B-8D95-B510EBBB23A3}" type="pres">
      <dgm:prSet presAssocID="{D6F76371-8280-471B-8E08-DA320961971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01BD8CE-11F1-4753-8508-A4A120D9B87F}" type="pres">
      <dgm:prSet presAssocID="{6D6E900C-7911-499E-85A0-B22B6759ABB3}" presName="sibTrans" presStyleCnt="0"/>
      <dgm:spPr/>
    </dgm:pt>
    <dgm:pt modelId="{EC73D4F7-3018-4491-8153-41ADF1130A2B}" type="pres">
      <dgm:prSet presAssocID="{7054C3FE-1262-4F34-BF28-EAA9B5A55FE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E272466-B3EC-430C-8009-DF613A452C5C}" srcId="{E8801CCB-7D0D-4274-81E7-EF0A30A65B75}" destId="{D6F76371-8280-471B-8E08-DA3209619718}" srcOrd="1" destOrd="0" parTransId="{0245DE85-9DEE-4106-8238-636767B03959}" sibTransId="{6D6E900C-7911-499E-85A0-B22B6759ABB3}"/>
    <dgm:cxn modelId="{4D8CCA9B-B94D-43B3-9D36-720CF7FC9250}" type="presOf" srcId="{E8801CCB-7D0D-4274-81E7-EF0A30A65B75}" destId="{48E773AB-D7BA-4B9E-AC81-177D500AD2B6}" srcOrd="0" destOrd="0" presId="urn:microsoft.com/office/officeart/2005/8/layout/hList6"/>
    <dgm:cxn modelId="{CACB5DCD-8D52-4A3C-92B8-0383EFD094D3}" type="presOf" srcId="{F632EE30-3DF5-419D-8BB0-480E3A477851}" destId="{5ACD6114-F7A6-4E31-9C67-2C299210780A}" srcOrd="0" destOrd="0" presId="urn:microsoft.com/office/officeart/2005/8/layout/hList6"/>
    <dgm:cxn modelId="{2C90755A-0226-4ED7-B0A6-5415C93FF949}" srcId="{E8801CCB-7D0D-4274-81E7-EF0A30A65B75}" destId="{F632EE30-3DF5-419D-8BB0-480E3A477851}" srcOrd="0" destOrd="0" parTransId="{9DB96C9E-4C36-4F98-83E8-382234CDB080}" sibTransId="{65AE4B2A-90A2-4C56-A092-84A65CDEFC35}"/>
    <dgm:cxn modelId="{EFF694B8-8FDA-437E-9819-A631BF07A94A}" type="presOf" srcId="{7054C3FE-1262-4F34-BF28-EAA9B5A55FEC}" destId="{EC73D4F7-3018-4491-8153-41ADF1130A2B}" srcOrd="0" destOrd="0" presId="urn:microsoft.com/office/officeart/2005/8/layout/hList6"/>
    <dgm:cxn modelId="{07A0AF7D-D2E1-4E62-876C-493F86CA73CA}" srcId="{E8801CCB-7D0D-4274-81E7-EF0A30A65B75}" destId="{7054C3FE-1262-4F34-BF28-EAA9B5A55FEC}" srcOrd="2" destOrd="0" parTransId="{B8BE48F8-71C8-4F49-8533-F7BE9B444673}" sibTransId="{0697704A-8FCC-41C6-9BE5-2776AB53F861}"/>
    <dgm:cxn modelId="{E6F12913-5CA7-4B46-BF3D-2434CF12C48F}" type="presOf" srcId="{D6F76371-8280-471B-8E08-DA3209619718}" destId="{4E693420-E10F-497B-8D95-B510EBBB23A3}" srcOrd="0" destOrd="0" presId="urn:microsoft.com/office/officeart/2005/8/layout/hList6"/>
    <dgm:cxn modelId="{305D8A9E-3D2E-46F2-86C8-2F16C1C846EF}" type="presParOf" srcId="{48E773AB-D7BA-4B9E-AC81-177D500AD2B6}" destId="{5ACD6114-F7A6-4E31-9C67-2C299210780A}" srcOrd="0" destOrd="0" presId="urn:microsoft.com/office/officeart/2005/8/layout/hList6"/>
    <dgm:cxn modelId="{93DB42D8-9D78-4E0A-A1C7-567C0996DB81}" type="presParOf" srcId="{48E773AB-D7BA-4B9E-AC81-177D500AD2B6}" destId="{D3DE72A1-14DD-4147-BBD1-AF7BF1B33F10}" srcOrd="1" destOrd="0" presId="urn:microsoft.com/office/officeart/2005/8/layout/hList6"/>
    <dgm:cxn modelId="{D59E82D7-B807-4779-ADA8-BF5BE806447D}" type="presParOf" srcId="{48E773AB-D7BA-4B9E-AC81-177D500AD2B6}" destId="{4E693420-E10F-497B-8D95-B510EBBB23A3}" srcOrd="2" destOrd="0" presId="urn:microsoft.com/office/officeart/2005/8/layout/hList6"/>
    <dgm:cxn modelId="{44476955-EBAA-4818-96ED-0C10683C792A}" type="presParOf" srcId="{48E773AB-D7BA-4B9E-AC81-177D500AD2B6}" destId="{C01BD8CE-11F1-4753-8508-A4A120D9B87F}" srcOrd="3" destOrd="0" presId="urn:microsoft.com/office/officeart/2005/8/layout/hList6"/>
    <dgm:cxn modelId="{01FD8944-A87D-4CBE-B0BA-249968167A76}" type="presParOf" srcId="{48E773AB-D7BA-4B9E-AC81-177D500AD2B6}" destId="{EC73D4F7-3018-4491-8153-41ADF1130A2B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4E08A4-FC41-487F-90E6-50FB52101C31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12E4270A-9955-452C-B76F-F63C21E6DBEE}">
      <dgm:prSet/>
      <dgm:spPr/>
      <dgm:t>
        <a:bodyPr/>
        <a:lstStyle/>
        <a:p>
          <a:pPr rtl="0"/>
          <a:r>
            <a:rPr lang="cs-CZ" b="1" dirty="0" smtClean="0"/>
            <a:t>Kupující - poptávka</a:t>
          </a:r>
          <a:endParaRPr lang="cs-CZ" dirty="0"/>
        </a:p>
      </dgm:t>
    </dgm:pt>
    <dgm:pt modelId="{AE19D0EF-EE21-4B41-AC3A-1D2C7E38B6C1}" type="parTrans" cxnId="{FF103803-8BA8-419D-BD39-571B9FE8CD20}">
      <dgm:prSet/>
      <dgm:spPr/>
      <dgm:t>
        <a:bodyPr/>
        <a:lstStyle/>
        <a:p>
          <a:endParaRPr lang="cs-CZ"/>
        </a:p>
      </dgm:t>
    </dgm:pt>
    <dgm:pt modelId="{49871D84-53BF-4DF6-802F-4F2ADA5D9CCA}" type="sibTrans" cxnId="{FF103803-8BA8-419D-BD39-571B9FE8CD20}">
      <dgm:prSet/>
      <dgm:spPr/>
      <dgm:t>
        <a:bodyPr/>
        <a:lstStyle/>
        <a:p>
          <a:endParaRPr lang="cs-CZ"/>
        </a:p>
      </dgm:t>
    </dgm:pt>
    <dgm:pt modelId="{5835F4FC-3101-4143-A08F-1F6A5E8E2251}" type="pres">
      <dgm:prSet presAssocID="{D94E08A4-FC41-487F-90E6-50FB52101C31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98372C4-D3D1-493C-A250-E872B07AFD13}" type="pres">
      <dgm:prSet presAssocID="{12E4270A-9955-452C-B76F-F63C21E6DBEE}" presName="composite" presStyleCnt="0"/>
      <dgm:spPr/>
    </dgm:pt>
    <dgm:pt modelId="{9A1A064B-4136-4557-AED2-EE71A30D453A}" type="pres">
      <dgm:prSet presAssocID="{12E4270A-9955-452C-B76F-F63C21E6DBEE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C4A36046-087C-47F0-B0DC-42122F6ECFD4}" type="pres">
      <dgm:prSet presAssocID="{12E4270A-9955-452C-B76F-F63C21E6DBEE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1217A40-BB3B-45BE-B823-19FD52C8D7AD}" type="presOf" srcId="{12E4270A-9955-452C-B76F-F63C21E6DBEE}" destId="{C4A36046-087C-47F0-B0DC-42122F6ECFD4}" srcOrd="0" destOrd="0" presId="urn:microsoft.com/office/officeart/2005/8/layout/vList3"/>
    <dgm:cxn modelId="{FF103803-8BA8-419D-BD39-571B9FE8CD20}" srcId="{D94E08A4-FC41-487F-90E6-50FB52101C31}" destId="{12E4270A-9955-452C-B76F-F63C21E6DBEE}" srcOrd="0" destOrd="0" parTransId="{AE19D0EF-EE21-4B41-AC3A-1D2C7E38B6C1}" sibTransId="{49871D84-53BF-4DF6-802F-4F2ADA5D9CCA}"/>
    <dgm:cxn modelId="{5358B67D-2CF0-4304-A752-CFF570958E39}" type="presOf" srcId="{D94E08A4-FC41-487F-90E6-50FB52101C31}" destId="{5835F4FC-3101-4143-A08F-1F6A5E8E2251}" srcOrd="0" destOrd="0" presId="urn:microsoft.com/office/officeart/2005/8/layout/vList3"/>
    <dgm:cxn modelId="{02EF1C7C-8CFC-42D1-8518-A5E6B8223A7E}" type="presParOf" srcId="{5835F4FC-3101-4143-A08F-1F6A5E8E2251}" destId="{398372C4-D3D1-493C-A250-E872B07AFD13}" srcOrd="0" destOrd="0" presId="urn:microsoft.com/office/officeart/2005/8/layout/vList3"/>
    <dgm:cxn modelId="{4A1C99DA-221C-4607-A73C-60EDC7CC6D8D}" type="presParOf" srcId="{398372C4-D3D1-493C-A250-E872B07AFD13}" destId="{9A1A064B-4136-4557-AED2-EE71A30D453A}" srcOrd="0" destOrd="0" presId="urn:microsoft.com/office/officeart/2005/8/layout/vList3"/>
    <dgm:cxn modelId="{6EE64DEC-9D0B-4962-BA5F-AE859F68FF41}" type="presParOf" srcId="{398372C4-D3D1-493C-A250-E872B07AFD13}" destId="{C4A36046-087C-47F0-B0DC-42122F6ECFD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F580734-3AB2-4B06-9324-D28821CF82CC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45BB7FFE-B677-463E-875E-9FEA75101656}">
      <dgm:prSet/>
      <dgm:spPr/>
      <dgm:t>
        <a:bodyPr/>
        <a:lstStyle/>
        <a:p>
          <a:pPr rtl="0"/>
          <a:r>
            <a:rPr lang="cs-CZ" b="1" dirty="0" smtClean="0"/>
            <a:t>Prodávající - nabídka</a:t>
          </a:r>
          <a:endParaRPr lang="cs-CZ" dirty="0"/>
        </a:p>
      </dgm:t>
    </dgm:pt>
    <dgm:pt modelId="{BA1B358B-2317-4F6A-B860-DEB570C86B23}" type="parTrans" cxnId="{67AFFE9F-84D6-43AA-9710-196EF2214B33}">
      <dgm:prSet/>
      <dgm:spPr/>
      <dgm:t>
        <a:bodyPr/>
        <a:lstStyle/>
        <a:p>
          <a:endParaRPr lang="cs-CZ"/>
        </a:p>
      </dgm:t>
    </dgm:pt>
    <dgm:pt modelId="{9BF2DCD9-8A7C-4D67-BBA5-BDDA1AA0D1D2}" type="sibTrans" cxnId="{67AFFE9F-84D6-43AA-9710-196EF2214B33}">
      <dgm:prSet/>
      <dgm:spPr/>
      <dgm:t>
        <a:bodyPr/>
        <a:lstStyle/>
        <a:p>
          <a:endParaRPr lang="cs-CZ"/>
        </a:p>
      </dgm:t>
    </dgm:pt>
    <dgm:pt modelId="{FE9443A4-8866-4FF7-AD23-55001116A455}" type="pres">
      <dgm:prSet presAssocID="{3F580734-3AB2-4B06-9324-D28821CF82C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3646697-4E1D-441B-B313-4B56407E56A5}" type="pres">
      <dgm:prSet presAssocID="{45BB7FFE-B677-463E-875E-9FEA75101656}" presName="composite" presStyleCnt="0"/>
      <dgm:spPr/>
    </dgm:pt>
    <dgm:pt modelId="{2CE3A78C-DA1A-4978-963B-A5A2F1E575A0}" type="pres">
      <dgm:prSet presAssocID="{45BB7FFE-B677-463E-875E-9FEA75101656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cs-CZ"/>
        </a:p>
      </dgm:t>
    </dgm:pt>
    <dgm:pt modelId="{002A34D2-589A-414B-A62C-09FAEB5FBA89}" type="pres">
      <dgm:prSet presAssocID="{45BB7FFE-B677-463E-875E-9FEA75101656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700EE35-88E7-453D-A450-E11B062F0394}" type="presOf" srcId="{45BB7FFE-B677-463E-875E-9FEA75101656}" destId="{002A34D2-589A-414B-A62C-09FAEB5FBA89}" srcOrd="0" destOrd="0" presId="urn:microsoft.com/office/officeart/2005/8/layout/vList3"/>
    <dgm:cxn modelId="{67AFFE9F-84D6-43AA-9710-196EF2214B33}" srcId="{3F580734-3AB2-4B06-9324-D28821CF82CC}" destId="{45BB7FFE-B677-463E-875E-9FEA75101656}" srcOrd="0" destOrd="0" parTransId="{BA1B358B-2317-4F6A-B860-DEB570C86B23}" sibTransId="{9BF2DCD9-8A7C-4D67-BBA5-BDDA1AA0D1D2}"/>
    <dgm:cxn modelId="{ECE9B4FF-F061-4C3B-A30A-0D7505F099BD}" type="presOf" srcId="{3F580734-3AB2-4B06-9324-D28821CF82CC}" destId="{FE9443A4-8866-4FF7-AD23-55001116A455}" srcOrd="0" destOrd="0" presId="urn:microsoft.com/office/officeart/2005/8/layout/vList3"/>
    <dgm:cxn modelId="{DD2C2A0D-7010-4E5B-8B56-49283B56E810}" type="presParOf" srcId="{FE9443A4-8866-4FF7-AD23-55001116A455}" destId="{B3646697-4E1D-441B-B313-4B56407E56A5}" srcOrd="0" destOrd="0" presId="urn:microsoft.com/office/officeart/2005/8/layout/vList3"/>
    <dgm:cxn modelId="{45FC0049-AA02-4B4C-8EC9-E69B21770CEA}" type="presParOf" srcId="{B3646697-4E1D-441B-B313-4B56407E56A5}" destId="{2CE3A78C-DA1A-4978-963B-A5A2F1E575A0}" srcOrd="0" destOrd="0" presId="urn:microsoft.com/office/officeart/2005/8/layout/vList3"/>
    <dgm:cxn modelId="{30471A25-CE4F-4283-B60E-DFF33A5D01BF}" type="presParOf" srcId="{B3646697-4E1D-441B-B313-4B56407E56A5}" destId="{002A34D2-589A-414B-A62C-09FAEB5FBA8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94E08A4-FC41-487F-90E6-50FB52101C31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12E4270A-9955-452C-B76F-F63C21E6DBEE}">
      <dgm:prSet/>
      <dgm:spPr/>
      <dgm:t>
        <a:bodyPr/>
        <a:lstStyle/>
        <a:p>
          <a:pPr rtl="0"/>
          <a:r>
            <a:rPr lang="cs-CZ" b="1" dirty="0" smtClean="0"/>
            <a:t>Kupující - poptávka</a:t>
          </a:r>
          <a:endParaRPr lang="cs-CZ" dirty="0"/>
        </a:p>
      </dgm:t>
    </dgm:pt>
    <dgm:pt modelId="{AE19D0EF-EE21-4B41-AC3A-1D2C7E38B6C1}" type="parTrans" cxnId="{FF103803-8BA8-419D-BD39-571B9FE8CD20}">
      <dgm:prSet/>
      <dgm:spPr/>
      <dgm:t>
        <a:bodyPr/>
        <a:lstStyle/>
        <a:p>
          <a:endParaRPr lang="cs-CZ"/>
        </a:p>
      </dgm:t>
    </dgm:pt>
    <dgm:pt modelId="{49871D84-53BF-4DF6-802F-4F2ADA5D9CCA}" type="sibTrans" cxnId="{FF103803-8BA8-419D-BD39-571B9FE8CD20}">
      <dgm:prSet/>
      <dgm:spPr/>
      <dgm:t>
        <a:bodyPr/>
        <a:lstStyle/>
        <a:p>
          <a:endParaRPr lang="cs-CZ"/>
        </a:p>
      </dgm:t>
    </dgm:pt>
    <dgm:pt modelId="{5835F4FC-3101-4143-A08F-1F6A5E8E2251}" type="pres">
      <dgm:prSet presAssocID="{D94E08A4-FC41-487F-90E6-50FB52101C31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98372C4-D3D1-493C-A250-E872B07AFD13}" type="pres">
      <dgm:prSet presAssocID="{12E4270A-9955-452C-B76F-F63C21E6DBEE}" presName="composite" presStyleCnt="0"/>
      <dgm:spPr/>
    </dgm:pt>
    <dgm:pt modelId="{9A1A064B-4136-4557-AED2-EE71A30D453A}" type="pres">
      <dgm:prSet presAssocID="{12E4270A-9955-452C-B76F-F63C21E6DBEE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C4A36046-087C-47F0-B0DC-42122F6ECFD4}" type="pres">
      <dgm:prSet presAssocID="{12E4270A-9955-452C-B76F-F63C21E6DBEE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2E7B70B-352C-4AC9-88EB-53072C84AFAE}" type="presOf" srcId="{D94E08A4-FC41-487F-90E6-50FB52101C31}" destId="{5835F4FC-3101-4143-A08F-1F6A5E8E2251}" srcOrd="0" destOrd="0" presId="urn:microsoft.com/office/officeart/2005/8/layout/vList3"/>
    <dgm:cxn modelId="{FF103803-8BA8-419D-BD39-571B9FE8CD20}" srcId="{D94E08A4-FC41-487F-90E6-50FB52101C31}" destId="{12E4270A-9955-452C-B76F-F63C21E6DBEE}" srcOrd="0" destOrd="0" parTransId="{AE19D0EF-EE21-4B41-AC3A-1D2C7E38B6C1}" sibTransId="{49871D84-53BF-4DF6-802F-4F2ADA5D9CCA}"/>
    <dgm:cxn modelId="{C4A691EF-49D3-4FB3-B245-72ABE7BB7B8C}" type="presOf" srcId="{12E4270A-9955-452C-B76F-F63C21E6DBEE}" destId="{C4A36046-087C-47F0-B0DC-42122F6ECFD4}" srcOrd="0" destOrd="0" presId="urn:microsoft.com/office/officeart/2005/8/layout/vList3"/>
    <dgm:cxn modelId="{5EBA40B3-BD99-4809-851A-FD1070D00163}" type="presParOf" srcId="{5835F4FC-3101-4143-A08F-1F6A5E8E2251}" destId="{398372C4-D3D1-493C-A250-E872B07AFD13}" srcOrd="0" destOrd="0" presId="urn:microsoft.com/office/officeart/2005/8/layout/vList3"/>
    <dgm:cxn modelId="{0EA1B602-4581-4738-89D7-395128B57B5A}" type="presParOf" srcId="{398372C4-D3D1-493C-A250-E872B07AFD13}" destId="{9A1A064B-4136-4557-AED2-EE71A30D453A}" srcOrd="0" destOrd="0" presId="urn:microsoft.com/office/officeart/2005/8/layout/vList3"/>
    <dgm:cxn modelId="{3C68943E-A3CA-4671-ABC1-943474FC47E5}" type="presParOf" srcId="{398372C4-D3D1-493C-A250-E872B07AFD13}" destId="{C4A36046-087C-47F0-B0DC-42122F6ECFD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F580734-3AB2-4B06-9324-D28821CF82CC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45BB7FFE-B677-463E-875E-9FEA75101656}">
      <dgm:prSet/>
      <dgm:spPr/>
      <dgm:t>
        <a:bodyPr/>
        <a:lstStyle/>
        <a:p>
          <a:pPr rtl="0"/>
          <a:r>
            <a:rPr lang="cs-CZ" b="1" dirty="0" smtClean="0"/>
            <a:t>Prodávající - nabídka</a:t>
          </a:r>
          <a:endParaRPr lang="cs-CZ" dirty="0"/>
        </a:p>
      </dgm:t>
    </dgm:pt>
    <dgm:pt modelId="{BA1B358B-2317-4F6A-B860-DEB570C86B23}" type="parTrans" cxnId="{67AFFE9F-84D6-43AA-9710-196EF2214B33}">
      <dgm:prSet/>
      <dgm:spPr/>
      <dgm:t>
        <a:bodyPr/>
        <a:lstStyle/>
        <a:p>
          <a:endParaRPr lang="cs-CZ"/>
        </a:p>
      </dgm:t>
    </dgm:pt>
    <dgm:pt modelId="{9BF2DCD9-8A7C-4D67-BBA5-BDDA1AA0D1D2}" type="sibTrans" cxnId="{67AFFE9F-84D6-43AA-9710-196EF2214B33}">
      <dgm:prSet/>
      <dgm:spPr/>
      <dgm:t>
        <a:bodyPr/>
        <a:lstStyle/>
        <a:p>
          <a:endParaRPr lang="cs-CZ"/>
        </a:p>
      </dgm:t>
    </dgm:pt>
    <dgm:pt modelId="{FE9443A4-8866-4FF7-AD23-55001116A455}" type="pres">
      <dgm:prSet presAssocID="{3F580734-3AB2-4B06-9324-D28821CF82C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3646697-4E1D-441B-B313-4B56407E56A5}" type="pres">
      <dgm:prSet presAssocID="{45BB7FFE-B677-463E-875E-9FEA75101656}" presName="composite" presStyleCnt="0"/>
      <dgm:spPr/>
    </dgm:pt>
    <dgm:pt modelId="{2CE3A78C-DA1A-4978-963B-A5A2F1E575A0}" type="pres">
      <dgm:prSet presAssocID="{45BB7FFE-B677-463E-875E-9FEA75101656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cs-CZ"/>
        </a:p>
      </dgm:t>
    </dgm:pt>
    <dgm:pt modelId="{002A34D2-589A-414B-A62C-09FAEB5FBA89}" type="pres">
      <dgm:prSet presAssocID="{45BB7FFE-B677-463E-875E-9FEA75101656}" presName="txShp" presStyleLbl="node1" presStyleIdx="0" presStyleCnt="1" custLinFactNeighborX="842" custLinFactNeighborY="-2466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53F33F4-6D3E-44E3-872D-773A1D8B0D89}" type="presOf" srcId="{3F580734-3AB2-4B06-9324-D28821CF82CC}" destId="{FE9443A4-8866-4FF7-AD23-55001116A455}" srcOrd="0" destOrd="0" presId="urn:microsoft.com/office/officeart/2005/8/layout/vList3"/>
    <dgm:cxn modelId="{67AFFE9F-84D6-43AA-9710-196EF2214B33}" srcId="{3F580734-3AB2-4B06-9324-D28821CF82CC}" destId="{45BB7FFE-B677-463E-875E-9FEA75101656}" srcOrd="0" destOrd="0" parTransId="{BA1B358B-2317-4F6A-B860-DEB570C86B23}" sibTransId="{9BF2DCD9-8A7C-4D67-BBA5-BDDA1AA0D1D2}"/>
    <dgm:cxn modelId="{32C2B089-FC7F-4074-BB38-C54A39715CF0}" type="presOf" srcId="{45BB7FFE-B677-463E-875E-9FEA75101656}" destId="{002A34D2-589A-414B-A62C-09FAEB5FBA89}" srcOrd="0" destOrd="0" presId="urn:microsoft.com/office/officeart/2005/8/layout/vList3"/>
    <dgm:cxn modelId="{B8C4F142-2ECE-4DA4-8AF2-1DB9C49ABA14}" type="presParOf" srcId="{FE9443A4-8866-4FF7-AD23-55001116A455}" destId="{B3646697-4E1D-441B-B313-4B56407E56A5}" srcOrd="0" destOrd="0" presId="urn:microsoft.com/office/officeart/2005/8/layout/vList3"/>
    <dgm:cxn modelId="{D1B411E3-8B4F-4345-8420-999ED0CFCF73}" type="presParOf" srcId="{B3646697-4E1D-441B-B313-4B56407E56A5}" destId="{2CE3A78C-DA1A-4978-963B-A5A2F1E575A0}" srcOrd="0" destOrd="0" presId="urn:microsoft.com/office/officeart/2005/8/layout/vList3"/>
    <dgm:cxn modelId="{C10D82EA-5D30-4D8E-9158-AD3ECFA9E123}" type="presParOf" srcId="{B3646697-4E1D-441B-B313-4B56407E56A5}" destId="{002A34D2-589A-414B-A62C-09FAEB5FBA8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E51B36-19C3-4F3B-B9D4-10E87332C2EA}">
      <dsp:nvSpPr>
        <dsp:cNvPr id="0" name=""/>
        <dsp:cNvSpPr/>
      </dsp:nvSpPr>
      <dsp:spPr>
        <a:xfrm>
          <a:off x="0" y="0"/>
          <a:ext cx="3778250" cy="377825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B945DC-A74A-4CB6-8839-7798DC36B2DD}">
      <dsp:nvSpPr>
        <dsp:cNvPr id="0" name=""/>
        <dsp:cNvSpPr/>
      </dsp:nvSpPr>
      <dsp:spPr>
        <a:xfrm>
          <a:off x="1889125" y="0"/>
          <a:ext cx="7026275" cy="3778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100" kern="1200" smtClean="0"/>
            <a:t>Proces ekonomického jednání a chování je procesem vzájemného působení nabídky a poptávky. Je provázen neustálou změnou pozic.</a:t>
          </a:r>
          <a:endParaRPr lang="cs-CZ" sz="4100" kern="1200"/>
        </a:p>
      </dsp:txBody>
      <dsp:txXfrm>
        <a:off x="1889125" y="0"/>
        <a:ext cx="7026275" cy="37782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D4CF75-E567-4581-8F26-47845D3855CC}">
      <dsp:nvSpPr>
        <dsp:cNvPr id="0" name=""/>
        <dsp:cNvSpPr/>
      </dsp:nvSpPr>
      <dsp:spPr>
        <a:xfrm>
          <a:off x="0" y="7389"/>
          <a:ext cx="3932237" cy="11536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dirty="0" smtClean="0"/>
            <a:t>GRAF TRŽNÍ ROVNOVÁHY</a:t>
          </a:r>
          <a:endParaRPr lang="cs-CZ" sz="2900" kern="1200" dirty="0"/>
        </a:p>
      </dsp:txBody>
      <dsp:txXfrm>
        <a:off x="56315" y="63704"/>
        <a:ext cx="3819607" cy="10409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CD6114-F7A6-4E31-9C67-2C299210780A}">
      <dsp:nvSpPr>
        <dsp:cNvPr id="0" name=""/>
        <dsp:cNvSpPr/>
      </dsp:nvSpPr>
      <dsp:spPr>
        <a:xfrm rot="16200000">
          <a:off x="-473239" y="474327"/>
          <a:ext cx="3778250" cy="2829594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6062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dirty="0" smtClean="0"/>
            <a:t>R je rovnovážná cena – je bod </a:t>
          </a:r>
          <a:r>
            <a:rPr lang="cs-CZ" sz="2300" kern="1200" dirty="0" smtClean="0"/>
            <a:t/>
          </a:r>
          <a:br>
            <a:rPr lang="cs-CZ" sz="2300" kern="1200" dirty="0" smtClean="0"/>
          </a:br>
          <a:r>
            <a:rPr lang="cs-CZ" sz="2300" kern="1200" dirty="0" smtClean="0"/>
            <a:t>v </a:t>
          </a:r>
          <a:r>
            <a:rPr lang="cs-CZ" sz="2300" kern="1200" dirty="0" smtClean="0"/>
            <a:t>průsečíku obou křivek</a:t>
          </a:r>
          <a:endParaRPr lang="cs-CZ" sz="2300" kern="1200" dirty="0"/>
        </a:p>
      </dsp:txBody>
      <dsp:txXfrm rot="5400000">
        <a:off x="1089" y="755649"/>
        <a:ext cx="2829594" cy="2266950"/>
      </dsp:txXfrm>
    </dsp:sp>
    <dsp:sp modelId="{4E693420-E10F-497B-8D95-B510EBBB23A3}">
      <dsp:nvSpPr>
        <dsp:cNvPr id="0" name=""/>
        <dsp:cNvSpPr/>
      </dsp:nvSpPr>
      <dsp:spPr>
        <a:xfrm rot="16200000">
          <a:off x="2568575" y="474327"/>
          <a:ext cx="3778250" cy="2829594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6062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dirty="0" smtClean="0"/>
            <a:t>To je cena za kterou se nakupuje  </a:t>
          </a:r>
          <a:r>
            <a:rPr lang="cs-CZ" sz="2300" kern="1200" dirty="0" smtClean="0"/>
            <a:t/>
          </a:r>
          <a:br>
            <a:rPr lang="cs-CZ" sz="2300" kern="1200" dirty="0" smtClean="0"/>
          </a:br>
          <a:r>
            <a:rPr lang="cs-CZ" sz="2300" kern="1200" dirty="0" smtClean="0"/>
            <a:t>a </a:t>
          </a:r>
          <a:r>
            <a:rPr lang="cs-CZ" sz="2300" kern="1200" dirty="0" smtClean="0"/>
            <a:t>prodává </a:t>
          </a:r>
          <a:r>
            <a:rPr lang="cs-CZ" sz="2300" kern="1200" dirty="0" smtClean="0"/>
            <a:t/>
          </a:r>
          <a:br>
            <a:rPr lang="cs-CZ" sz="2300" kern="1200" dirty="0" smtClean="0"/>
          </a:br>
          <a:r>
            <a:rPr lang="cs-CZ" sz="2300" kern="1200" dirty="0" smtClean="0"/>
            <a:t>v </a:t>
          </a:r>
          <a:r>
            <a:rPr lang="cs-CZ" sz="2300" kern="1200" dirty="0" smtClean="0"/>
            <a:t>případě rovnosti nabídky a poptávky</a:t>
          </a:r>
          <a:endParaRPr lang="cs-CZ" sz="2300" kern="1200" dirty="0"/>
        </a:p>
      </dsp:txBody>
      <dsp:txXfrm rot="5400000">
        <a:off x="3042903" y="755649"/>
        <a:ext cx="2829594" cy="2266950"/>
      </dsp:txXfrm>
    </dsp:sp>
    <dsp:sp modelId="{EC73D4F7-3018-4491-8153-41ADF1130A2B}">
      <dsp:nvSpPr>
        <dsp:cNvPr id="0" name=""/>
        <dsp:cNvSpPr/>
      </dsp:nvSpPr>
      <dsp:spPr>
        <a:xfrm rot="16200000">
          <a:off x="5610389" y="474327"/>
          <a:ext cx="3778250" cy="2829594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6062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dirty="0" smtClean="0"/>
            <a:t>Tento stav je spíše výjimečný – neexistuje trh, kde by se vše co se </a:t>
          </a:r>
          <a:r>
            <a:rPr lang="cs-CZ" sz="2300" kern="1200" dirty="0" smtClean="0"/>
            <a:t>vyrobilo, </a:t>
          </a:r>
          <a:r>
            <a:rPr lang="cs-CZ" sz="2300" kern="1200" dirty="0" smtClean="0"/>
            <a:t>zároveň i prodalo</a:t>
          </a:r>
          <a:endParaRPr lang="cs-CZ" sz="2300" kern="1200" dirty="0"/>
        </a:p>
      </dsp:txBody>
      <dsp:txXfrm rot="5400000">
        <a:off x="6084717" y="755649"/>
        <a:ext cx="2829594" cy="22669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A36046-087C-47F0-B0DC-42122F6ECFD4}">
      <dsp:nvSpPr>
        <dsp:cNvPr id="0" name=""/>
        <dsp:cNvSpPr/>
      </dsp:nvSpPr>
      <dsp:spPr>
        <a:xfrm rot="10800000">
          <a:off x="1069907" y="0"/>
          <a:ext cx="3429928" cy="82391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322" tIns="87630" rIns="163576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kern="1200" dirty="0" smtClean="0"/>
            <a:t>Kupující - poptávka</a:t>
          </a:r>
          <a:endParaRPr lang="cs-CZ" sz="2300" kern="1200" dirty="0"/>
        </a:p>
      </dsp:txBody>
      <dsp:txXfrm rot="10800000">
        <a:off x="1275885" y="0"/>
        <a:ext cx="3223950" cy="823911"/>
      </dsp:txXfrm>
    </dsp:sp>
    <dsp:sp modelId="{9A1A064B-4136-4557-AED2-EE71A30D453A}">
      <dsp:nvSpPr>
        <dsp:cNvPr id="0" name=""/>
        <dsp:cNvSpPr/>
      </dsp:nvSpPr>
      <dsp:spPr>
        <a:xfrm>
          <a:off x="657951" y="0"/>
          <a:ext cx="823911" cy="82391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2A34D2-589A-414B-A62C-09FAEB5FBA89}">
      <dsp:nvSpPr>
        <dsp:cNvPr id="0" name=""/>
        <dsp:cNvSpPr/>
      </dsp:nvSpPr>
      <dsp:spPr>
        <a:xfrm rot="10800000">
          <a:off x="1074161" y="0"/>
          <a:ext cx="3446820" cy="823911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322" tIns="87630" rIns="163576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kern="1200" dirty="0" smtClean="0"/>
            <a:t>Prodávající - nabídka</a:t>
          </a:r>
          <a:endParaRPr lang="cs-CZ" sz="2300" kern="1200" dirty="0"/>
        </a:p>
      </dsp:txBody>
      <dsp:txXfrm rot="10800000">
        <a:off x="1280139" y="0"/>
        <a:ext cx="3240842" cy="823911"/>
      </dsp:txXfrm>
    </dsp:sp>
    <dsp:sp modelId="{2CE3A78C-DA1A-4978-963B-A5A2F1E575A0}">
      <dsp:nvSpPr>
        <dsp:cNvPr id="0" name=""/>
        <dsp:cNvSpPr/>
      </dsp:nvSpPr>
      <dsp:spPr>
        <a:xfrm>
          <a:off x="662205" y="0"/>
          <a:ext cx="823911" cy="82391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A36046-087C-47F0-B0DC-42122F6ECFD4}">
      <dsp:nvSpPr>
        <dsp:cNvPr id="0" name=""/>
        <dsp:cNvSpPr/>
      </dsp:nvSpPr>
      <dsp:spPr>
        <a:xfrm rot="10800000">
          <a:off x="1069907" y="0"/>
          <a:ext cx="3429928" cy="82391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322" tIns="87630" rIns="163576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kern="1200" dirty="0" smtClean="0"/>
            <a:t>Kupující - poptávka</a:t>
          </a:r>
          <a:endParaRPr lang="cs-CZ" sz="2300" kern="1200" dirty="0"/>
        </a:p>
      </dsp:txBody>
      <dsp:txXfrm rot="10800000">
        <a:off x="1275885" y="0"/>
        <a:ext cx="3223950" cy="823911"/>
      </dsp:txXfrm>
    </dsp:sp>
    <dsp:sp modelId="{9A1A064B-4136-4557-AED2-EE71A30D453A}">
      <dsp:nvSpPr>
        <dsp:cNvPr id="0" name=""/>
        <dsp:cNvSpPr/>
      </dsp:nvSpPr>
      <dsp:spPr>
        <a:xfrm>
          <a:off x="657951" y="0"/>
          <a:ext cx="823911" cy="82391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2A34D2-589A-414B-A62C-09FAEB5FBA89}">
      <dsp:nvSpPr>
        <dsp:cNvPr id="0" name=""/>
        <dsp:cNvSpPr/>
      </dsp:nvSpPr>
      <dsp:spPr>
        <a:xfrm rot="10800000">
          <a:off x="1103184" y="0"/>
          <a:ext cx="3446820" cy="823911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322" tIns="87630" rIns="163576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kern="1200" dirty="0" smtClean="0"/>
            <a:t>Prodávající - nabídka</a:t>
          </a:r>
          <a:endParaRPr lang="cs-CZ" sz="2300" kern="1200" dirty="0"/>
        </a:p>
      </dsp:txBody>
      <dsp:txXfrm rot="10800000">
        <a:off x="1309162" y="0"/>
        <a:ext cx="3240842" cy="823911"/>
      </dsp:txXfrm>
    </dsp:sp>
    <dsp:sp modelId="{2CE3A78C-DA1A-4978-963B-A5A2F1E575A0}">
      <dsp:nvSpPr>
        <dsp:cNvPr id="0" name=""/>
        <dsp:cNvSpPr/>
      </dsp:nvSpPr>
      <dsp:spPr>
        <a:xfrm>
          <a:off x="662205" y="0"/>
          <a:ext cx="823911" cy="82391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8220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7870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3651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98921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37097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1754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8757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0334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8617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462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1243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9778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0314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7663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4584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9833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7A89D-9672-411B-A88B-74D6CEA0A58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CDDDECA-958C-4505-A222-854916CBC9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0013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Tržní rovnováha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Vzájemné působení nabídky a poptávky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1321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Vznik nedostatku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NENÍ ZBOŽÍ NEBO HO JE MÁLO</a:t>
            </a:r>
          </a:p>
          <a:p>
            <a:endParaRPr lang="cs-CZ" dirty="0"/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LIDÉ HO CHTĚJÍ A ZAPLATÍ ZA TO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I </a:t>
            </a:r>
            <a:r>
              <a:rPr lang="cs-CZ" dirty="0" smtClean="0"/>
              <a:t>VÍCE PENĚZ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KUPUJÍCÍ NA TO REAGUJÍ NEZÁJMEM (PŘESTÁVAJÍ TAK DRAHÉ ZBOŽÍ KUPOVAT)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VÝROBCI VIDÍ, ŽE JE ZÁJEM I ZA TAKTO VYSOKOU CENU</a:t>
            </a:r>
          </a:p>
          <a:p>
            <a:endParaRPr lang="cs-CZ" dirty="0"/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NABÍZEJÍ VÍCE TOHOTO ZBOŽÍ, ALE CENU NESNIŽUJÍ </a:t>
            </a:r>
            <a:r>
              <a:rPr lang="cs-CZ" dirty="0" smtClean="0"/>
              <a:t>(POŘÁD </a:t>
            </a:r>
            <a:r>
              <a:rPr lang="cs-CZ" dirty="0" smtClean="0"/>
              <a:t>JE VYSOKÁ)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VÝROBCI MUSÍ SNÍŽIT CENU AŽ DO ROVNOVÁŽNÉ CENY</a:t>
            </a:r>
            <a:endParaRPr lang="cs-CZ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247397629"/>
              </p:ext>
            </p:extLst>
          </p:nvPr>
        </p:nvGraphicFramePr>
        <p:xfrm>
          <a:off x="839788" y="1681163"/>
          <a:ext cx="5157787" cy="823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253066103"/>
              </p:ext>
            </p:extLst>
          </p:nvPr>
        </p:nvGraphicFramePr>
        <p:xfrm>
          <a:off x="6172200" y="1681163"/>
          <a:ext cx="5183188" cy="823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Šipka dolů 5"/>
          <p:cNvSpPr/>
          <p:nvPr/>
        </p:nvSpPr>
        <p:spPr>
          <a:xfrm>
            <a:off x="8366078" y="3166281"/>
            <a:ext cx="368489" cy="8052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7" name="Šipka dolů 6"/>
          <p:cNvSpPr/>
          <p:nvPr/>
        </p:nvSpPr>
        <p:spPr>
          <a:xfrm rot="13554042">
            <a:off x="5446757" y="2955282"/>
            <a:ext cx="600502" cy="8461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" name="Šipka dolů 7"/>
          <p:cNvSpPr/>
          <p:nvPr/>
        </p:nvSpPr>
        <p:spPr>
          <a:xfrm rot="2826040">
            <a:off x="5594715" y="4220191"/>
            <a:ext cx="464023" cy="6414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3" name="Šipka dolů 12"/>
          <p:cNvSpPr/>
          <p:nvPr/>
        </p:nvSpPr>
        <p:spPr>
          <a:xfrm>
            <a:off x="3323771" y="2844800"/>
            <a:ext cx="580572" cy="8853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14" name="Šipka doprava 13"/>
          <p:cNvSpPr/>
          <p:nvPr/>
        </p:nvSpPr>
        <p:spPr>
          <a:xfrm>
            <a:off x="5268686" y="5602514"/>
            <a:ext cx="943428" cy="5805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5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7530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FF0000"/>
                </a:solidFill>
              </a:rPr>
              <a:t>Přebytek zboží na trhu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Při přebytku bude situace přesně opačná</a:t>
            </a:r>
          </a:p>
          <a:p>
            <a:r>
              <a:rPr lang="cs-CZ" dirty="0" smtClean="0"/>
              <a:t>Zboží na trhu je tolik, že kupující nejsou schopni jeho množství skoupit.</a:t>
            </a:r>
          </a:p>
          <a:p>
            <a:r>
              <a:rPr lang="cs-CZ" dirty="0" smtClean="0"/>
              <a:t>Nabídka zboží je podstatně vyšší než poptávka.</a:t>
            </a:r>
          </a:p>
          <a:p>
            <a:r>
              <a:rPr lang="cs-CZ" dirty="0" smtClean="0"/>
              <a:t>Výrobce se musí pokusit podpořit jeho prodej, snížením ceny popřípadě výprodejem. </a:t>
            </a:r>
            <a:r>
              <a:rPr lang="cs-CZ" dirty="0" smtClean="0"/>
              <a:t>(posezónní </a:t>
            </a:r>
            <a:r>
              <a:rPr lang="cs-CZ" dirty="0" smtClean="0"/>
              <a:t>slevy)</a:t>
            </a:r>
          </a:p>
          <a:p>
            <a:r>
              <a:rPr lang="cs-CZ" dirty="0" smtClean="0"/>
              <a:t>Za tohoto stavu však výrobcům klesají zisky, z jejich strany může dojít k tomu, že omezí výrobu.</a:t>
            </a:r>
          </a:p>
          <a:p>
            <a:r>
              <a:rPr lang="cs-CZ" dirty="0" smtClean="0"/>
              <a:t>Po určitém čase pak spotřebitel pocítí nedostatek tohoto zboží.</a:t>
            </a:r>
          </a:p>
          <a:p>
            <a:r>
              <a:rPr lang="cs-CZ" dirty="0" smtClean="0"/>
              <a:t>Rozdíly se vyrovnávají.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9365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83331" y="321582"/>
            <a:ext cx="10515600" cy="1325563"/>
          </a:xfrm>
        </p:spPr>
        <p:txBody>
          <a:bodyPr/>
          <a:lstStyle/>
          <a:p>
            <a:r>
              <a:rPr lang="cs-CZ" dirty="0" smtClean="0"/>
              <a:t>Vznik přebytku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NA TRHU JE HODNĚ ZBOŽÍ</a:t>
            </a:r>
          </a:p>
          <a:p>
            <a:endParaRPr lang="cs-CZ" dirty="0" smtClean="0"/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KUPUJÍCÍ NESTÍHAJÍ SKUPOVAT ZBOŽÍ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ZÁKAZNÍKŮM PO ČASE ZBOŽÍ CHYBÍ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VÝROBCI SE SNAŽÍ PODPOŘIT PRODEJ SLEVAMI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ZISKY KLESAJÍ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VÝROBCI PŘESTÁVAJÍ  VYRÁBĚT</a:t>
            </a:r>
            <a:endParaRPr lang="cs-CZ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245239569"/>
              </p:ext>
            </p:extLst>
          </p:nvPr>
        </p:nvGraphicFramePr>
        <p:xfrm>
          <a:off x="854303" y="1521506"/>
          <a:ext cx="5157787" cy="823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2130102098"/>
              </p:ext>
            </p:extLst>
          </p:nvPr>
        </p:nvGraphicFramePr>
        <p:xfrm>
          <a:off x="6273800" y="1390878"/>
          <a:ext cx="5183188" cy="823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Šipka dolů 5"/>
          <p:cNvSpPr/>
          <p:nvPr/>
        </p:nvSpPr>
        <p:spPr>
          <a:xfrm>
            <a:off x="7669392" y="3151766"/>
            <a:ext cx="368489" cy="8052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7" name="Šipka dolů 6"/>
          <p:cNvSpPr/>
          <p:nvPr/>
        </p:nvSpPr>
        <p:spPr>
          <a:xfrm rot="13554042">
            <a:off x="5867671" y="2853680"/>
            <a:ext cx="600502" cy="8461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" name="Šipka dolů 7"/>
          <p:cNvSpPr/>
          <p:nvPr/>
        </p:nvSpPr>
        <p:spPr>
          <a:xfrm>
            <a:off x="8744315" y="4191163"/>
            <a:ext cx="464023" cy="6414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3" name="Šipka dolů 12"/>
          <p:cNvSpPr/>
          <p:nvPr/>
        </p:nvSpPr>
        <p:spPr>
          <a:xfrm>
            <a:off x="3381828" y="2888342"/>
            <a:ext cx="580572" cy="8853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5" name="Šipka doleva 4"/>
          <p:cNvSpPr/>
          <p:nvPr/>
        </p:nvSpPr>
        <p:spPr>
          <a:xfrm>
            <a:off x="6386285" y="4818742"/>
            <a:ext cx="798286" cy="46445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5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9415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Vysvětlete tyto pojmy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Tržní rovnováha</a:t>
            </a:r>
          </a:p>
          <a:p>
            <a:r>
              <a:rPr lang="cs-CZ" dirty="0" smtClean="0"/>
              <a:t>Rovnovážná cena a množství</a:t>
            </a:r>
          </a:p>
          <a:p>
            <a:r>
              <a:rPr lang="cs-CZ" dirty="0" smtClean="0"/>
              <a:t>Přebytek</a:t>
            </a:r>
          </a:p>
          <a:p>
            <a:r>
              <a:rPr lang="cs-CZ" dirty="0" smtClean="0"/>
              <a:t>Nedostatek</a:t>
            </a:r>
          </a:p>
          <a:p>
            <a:r>
              <a:rPr lang="cs-CZ" dirty="0" smtClean="0"/>
              <a:t>Výhody a nevýhody pro výrobce a spotřebitele u přebytku a nedostatku zboží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286" y="717920"/>
            <a:ext cx="1817827" cy="173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70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89212" y="1610435"/>
            <a:ext cx="8915400" cy="47357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/>
              <a:t>MAGNUSKOVÁ</a:t>
            </a:r>
            <a:r>
              <a:rPr lang="cs-CZ" sz="1800" dirty="0" smtClean="0"/>
              <a:t>, J.: Finanční </a:t>
            </a:r>
            <a:r>
              <a:rPr lang="cs-CZ" sz="1800" dirty="0"/>
              <a:t>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družstvech ( zákon o obchodních </a:t>
            </a:r>
            <a:r>
              <a:rPr lang="cs-CZ" dirty="0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70615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89212" y="1610435"/>
            <a:ext cx="8915400" cy="4735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>
              <a:spcBef>
                <a:spcPts val="900"/>
              </a:spcBef>
              <a:buNone/>
            </a:pPr>
            <a:r>
              <a:rPr lang="cs-CZ" sz="1800" dirty="0" smtClean="0"/>
              <a:t>Obrázky z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13436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1" y="452935"/>
            <a:ext cx="5761038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435780"/>
              </p:ext>
            </p:extLst>
          </p:nvPr>
        </p:nvGraphicFramePr>
        <p:xfrm>
          <a:off x="2589213" y="2311024"/>
          <a:ext cx="7056784" cy="3693067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VY_32_INOVACE_0916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Tržní rovnováha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17.11.2013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tržní rovnováhu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3449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Úvod tržní rovnováhy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Každý ekonomický subjekt je současně jak na straně nabídky, tak i na straně poptávky.</a:t>
            </a:r>
          </a:p>
          <a:p>
            <a:r>
              <a:rPr lang="cs-CZ" dirty="0" smtClean="0"/>
              <a:t>Firma má řadu odběratelů </a:t>
            </a:r>
            <a:r>
              <a:rPr lang="cs-CZ" dirty="0" smtClean="0"/>
              <a:t>(vystupuje </a:t>
            </a:r>
            <a:r>
              <a:rPr lang="cs-CZ" dirty="0" smtClean="0"/>
              <a:t>tak vůči nim na straně nabídky)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zároveň i řadu dodavatelů </a:t>
            </a:r>
            <a:r>
              <a:rPr lang="cs-CZ" dirty="0" smtClean="0"/>
              <a:t>(vystupuje </a:t>
            </a:r>
            <a:r>
              <a:rPr lang="cs-CZ" dirty="0" smtClean="0"/>
              <a:t>tak vůči nim na straně poptávky)</a:t>
            </a:r>
          </a:p>
          <a:p>
            <a:r>
              <a:rPr lang="cs-CZ" dirty="0" smtClean="0"/>
              <a:t>Proces ekonomického jednání a </a:t>
            </a:r>
            <a:r>
              <a:rPr lang="cs-CZ" dirty="0" smtClean="0"/>
              <a:t>chování </a:t>
            </a:r>
            <a:r>
              <a:rPr lang="cs-CZ" dirty="0" smtClean="0"/>
              <a:t>je na všech trzích každodenním procesem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554" y="4166731"/>
            <a:ext cx="4762500" cy="234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94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Definice tržní rovnováhy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1762893"/>
              </p:ext>
            </p:extLst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9363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Klíčovou roli v tomto procesu má CENA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Výše ceny a její pohyb má koordinační funkci v procesu střetu</a:t>
            </a:r>
          </a:p>
          <a:p>
            <a:r>
              <a:rPr lang="cs-CZ" dirty="0" smtClean="0"/>
              <a:t>Lidé sledují ceny, protože chtějí šetřit. </a:t>
            </a:r>
          </a:p>
          <a:p>
            <a:r>
              <a:rPr lang="cs-CZ" dirty="0" smtClean="0"/>
              <a:t>Vždy zareagují, když se ceny mění.</a:t>
            </a:r>
          </a:p>
          <a:p>
            <a:r>
              <a:rPr lang="cs-CZ" dirty="0" smtClean="0"/>
              <a:t>Mechanismus nabídky a poptávky je procesem neustálého přizpůsobování se. 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1" y="2254343"/>
            <a:ext cx="1692322" cy="163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380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502208008"/>
              </p:ext>
            </p:extLst>
          </p:nvPr>
        </p:nvGraphicFramePr>
        <p:xfrm>
          <a:off x="839788" y="457200"/>
          <a:ext cx="3932237" cy="116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sz="1600" dirty="0" smtClean="0"/>
          </a:p>
          <a:p>
            <a:pPr marL="1828800" lvl="4" indent="0">
              <a:buNone/>
            </a:pPr>
            <a:endParaRPr lang="cs-CZ" sz="1600" dirty="0"/>
          </a:p>
          <a:p>
            <a:pPr marL="1828800" lvl="4" indent="0">
              <a:buNone/>
            </a:pPr>
            <a:r>
              <a:rPr lang="cs-CZ" sz="1800" dirty="0" smtClean="0"/>
              <a:t>D			    S</a:t>
            </a:r>
          </a:p>
          <a:p>
            <a:pPr marL="1828800" lvl="4" indent="0">
              <a:buNone/>
            </a:pPr>
            <a:r>
              <a:rPr lang="cs-CZ" sz="1800" dirty="0" smtClean="0"/>
              <a:t>     Nedostatek</a:t>
            </a:r>
          </a:p>
          <a:p>
            <a:pPr lvl="4"/>
            <a:endParaRPr lang="cs-CZ" sz="1800" dirty="0" smtClean="0"/>
          </a:p>
          <a:p>
            <a:pPr marL="1828800" lvl="4" indent="0">
              <a:buNone/>
            </a:pPr>
            <a:endParaRPr lang="cs-CZ" sz="1800" dirty="0" smtClean="0"/>
          </a:p>
          <a:p>
            <a:pPr marL="1828800" lvl="4" indent="0">
              <a:buNone/>
            </a:pPr>
            <a:r>
              <a:rPr lang="cs-CZ" sz="1800" dirty="0" smtClean="0"/>
              <a:t>     R</a:t>
            </a:r>
          </a:p>
          <a:p>
            <a:pPr marL="1828800" lvl="4" indent="0">
              <a:buNone/>
            </a:pPr>
            <a:endParaRPr lang="cs-CZ" sz="1800" dirty="0" smtClean="0"/>
          </a:p>
          <a:p>
            <a:pPr marL="1828800" lvl="4" indent="0">
              <a:buNone/>
            </a:pPr>
            <a:endParaRPr lang="cs-CZ" sz="1800" dirty="0"/>
          </a:p>
          <a:p>
            <a:pPr marL="1828800" lvl="4" indent="0">
              <a:buNone/>
            </a:pPr>
            <a:r>
              <a:rPr lang="cs-CZ" sz="1800" dirty="0" smtClean="0"/>
              <a:t>           Přebytek</a:t>
            </a:r>
            <a:endParaRPr lang="cs-CZ" sz="1800" dirty="0"/>
          </a:p>
          <a:p>
            <a:pPr marL="1828800" lvl="4" indent="0">
              <a:buNone/>
            </a:pPr>
            <a:endParaRPr lang="cs-CZ" sz="1800" dirty="0" smtClean="0"/>
          </a:p>
          <a:p>
            <a:pPr marL="1828800" lvl="4" indent="0">
              <a:buNone/>
            </a:pPr>
            <a:r>
              <a:rPr lang="cs-CZ" sz="1800" dirty="0"/>
              <a:t>	</a:t>
            </a:r>
            <a:r>
              <a:rPr lang="cs-CZ" sz="1800" dirty="0" smtClean="0"/>
              <a:t>			Q</a:t>
            </a:r>
            <a:endParaRPr lang="cs-CZ" sz="18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cs-CZ" sz="2400" dirty="0" smtClean="0"/>
              <a:t>Působení N a P se dá vyjádřit graficky spojením obou grafů do jednoho.</a:t>
            </a:r>
          </a:p>
          <a:p>
            <a:r>
              <a:rPr lang="cs-CZ" sz="2400" dirty="0" smtClean="0"/>
              <a:t>Tento graf je pouze momentálním vyjádřením stavu tržních sil, je časově omezen, mění se, pohybuje se.</a:t>
            </a:r>
          </a:p>
          <a:p>
            <a:r>
              <a:rPr lang="cs-CZ" sz="2400" dirty="0" smtClean="0"/>
              <a:t>Graf tedy zachycuje vždy jen okamžitý stav k určitému datu.</a:t>
            </a:r>
            <a:endParaRPr lang="cs-CZ" sz="2400" dirty="0"/>
          </a:p>
        </p:txBody>
      </p:sp>
      <p:cxnSp>
        <p:nvCxnSpPr>
          <p:cNvPr id="7" name="Přímá spojnice 6"/>
          <p:cNvCxnSpPr/>
          <p:nvPr/>
        </p:nvCxnSpPr>
        <p:spPr>
          <a:xfrm>
            <a:off x="6291618" y="1542197"/>
            <a:ext cx="0" cy="33300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6305266" y="4899546"/>
            <a:ext cx="4558352" cy="136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blouk 9"/>
          <p:cNvSpPr/>
          <p:nvPr/>
        </p:nvSpPr>
        <p:spPr>
          <a:xfrm rot="9464090">
            <a:off x="7028597" y="-1310185"/>
            <a:ext cx="3671248" cy="5124734"/>
          </a:xfrm>
          <a:prstGeom prst="arc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louk 11"/>
          <p:cNvSpPr/>
          <p:nvPr/>
        </p:nvSpPr>
        <p:spPr>
          <a:xfrm rot="6179109">
            <a:off x="5145206" y="-1078173"/>
            <a:ext cx="4804012" cy="4988257"/>
          </a:xfrm>
          <a:prstGeom prst="arc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8569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Rovnovážná cena, rovnovážné množství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5135244"/>
              </p:ext>
            </p:extLst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78686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Rozdíly na trhu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Při jiné ceně než e cena rovnovážná, vzniká na trhu buď přebytek nebo nedostatek</a:t>
            </a:r>
          </a:p>
          <a:p>
            <a:r>
              <a:rPr lang="cs-CZ" dirty="0" smtClean="0"/>
              <a:t>Tržní síly začínají na trhu působit právě v okamžiku přebytku nebo nedostatku.</a:t>
            </a:r>
          </a:p>
          <a:p>
            <a:r>
              <a:rPr lang="cs-CZ" dirty="0" smtClean="0"/>
              <a:t>Tyto síly mění ceny, nabídku i poptávku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78973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FF0000"/>
                </a:solidFill>
              </a:rPr>
              <a:t>Nedostatek zboží na trhu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Při nedostatku jsou kupující ochotni zaplatit i vyšší cenu. To vede na straně výrobců ke zvýšení ceny a poté i ke zvýšení nabízeného množství.</a:t>
            </a:r>
          </a:p>
          <a:p>
            <a:r>
              <a:rPr lang="cs-CZ" dirty="0" smtClean="0"/>
              <a:t>Tento stav ukazuje výrobců možnost výhodné výroby s větším ziskem.</a:t>
            </a:r>
          </a:p>
          <a:p>
            <a:r>
              <a:rPr lang="cs-CZ" dirty="0" smtClean="0"/>
              <a:t>Na trhu se tak objeví více zboží za vyšší cenu, kupující na to reagují snížením poptávky(vyšší cena odradí některé zájemce), rozdíly mezi nabídkou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poptávkou  se vyrovnávají , tržní </a:t>
            </a:r>
            <a:r>
              <a:rPr lang="cs-CZ" dirty="0" smtClean="0"/>
              <a:t>cena </a:t>
            </a:r>
            <a:r>
              <a:rPr lang="cs-CZ" dirty="0" smtClean="0"/>
              <a:t>se musí snížit – postupně se přibližuje rovnovážné ceně.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24925028"/>
      </p:ext>
    </p:extLst>
  </p:cSld>
  <p:clrMapOvr>
    <a:masterClrMapping/>
  </p:clrMapOvr>
</p:sld>
</file>

<file path=ppt/theme/theme1.xml><?xml version="1.0" encoding="utf-8"?>
<a:theme xmlns:a="http://schemas.openxmlformats.org/drawingml/2006/main" name="Stébla">
  <a:themeElements>
    <a:clrScheme name="Stébla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Stébla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tébla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82</TotalTime>
  <Words>721</Words>
  <Application>Microsoft Office PowerPoint</Application>
  <PresentationFormat>Vlastní</PresentationFormat>
  <Paragraphs>129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Stébla</vt:lpstr>
      <vt:lpstr>Tržní rovnováha</vt:lpstr>
      <vt:lpstr>Prezentace aplikace PowerPoint</vt:lpstr>
      <vt:lpstr>Úvod tržní rovnováhy</vt:lpstr>
      <vt:lpstr>Definice tržní rovnováhy</vt:lpstr>
      <vt:lpstr>Klíčovou roli v tomto procesu má CENA</vt:lpstr>
      <vt:lpstr>Prezentace aplikace PowerPoint</vt:lpstr>
      <vt:lpstr>Rovnovážná cena, rovnovážné množství</vt:lpstr>
      <vt:lpstr>Rozdíly na trhu</vt:lpstr>
      <vt:lpstr>Nedostatek zboží na trhu</vt:lpstr>
      <vt:lpstr>Vznik nedostatku</vt:lpstr>
      <vt:lpstr>Přebytek zboží na trhu</vt:lpstr>
      <vt:lpstr>Vznik přebytku</vt:lpstr>
      <vt:lpstr>Vysvětlete tyto pojmy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Tržní rovnováha</dc:title>
  <dc:creator>Kabourkovci</dc:creator>
  <cp:lastModifiedBy>LIVA</cp:lastModifiedBy>
  <cp:revision>20</cp:revision>
  <dcterms:created xsi:type="dcterms:W3CDTF">2013-10-20T11:42:37Z</dcterms:created>
  <dcterms:modified xsi:type="dcterms:W3CDTF">2014-10-23T16:17:36Z</dcterms:modified>
</cp:coreProperties>
</file>