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74" r:id="rId3"/>
    <p:sldId id="257" r:id="rId4"/>
    <p:sldId id="270" r:id="rId5"/>
    <p:sldId id="271" r:id="rId6"/>
    <p:sldId id="272"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3" r:id="rId20"/>
    <p:sldId id="275" r:id="rId21"/>
    <p:sldId id="276" r:id="rId22"/>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240"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iagrams/_rels/data1.xml.rels><?xml version="1.0" encoding="UTF-8" standalone="yes"?>
<Relationships xmlns="http://schemas.openxmlformats.org/package/2006/relationships"><Relationship Id="rId1" Type="http://schemas.openxmlformats.org/officeDocument/2006/relationships/image" Target="../media/image8.PNG"/></Relationships>
</file>

<file path=ppt/diagrams/_rels/drawing1.xml.rels><?xml version="1.0" encoding="UTF-8" standalone="yes"?>
<Relationships xmlns="http://schemas.openxmlformats.org/package/2006/relationships"><Relationship Id="rId1"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D8D0AB-166D-49B1-A38A-AC04E957D275}" type="doc">
      <dgm:prSet loTypeId="urn:microsoft.com/office/officeart/2005/8/layout/hList7" loCatId="list" qsTypeId="urn:microsoft.com/office/officeart/2005/8/quickstyle/simple1" qsCatId="simple" csTypeId="urn:microsoft.com/office/officeart/2005/8/colors/colorful3" csCatId="colorful" phldr="1"/>
      <dgm:spPr/>
      <dgm:t>
        <a:bodyPr/>
        <a:lstStyle/>
        <a:p>
          <a:endParaRPr lang="cs-CZ"/>
        </a:p>
      </dgm:t>
    </dgm:pt>
    <dgm:pt modelId="{649B5219-125D-4420-BCC8-E00C6E461FF2}">
      <dgm:prSet/>
      <dgm:spPr/>
      <dgm:t>
        <a:bodyPr/>
        <a:lstStyle/>
        <a:p>
          <a:pPr rtl="0"/>
          <a:r>
            <a:rPr lang="cs-CZ" b="1" dirty="0" smtClean="0"/>
            <a:t>Úřad pro ochranu hospodářské soutěže se sídlem v Brně a vychází ze zákona o ochraně hospodářské soutěže – tzn. Antimonopolní zákon</a:t>
          </a:r>
          <a:endParaRPr lang="cs-CZ" dirty="0"/>
        </a:p>
      </dgm:t>
    </dgm:pt>
    <dgm:pt modelId="{C98B1A0E-8795-4B36-9DC3-FDC87BFF4C71}" type="parTrans" cxnId="{C389F4D7-3B2D-4310-AD54-792CDFF7EDD5}">
      <dgm:prSet/>
      <dgm:spPr/>
      <dgm:t>
        <a:bodyPr/>
        <a:lstStyle/>
        <a:p>
          <a:endParaRPr lang="cs-CZ"/>
        </a:p>
      </dgm:t>
    </dgm:pt>
    <dgm:pt modelId="{8A34D81B-AAEC-4B42-9EAE-2B8AF6626D21}" type="sibTrans" cxnId="{C389F4D7-3B2D-4310-AD54-792CDFF7EDD5}">
      <dgm:prSet/>
      <dgm:spPr/>
      <dgm:t>
        <a:bodyPr/>
        <a:lstStyle/>
        <a:p>
          <a:endParaRPr lang="cs-CZ"/>
        </a:p>
      </dgm:t>
    </dgm:pt>
    <dgm:pt modelId="{2635212F-2BCC-4642-A1BA-65B3486CF855}" type="pres">
      <dgm:prSet presAssocID="{93D8D0AB-166D-49B1-A38A-AC04E957D275}" presName="Name0" presStyleCnt="0">
        <dgm:presLayoutVars>
          <dgm:dir/>
          <dgm:resizeHandles val="exact"/>
        </dgm:presLayoutVars>
      </dgm:prSet>
      <dgm:spPr/>
      <dgm:t>
        <a:bodyPr/>
        <a:lstStyle/>
        <a:p>
          <a:endParaRPr lang="cs-CZ"/>
        </a:p>
      </dgm:t>
    </dgm:pt>
    <dgm:pt modelId="{E3EDA840-E715-4B41-A2BD-87A8AA5CDC9E}" type="pres">
      <dgm:prSet presAssocID="{93D8D0AB-166D-49B1-A38A-AC04E957D275}" presName="fgShape" presStyleLbl="fgShp" presStyleIdx="0" presStyleCnt="1"/>
      <dgm:spPr/>
      <dgm:t>
        <a:bodyPr/>
        <a:lstStyle/>
        <a:p>
          <a:endParaRPr lang="cs-CZ"/>
        </a:p>
      </dgm:t>
    </dgm:pt>
    <dgm:pt modelId="{2EAD0475-724B-46BA-8828-A15D65F5BF78}" type="pres">
      <dgm:prSet presAssocID="{93D8D0AB-166D-49B1-A38A-AC04E957D275}" presName="linComp" presStyleCnt="0"/>
      <dgm:spPr/>
      <dgm:t>
        <a:bodyPr/>
        <a:lstStyle/>
        <a:p>
          <a:endParaRPr lang="cs-CZ"/>
        </a:p>
      </dgm:t>
    </dgm:pt>
    <dgm:pt modelId="{159DA0CD-3C8B-4EC2-8A57-A62F72CBEBFA}" type="pres">
      <dgm:prSet presAssocID="{649B5219-125D-4420-BCC8-E00C6E461FF2}" presName="compNode" presStyleCnt="0"/>
      <dgm:spPr/>
      <dgm:t>
        <a:bodyPr/>
        <a:lstStyle/>
        <a:p>
          <a:endParaRPr lang="cs-CZ"/>
        </a:p>
      </dgm:t>
    </dgm:pt>
    <dgm:pt modelId="{95F1AB17-2339-4806-8FCB-01D90125A182}" type="pres">
      <dgm:prSet presAssocID="{649B5219-125D-4420-BCC8-E00C6E461FF2}" presName="bkgdShape" presStyleLbl="node1" presStyleIdx="0" presStyleCnt="1"/>
      <dgm:spPr/>
      <dgm:t>
        <a:bodyPr/>
        <a:lstStyle/>
        <a:p>
          <a:endParaRPr lang="cs-CZ"/>
        </a:p>
      </dgm:t>
    </dgm:pt>
    <dgm:pt modelId="{9C65B417-47F8-45FD-8D55-22A94DFB1767}" type="pres">
      <dgm:prSet presAssocID="{649B5219-125D-4420-BCC8-E00C6E461FF2}" presName="nodeTx" presStyleLbl="node1" presStyleIdx="0" presStyleCnt="1">
        <dgm:presLayoutVars>
          <dgm:bulletEnabled val="1"/>
        </dgm:presLayoutVars>
      </dgm:prSet>
      <dgm:spPr/>
      <dgm:t>
        <a:bodyPr/>
        <a:lstStyle/>
        <a:p>
          <a:endParaRPr lang="cs-CZ"/>
        </a:p>
      </dgm:t>
    </dgm:pt>
    <dgm:pt modelId="{B66EB111-C914-4EE6-AC1F-008378E211E3}" type="pres">
      <dgm:prSet presAssocID="{649B5219-125D-4420-BCC8-E00C6E461FF2}" presName="invisiNode" presStyleLbl="node1" presStyleIdx="0" presStyleCnt="1"/>
      <dgm:spPr/>
      <dgm:t>
        <a:bodyPr/>
        <a:lstStyle/>
        <a:p>
          <a:endParaRPr lang="cs-CZ"/>
        </a:p>
      </dgm:t>
    </dgm:pt>
    <dgm:pt modelId="{B1FE5E37-251D-4071-8B9F-E2C555294909}" type="pres">
      <dgm:prSet presAssocID="{649B5219-125D-4420-BCC8-E00C6E461FF2}" presName="imagNode" presStyleLbl="fgImgPlace1" presStyleIdx="0" presStyleCnt="1" custScaleX="131235" custScaleY="131830"/>
      <dgm:spPr>
        <a:blipFill>
          <a:blip xmlns:r="http://schemas.openxmlformats.org/officeDocument/2006/relationships" r:embed="rId1">
            <a:extLst>
              <a:ext uri="{28A0092B-C50C-407E-A947-70E740481C1C}">
                <a14:useLocalDpi xmlns:a14="http://schemas.microsoft.com/office/drawing/2010/main" val="0"/>
              </a:ext>
            </a:extLst>
          </a:blip>
          <a:srcRect/>
          <a:stretch>
            <a:fillRect l="-16000" r="-16000"/>
          </a:stretch>
        </a:blipFill>
      </dgm:spPr>
      <dgm:t>
        <a:bodyPr/>
        <a:lstStyle/>
        <a:p>
          <a:endParaRPr lang="cs-CZ"/>
        </a:p>
      </dgm:t>
    </dgm:pt>
  </dgm:ptLst>
  <dgm:cxnLst>
    <dgm:cxn modelId="{C389F4D7-3B2D-4310-AD54-792CDFF7EDD5}" srcId="{93D8D0AB-166D-49B1-A38A-AC04E957D275}" destId="{649B5219-125D-4420-BCC8-E00C6E461FF2}" srcOrd="0" destOrd="0" parTransId="{C98B1A0E-8795-4B36-9DC3-FDC87BFF4C71}" sibTransId="{8A34D81B-AAEC-4B42-9EAE-2B8AF6626D21}"/>
    <dgm:cxn modelId="{00080118-4861-421A-90CC-634CE6D57023}" type="presOf" srcId="{649B5219-125D-4420-BCC8-E00C6E461FF2}" destId="{95F1AB17-2339-4806-8FCB-01D90125A182}" srcOrd="0" destOrd="0" presId="urn:microsoft.com/office/officeart/2005/8/layout/hList7"/>
    <dgm:cxn modelId="{D6AF9B41-317F-4F3D-B252-2E93AD7ADE83}" type="presOf" srcId="{93D8D0AB-166D-49B1-A38A-AC04E957D275}" destId="{2635212F-2BCC-4642-A1BA-65B3486CF855}" srcOrd="0" destOrd="0" presId="urn:microsoft.com/office/officeart/2005/8/layout/hList7"/>
    <dgm:cxn modelId="{AAFC3613-881F-4F4C-BB68-02436D73DDAB}" type="presOf" srcId="{649B5219-125D-4420-BCC8-E00C6E461FF2}" destId="{9C65B417-47F8-45FD-8D55-22A94DFB1767}" srcOrd="1" destOrd="0" presId="urn:microsoft.com/office/officeart/2005/8/layout/hList7"/>
    <dgm:cxn modelId="{9AE30659-EDEA-4DC9-83A3-B4F31BE7488E}" type="presParOf" srcId="{2635212F-2BCC-4642-A1BA-65B3486CF855}" destId="{E3EDA840-E715-4B41-A2BD-87A8AA5CDC9E}" srcOrd="0" destOrd="0" presId="urn:microsoft.com/office/officeart/2005/8/layout/hList7"/>
    <dgm:cxn modelId="{C95A518D-BF61-4A32-9D7F-BC5D294FEA6A}" type="presParOf" srcId="{2635212F-2BCC-4642-A1BA-65B3486CF855}" destId="{2EAD0475-724B-46BA-8828-A15D65F5BF78}" srcOrd="1" destOrd="0" presId="urn:microsoft.com/office/officeart/2005/8/layout/hList7"/>
    <dgm:cxn modelId="{98456E30-0FF1-4679-9C70-A17FC79E9761}" type="presParOf" srcId="{2EAD0475-724B-46BA-8828-A15D65F5BF78}" destId="{159DA0CD-3C8B-4EC2-8A57-A62F72CBEBFA}" srcOrd="0" destOrd="0" presId="urn:microsoft.com/office/officeart/2005/8/layout/hList7"/>
    <dgm:cxn modelId="{5A52A580-6D15-4C61-BC33-9B0EFEE2069A}" type="presParOf" srcId="{159DA0CD-3C8B-4EC2-8A57-A62F72CBEBFA}" destId="{95F1AB17-2339-4806-8FCB-01D90125A182}" srcOrd="0" destOrd="0" presId="urn:microsoft.com/office/officeart/2005/8/layout/hList7"/>
    <dgm:cxn modelId="{522DCAA1-1CFD-41C4-ABD4-2238A0EA073F}" type="presParOf" srcId="{159DA0CD-3C8B-4EC2-8A57-A62F72CBEBFA}" destId="{9C65B417-47F8-45FD-8D55-22A94DFB1767}" srcOrd="1" destOrd="0" presId="urn:microsoft.com/office/officeart/2005/8/layout/hList7"/>
    <dgm:cxn modelId="{39310004-6775-4BAF-B2B3-75B627BE9D80}" type="presParOf" srcId="{159DA0CD-3C8B-4EC2-8A57-A62F72CBEBFA}" destId="{B66EB111-C914-4EE6-AC1F-008378E211E3}" srcOrd="2" destOrd="0" presId="urn:microsoft.com/office/officeart/2005/8/layout/hList7"/>
    <dgm:cxn modelId="{141CA0C6-784A-473A-BFAF-C92A9A054278}" type="presParOf" srcId="{159DA0CD-3C8B-4EC2-8A57-A62F72CBEBFA}" destId="{B1FE5E37-251D-4071-8B9F-E2C555294909}"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5D40B9D-C7FD-4CE1-99F7-654C648FA699}" type="doc">
      <dgm:prSet loTypeId="urn:microsoft.com/office/officeart/2005/8/layout/process1" loCatId="process" qsTypeId="urn:microsoft.com/office/officeart/2005/8/quickstyle/3d7" qsCatId="3D" csTypeId="urn:microsoft.com/office/officeart/2005/8/colors/colorful4" csCatId="colorful" phldr="1"/>
      <dgm:spPr/>
      <dgm:t>
        <a:bodyPr/>
        <a:lstStyle/>
        <a:p>
          <a:endParaRPr lang="cs-CZ"/>
        </a:p>
      </dgm:t>
    </dgm:pt>
    <dgm:pt modelId="{9F94D2DF-18CE-4854-8F29-7C1DB0D2148A}">
      <dgm:prSet/>
      <dgm:spPr/>
      <dgm:t>
        <a:bodyPr/>
        <a:lstStyle/>
        <a:p>
          <a:pPr rtl="0"/>
          <a:r>
            <a:rPr lang="cs-CZ" i="1" baseline="0" dirty="0" smtClean="0"/>
            <a:t>metod, které výrobci používají k maximalizaci svých zisků </a:t>
          </a:r>
          <a:r>
            <a:rPr lang="cs-CZ" i="1" baseline="0" dirty="0" smtClean="0"/>
            <a:t/>
          </a:r>
          <a:br>
            <a:rPr lang="cs-CZ" i="1" baseline="0" dirty="0" smtClean="0"/>
          </a:br>
          <a:r>
            <a:rPr lang="cs-CZ" i="1" baseline="0" dirty="0" smtClean="0"/>
            <a:t>a </a:t>
          </a:r>
          <a:r>
            <a:rPr lang="cs-CZ" i="1" baseline="0" dirty="0" smtClean="0"/>
            <a:t>minimalizaci zisků </a:t>
          </a:r>
          <a:endParaRPr lang="cs-CZ" dirty="0"/>
        </a:p>
      </dgm:t>
    </dgm:pt>
    <dgm:pt modelId="{6D331EF5-FB17-4F38-B707-AA4EB05E088C}" type="parTrans" cxnId="{A63842E8-6735-4B84-B2E0-9A38F78CB55D}">
      <dgm:prSet/>
      <dgm:spPr/>
      <dgm:t>
        <a:bodyPr/>
        <a:lstStyle/>
        <a:p>
          <a:endParaRPr lang="cs-CZ"/>
        </a:p>
      </dgm:t>
    </dgm:pt>
    <dgm:pt modelId="{BAF15CAA-680B-495C-88D6-BC3C91A89331}" type="sibTrans" cxnId="{A63842E8-6735-4B84-B2E0-9A38F78CB55D}">
      <dgm:prSet/>
      <dgm:spPr/>
      <dgm:t>
        <a:bodyPr/>
        <a:lstStyle/>
        <a:p>
          <a:endParaRPr lang="cs-CZ"/>
        </a:p>
      </dgm:t>
    </dgm:pt>
    <dgm:pt modelId="{19C898CB-AC8E-4A90-ABFC-9F6272F6845F}">
      <dgm:prSet/>
      <dgm:spPr/>
      <dgm:t>
        <a:bodyPr/>
        <a:lstStyle/>
        <a:p>
          <a:pPr rtl="0"/>
          <a:r>
            <a:rPr lang="cs-CZ" i="1" baseline="0" dirty="0" smtClean="0"/>
            <a:t>svých konkurentů, a to na  </a:t>
          </a:r>
          <a:r>
            <a:rPr lang="cs-CZ" b="1" i="1" baseline="0" dirty="0" smtClean="0"/>
            <a:t>konkurenci cenovou </a:t>
          </a:r>
          <a:r>
            <a:rPr lang="cs-CZ" b="1" i="1" baseline="0" dirty="0" smtClean="0"/>
            <a:t/>
          </a:r>
          <a:br>
            <a:rPr lang="cs-CZ" b="1" i="1" baseline="0" dirty="0" smtClean="0"/>
          </a:br>
          <a:r>
            <a:rPr lang="cs-CZ" b="1" i="1" baseline="0" dirty="0" smtClean="0"/>
            <a:t>a </a:t>
          </a:r>
          <a:r>
            <a:rPr lang="cs-CZ" b="1" i="1" baseline="0" dirty="0" smtClean="0"/>
            <a:t>necenovou</a:t>
          </a:r>
          <a:endParaRPr lang="cs-CZ" dirty="0"/>
        </a:p>
      </dgm:t>
    </dgm:pt>
    <dgm:pt modelId="{CC4B6BE9-474A-42A8-803B-CEBCE7181E51}" type="parTrans" cxnId="{797573C1-D9DD-4C68-965A-48AEC5A90209}">
      <dgm:prSet/>
      <dgm:spPr/>
      <dgm:t>
        <a:bodyPr/>
        <a:lstStyle/>
        <a:p>
          <a:endParaRPr lang="cs-CZ"/>
        </a:p>
      </dgm:t>
    </dgm:pt>
    <dgm:pt modelId="{FE8791CD-0B2C-4957-BD63-302B224C18B8}" type="sibTrans" cxnId="{797573C1-D9DD-4C68-965A-48AEC5A90209}">
      <dgm:prSet/>
      <dgm:spPr/>
      <dgm:t>
        <a:bodyPr/>
        <a:lstStyle/>
        <a:p>
          <a:endParaRPr lang="cs-CZ"/>
        </a:p>
      </dgm:t>
    </dgm:pt>
    <dgm:pt modelId="{EB635E83-7D46-40EB-9311-7AE336727653}">
      <dgm:prSet/>
      <dgm:spPr/>
      <dgm:t>
        <a:bodyPr/>
        <a:lstStyle/>
        <a:p>
          <a:pPr rtl="0"/>
          <a:r>
            <a:rPr lang="cs-CZ" i="1" baseline="0" dirty="0" smtClean="0"/>
            <a:t>podmínek, které mají výrobci na </a:t>
          </a:r>
          <a:r>
            <a:rPr lang="cs-CZ" i="1" baseline="0" dirty="0" smtClean="0"/>
            <a:t>trhu, </a:t>
          </a:r>
          <a:r>
            <a:rPr lang="cs-CZ" i="1" baseline="0" dirty="0" smtClean="0"/>
            <a:t>a to na</a:t>
          </a:r>
          <a:r>
            <a:rPr lang="cs-CZ" baseline="0" dirty="0" smtClean="0"/>
            <a:t>  </a:t>
          </a:r>
          <a:r>
            <a:rPr lang="cs-CZ" b="1" i="1" baseline="0" dirty="0" smtClean="0"/>
            <a:t>konkurenci dokonalou </a:t>
          </a:r>
          <a:r>
            <a:rPr lang="cs-CZ" b="1" i="1" baseline="0" dirty="0" smtClean="0"/>
            <a:t/>
          </a:r>
          <a:br>
            <a:rPr lang="cs-CZ" b="1" i="1" baseline="0" dirty="0" smtClean="0"/>
          </a:br>
          <a:r>
            <a:rPr lang="cs-CZ" b="1" i="1" baseline="0" dirty="0" smtClean="0"/>
            <a:t>a </a:t>
          </a:r>
          <a:r>
            <a:rPr lang="cs-CZ" b="1" i="1" baseline="0" dirty="0" smtClean="0"/>
            <a:t>nedokonalou</a:t>
          </a:r>
          <a:endParaRPr lang="cs-CZ" dirty="0"/>
        </a:p>
      </dgm:t>
    </dgm:pt>
    <dgm:pt modelId="{8CC273B8-048A-4799-B4C4-A4C123C458D2}" type="parTrans" cxnId="{BAD67DC5-DF99-455D-B05E-A96DB2D6805A}">
      <dgm:prSet/>
      <dgm:spPr/>
      <dgm:t>
        <a:bodyPr/>
        <a:lstStyle/>
        <a:p>
          <a:endParaRPr lang="cs-CZ"/>
        </a:p>
      </dgm:t>
    </dgm:pt>
    <dgm:pt modelId="{DC49C349-2C44-4D05-A78E-7597C1C118B9}" type="sibTrans" cxnId="{BAD67DC5-DF99-455D-B05E-A96DB2D6805A}">
      <dgm:prSet/>
      <dgm:spPr/>
      <dgm:t>
        <a:bodyPr/>
        <a:lstStyle/>
        <a:p>
          <a:endParaRPr lang="cs-CZ"/>
        </a:p>
      </dgm:t>
    </dgm:pt>
    <dgm:pt modelId="{B00244A1-9385-4A66-A1A2-C730CE8796D6}" type="pres">
      <dgm:prSet presAssocID="{C5D40B9D-C7FD-4CE1-99F7-654C648FA699}" presName="Name0" presStyleCnt="0">
        <dgm:presLayoutVars>
          <dgm:dir/>
          <dgm:resizeHandles val="exact"/>
        </dgm:presLayoutVars>
      </dgm:prSet>
      <dgm:spPr/>
      <dgm:t>
        <a:bodyPr/>
        <a:lstStyle/>
        <a:p>
          <a:endParaRPr lang="cs-CZ"/>
        </a:p>
      </dgm:t>
    </dgm:pt>
    <dgm:pt modelId="{8FDCF9E3-38A2-4B2F-AD36-9FBAD81C1DEA}" type="pres">
      <dgm:prSet presAssocID="{9F94D2DF-18CE-4854-8F29-7C1DB0D2148A}" presName="node" presStyleLbl="node1" presStyleIdx="0" presStyleCnt="3" custScaleY="190302">
        <dgm:presLayoutVars>
          <dgm:bulletEnabled val="1"/>
        </dgm:presLayoutVars>
      </dgm:prSet>
      <dgm:spPr/>
      <dgm:t>
        <a:bodyPr/>
        <a:lstStyle/>
        <a:p>
          <a:endParaRPr lang="cs-CZ"/>
        </a:p>
      </dgm:t>
    </dgm:pt>
    <dgm:pt modelId="{497934CD-2F24-46B9-B228-BA225C2DA8F5}" type="pres">
      <dgm:prSet presAssocID="{BAF15CAA-680B-495C-88D6-BC3C91A89331}" presName="sibTrans" presStyleLbl="sibTrans2D1" presStyleIdx="0" presStyleCnt="2"/>
      <dgm:spPr/>
      <dgm:t>
        <a:bodyPr/>
        <a:lstStyle/>
        <a:p>
          <a:endParaRPr lang="cs-CZ"/>
        </a:p>
      </dgm:t>
    </dgm:pt>
    <dgm:pt modelId="{40C17D43-E404-4B9A-9AF7-24D3E1C5AC02}" type="pres">
      <dgm:prSet presAssocID="{BAF15CAA-680B-495C-88D6-BC3C91A89331}" presName="connectorText" presStyleLbl="sibTrans2D1" presStyleIdx="0" presStyleCnt="2"/>
      <dgm:spPr/>
      <dgm:t>
        <a:bodyPr/>
        <a:lstStyle/>
        <a:p>
          <a:endParaRPr lang="cs-CZ"/>
        </a:p>
      </dgm:t>
    </dgm:pt>
    <dgm:pt modelId="{3D736A8A-546B-4D10-9E7E-DE494E7EA3F4}" type="pres">
      <dgm:prSet presAssocID="{19C898CB-AC8E-4A90-ABFC-9F6272F6845F}" presName="node" presStyleLbl="node1" presStyleIdx="1" presStyleCnt="3" custScaleY="191973">
        <dgm:presLayoutVars>
          <dgm:bulletEnabled val="1"/>
        </dgm:presLayoutVars>
      </dgm:prSet>
      <dgm:spPr/>
      <dgm:t>
        <a:bodyPr/>
        <a:lstStyle/>
        <a:p>
          <a:endParaRPr lang="cs-CZ"/>
        </a:p>
      </dgm:t>
    </dgm:pt>
    <dgm:pt modelId="{F2B76855-FBA8-411B-A3B0-ABAFEF08F0B8}" type="pres">
      <dgm:prSet presAssocID="{FE8791CD-0B2C-4957-BD63-302B224C18B8}" presName="sibTrans" presStyleLbl="sibTrans2D1" presStyleIdx="1" presStyleCnt="2"/>
      <dgm:spPr/>
      <dgm:t>
        <a:bodyPr/>
        <a:lstStyle/>
        <a:p>
          <a:endParaRPr lang="cs-CZ"/>
        </a:p>
      </dgm:t>
    </dgm:pt>
    <dgm:pt modelId="{FACD7371-E659-4F77-989F-89F490BCA33F}" type="pres">
      <dgm:prSet presAssocID="{FE8791CD-0B2C-4957-BD63-302B224C18B8}" presName="connectorText" presStyleLbl="sibTrans2D1" presStyleIdx="1" presStyleCnt="2"/>
      <dgm:spPr/>
      <dgm:t>
        <a:bodyPr/>
        <a:lstStyle/>
        <a:p>
          <a:endParaRPr lang="cs-CZ"/>
        </a:p>
      </dgm:t>
    </dgm:pt>
    <dgm:pt modelId="{2A7E4A4A-BD87-4411-B5E0-8929DC9303BD}" type="pres">
      <dgm:prSet presAssocID="{EB635E83-7D46-40EB-9311-7AE336727653}" presName="node" presStyleLbl="node1" presStyleIdx="2" presStyleCnt="3" custScaleY="188631">
        <dgm:presLayoutVars>
          <dgm:bulletEnabled val="1"/>
        </dgm:presLayoutVars>
      </dgm:prSet>
      <dgm:spPr/>
      <dgm:t>
        <a:bodyPr/>
        <a:lstStyle/>
        <a:p>
          <a:endParaRPr lang="cs-CZ"/>
        </a:p>
      </dgm:t>
    </dgm:pt>
  </dgm:ptLst>
  <dgm:cxnLst>
    <dgm:cxn modelId="{BAD67DC5-DF99-455D-B05E-A96DB2D6805A}" srcId="{C5D40B9D-C7FD-4CE1-99F7-654C648FA699}" destId="{EB635E83-7D46-40EB-9311-7AE336727653}" srcOrd="2" destOrd="0" parTransId="{8CC273B8-048A-4799-B4C4-A4C123C458D2}" sibTransId="{DC49C349-2C44-4D05-A78E-7597C1C118B9}"/>
    <dgm:cxn modelId="{BBB8B175-99A0-40D4-83FB-1E745CDB5F7B}" type="presOf" srcId="{EB635E83-7D46-40EB-9311-7AE336727653}" destId="{2A7E4A4A-BD87-4411-B5E0-8929DC9303BD}" srcOrd="0" destOrd="0" presId="urn:microsoft.com/office/officeart/2005/8/layout/process1"/>
    <dgm:cxn modelId="{797573C1-D9DD-4C68-965A-48AEC5A90209}" srcId="{C5D40B9D-C7FD-4CE1-99F7-654C648FA699}" destId="{19C898CB-AC8E-4A90-ABFC-9F6272F6845F}" srcOrd="1" destOrd="0" parTransId="{CC4B6BE9-474A-42A8-803B-CEBCE7181E51}" sibTransId="{FE8791CD-0B2C-4957-BD63-302B224C18B8}"/>
    <dgm:cxn modelId="{8CDB6440-3DD0-4526-8389-B4889DD46347}" type="presOf" srcId="{C5D40B9D-C7FD-4CE1-99F7-654C648FA699}" destId="{B00244A1-9385-4A66-A1A2-C730CE8796D6}" srcOrd="0" destOrd="0" presId="urn:microsoft.com/office/officeart/2005/8/layout/process1"/>
    <dgm:cxn modelId="{BF606372-E34B-40BB-AF59-6DF7AD30EF12}" type="presOf" srcId="{9F94D2DF-18CE-4854-8F29-7C1DB0D2148A}" destId="{8FDCF9E3-38A2-4B2F-AD36-9FBAD81C1DEA}" srcOrd="0" destOrd="0" presId="urn:microsoft.com/office/officeart/2005/8/layout/process1"/>
    <dgm:cxn modelId="{A63842E8-6735-4B84-B2E0-9A38F78CB55D}" srcId="{C5D40B9D-C7FD-4CE1-99F7-654C648FA699}" destId="{9F94D2DF-18CE-4854-8F29-7C1DB0D2148A}" srcOrd="0" destOrd="0" parTransId="{6D331EF5-FB17-4F38-B707-AA4EB05E088C}" sibTransId="{BAF15CAA-680B-495C-88D6-BC3C91A89331}"/>
    <dgm:cxn modelId="{444E93A3-7267-4226-A116-D8039AF775C9}" type="presOf" srcId="{19C898CB-AC8E-4A90-ABFC-9F6272F6845F}" destId="{3D736A8A-546B-4D10-9E7E-DE494E7EA3F4}" srcOrd="0" destOrd="0" presId="urn:microsoft.com/office/officeart/2005/8/layout/process1"/>
    <dgm:cxn modelId="{6E172D4E-4555-4770-BD27-30ACB8E53295}" type="presOf" srcId="{BAF15CAA-680B-495C-88D6-BC3C91A89331}" destId="{497934CD-2F24-46B9-B228-BA225C2DA8F5}" srcOrd="0" destOrd="0" presId="urn:microsoft.com/office/officeart/2005/8/layout/process1"/>
    <dgm:cxn modelId="{DF8AE527-8945-4B18-83F7-B17AF64846D4}" type="presOf" srcId="{BAF15CAA-680B-495C-88D6-BC3C91A89331}" destId="{40C17D43-E404-4B9A-9AF7-24D3E1C5AC02}" srcOrd="1" destOrd="0" presId="urn:microsoft.com/office/officeart/2005/8/layout/process1"/>
    <dgm:cxn modelId="{25740C0D-ED28-4F32-8D0B-6659A887CD8C}" type="presOf" srcId="{FE8791CD-0B2C-4957-BD63-302B224C18B8}" destId="{FACD7371-E659-4F77-989F-89F490BCA33F}" srcOrd="1" destOrd="0" presId="urn:microsoft.com/office/officeart/2005/8/layout/process1"/>
    <dgm:cxn modelId="{B19131B7-EB27-4839-9D57-5004C5C7978D}" type="presOf" srcId="{FE8791CD-0B2C-4957-BD63-302B224C18B8}" destId="{F2B76855-FBA8-411B-A3B0-ABAFEF08F0B8}" srcOrd="0" destOrd="0" presId="urn:microsoft.com/office/officeart/2005/8/layout/process1"/>
    <dgm:cxn modelId="{F2D0B73B-D629-475D-ACFC-AD090C563CE9}" type="presParOf" srcId="{B00244A1-9385-4A66-A1A2-C730CE8796D6}" destId="{8FDCF9E3-38A2-4B2F-AD36-9FBAD81C1DEA}" srcOrd="0" destOrd="0" presId="urn:microsoft.com/office/officeart/2005/8/layout/process1"/>
    <dgm:cxn modelId="{0C675A0C-7EA6-4866-92F0-ED4A7E675213}" type="presParOf" srcId="{B00244A1-9385-4A66-A1A2-C730CE8796D6}" destId="{497934CD-2F24-46B9-B228-BA225C2DA8F5}" srcOrd="1" destOrd="0" presId="urn:microsoft.com/office/officeart/2005/8/layout/process1"/>
    <dgm:cxn modelId="{51F72BCE-FBE9-4790-9EF0-93FAC34EDE1D}" type="presParOf" srcId="{497934CD-2F24-46B9-B228-BA225C2DA8F5}" destId="{40C17D43-E404-4B9A-9AF7-24D3E1C5AC02}" srcOrd="0" destOrd="0" presId="urn:microsoft.com/office/officeart/2005/8/layout/process1"/>
    <dgm:cxn modelId="{E37E2297-9E4A-4BEF-B466-D6F96D0D4E76}" type="presParOf" srcId="{B00244A1-9385-4A66-A1A2-C730CE8796D6}" destId="{3D736A8A-546B-4D10-9E7E-DE494E7EA3F4}" srcOrd="2" destOrd="0" presId="urn:microsoft.com/office/officeart/2005/8/layout/process1"/>
    <dgm:cxn modelId="{C827E90D-E0B3-4BB5-BD20-933747F7ED44}" type="presParOf" srcId="{B00244A1-9385-4A66-A1A2-C730CE8796D6}" destId="{F2B76855-FBA8-411B-A3B0-ABAFEF08F0B8}" srcOrd="3" destOrd="0" presId="urn:microsoft.com/office/officeart/2005/8/layout/process1"/>
    <dgm:cxn modelId="{5DF3A965-A639-4AF4-8383-E3A4CCF5EB31}" type="presParOf" srcId="{F2B76855-FBA8-411B-A3B0-ABAFEF08F0B8}" destId="{FACD7371-E659-4F77-989F-89F490BCA33F}" srcOrd="0" destOrd="0" presId="urn:microsoft.com/office/officeart/2005/8/layout/process1"/>
    <dgm:cxn modelId="{38724AA3-07B2-4060-8ED9-F74B9369AF6A}" type="presParOf" srcId="{B00244A1-9385-4A66-A1A2-C730CE8796D6}" destId="{2A7E4A4A-BD87-4411-B5E0-8929DC9303BD}"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657FC04-1FB1-4B36-B964-3F70AD282D73}" type="doc">
      <dgm:prSet loTypeId="urn:microsoft.com/office/officeart/2009/3/layout/RandomtoResultProcess" loCatId="process" qsTypeId="urn:microsoft.com/office/officeart/2005/8/quickstyle/3d9" qsCatId="3D" csTypeId="urn:microsoft.com/office/officeart/2005/8/colors/colorful5" csCatId="colorful"/>
      <dgm:spPr/>
      <dgm:t>
        <a:bodyPr/>
        <a:lstStyle/>
        <a:p>
          <a:endParaRPr lang="cs-CZ"/>
        </a:p>
      </dgm:t>
    </dgm:pt>
    <dgm:pt modelId="{3B927DCC-8B27-4CF6-8F56-60F89B016774}">
      <dgm:prSet/>
      <dgm:spPr/>
      <dgm:t>
        <a:bodyPr/>
        <a:lstStyle/>
        <a:p>
          <a:pPr rtl="0"/>
          <a:r>
            <a:rPr lang="cs-CZ" baseline="0" smtClean="0"/>
            <a:t>monopolistickou konkurenci</a:t>
          </a:r>
          <a:endParaRPr lang="cs-CZ"/>
        </a:p>
      </dgm:t>
    </dgm:pt>
    <dgm:pt modelId="{73843E94-7B22-466F-9DB3-513BFCFCEF8C}" type="parTrans" cxnId="{CBAEADA6-75D8-4132-8296-8946BD0DEE1F}">
      <dgm:prSet/>
      <dgm:spPr/>
      <dgm:t>
        <a:bodyPr/>
        <a:lstStyle/>
        <a:p>
          <a:endParaRPr lang="cs-CZ"/>
        </a:p>
      </dgm:t>
    </dgm:pt>
    <dgm:pt modelId="{0DCA6E50-89FD-4F03-96FF-70984D80FE7B}" type="sibTrans" cxnId="{CBAEADA6-75D8-4132-8296-8946BD0DEE1F}">
      <dgm:prSet/>
      <dgm:spPr/>
      <dgm:t>
        <a:bodyPr/>
        <a:lstStyle/>
        <a:p>
          <a:endParaRPr lang="cs-CZ"/>
        </a:p>
      </dgm:t>
    </dgm:pt>
    <dgm:pt modelId="{E2AF2DB0-68DA-4254-8B77-B283052045E3}">
      <dgm:prSet/>
      <dgm:spPr/>
      <dgm:t>
        <a:bodyPr/>
        <a:lstStyle/>
        <a:p>
          <a:pPr rtl="0"/>
          <a:r>
            <a:rPr lang="cs-CZ" baseline="0" smtClean="0"/>
            <a:t>oligopol</a:t>
          </a:r>
          <a:endParaRPr lang="cs-CZ"/>
        </a:p>
      </dgm:t>
    </dgm:pt>
    <dgm:pt modelId="{1080796D-094F-41E4-B705-E2A2D1BBD110}" type="parTrans" cxnId="{79ED02C6-D371-4645-AA75-7CB820516A22}">
      <dgm:prSet/>
      <dgm:spPr/>
      <dgm:t>
        <a:bodyPr/>
        <a:lstStyle/>
        <a:p>
          <a:endParaRPr lang="cs-CZ"/>
        </a:p>
      </dgm:t>
    </dgm:pt>
    <dgm:pt modelId="{440CF9EB-D0E3-408D-90C8-59ABD22EF020}" type="sibTrans" cxnId="{79ED02C6-D371-4645-AA75-7CB820516A22}">
      <dgm:prSet/>
      <dgm:spPr/>
      <dgm:t>
        <a:bodyPr/>
        <a:lstStyle/>
        <a:p>
          <a:endParaRPr lang="cs-CZ"/>
        </a:p>
      </dgm:t>
    </dgm:pt>
    <dgm:pt modelId="{427F9A33-9CEA-4AB1-8279-05C9145DDB93}">
      <dgm:prSet/>
      <dgm:spPr/>
      <dgm:t>
        <a:bodyPr/>
        <a:lstStyle/>
        <a:p>
          <a:pPr rtl="0"/>
          <a:r>
            <a:rPr lang="cs-CZ" baseline="0" smtClean="0"/>
            <a:t>monopol</a:t>
          </a:r>
          <a:endParaRPr lang="cs-CZ"/>
        </a:p>
      </dgm:t>
    </dgm:pt>
    <dgm:pt modelId="{B0A9CC95-D8F5-45EF-B49D-457FF4792700}" type="parTrans" cxnId="{EA2BB07E-34B9-491D-8427-9006BC7FFAFC}">
      <dgm:prSet/>
      <dgm:spPr/>
      <dgm:t>
        <a:bodyPr/>
        <a:lstStyle/>
        <a:p>
          <a:endParaRPr lang="cs-CZ"/>
        </a:p>
      </dgm:t>
    </dgm:pt>
    <dgm:pt modelId="{A2C00AA8-BA6A-468B-B7F4-1ACE6AA2D7B6}" type="sibTrans" cxnId="{EA2BB07E-34B9-491D-8427-9006BC7FFAFC}">
      <dgm:prSet/>
      <dgm:spPr/>
      <dgm:t>
        <a:bodyPr/>
        <a:lstStyle/>
        <a:p>
          <a:endParaRPr lang="cs-CZ"/>
        </a:p>
      </dgm:t>
    </dgm:pt>
    <dgm:pt modelId="{6B64EF7D-EE87-4013-ADA2-98D5A26827A0}" type="pres">
      <dgm:prSet presAssocID="{5657FC04-1FB1-4B36-B964-3F70AD282D73}" presName="Name0" presStyleCnt="0">
        <dgm:presLayoutVars>
          <dgm:dir/>
          <dgm:animOne val="branch"/>
          <dgm:animLvl val="lvl"/>
        </dgm:presLayoutVars>
      </dgm:prSet>
      <dgm:spPr/>
      <dgm:t>
        <a:bodyPr/>
        <a:lstStyle/>
        <a:p>
          <a:endParaRPr lang="cs-CZ"/>
        </a:p>
      </dgm:t>
    </dgm:pt>
    <dgm:pt modelId="{A119EE34-1459-4FB5-A8D6-58F8DE5A1606}" type="pres">
      <dgm:prSet presAssocID="{3B927DCC-8B27-4CF6-8F56-60F89B016774}" presName="chaos" presStyleCnt="0"/>
      <dgm:spPr/>
    </dgm:pt>
    <dgm:pt modelId="{1DEAD205-7D43-4899-B00E-156910A9F8BD}" type="pres">
      <dgm:prSet presAssocID="{3B927DCC-8B27-4CF6-8F56-60F89B016774}" presName="parTx1" presStyleLbl="revTx" presStyleIdx="0" presStyleCnt="2"/>
      <dgm:spPr/>
      <dgm:t>
        <a:bodyPr/>
        <a:lstStyle/>
        <a:p>
          <a:endParaRPr lang="cs-CZ"/>
        </a:p>
      </dgm:t>
    </dgm:pt>
    <dgm:pt modelId="{76C9A39C-B957-4BD8-9E48-1AB356DEE404}" type="pres">
      <dgm:prSet presAssocID="{3B927DCC-8B27-4CF6-8F56-60F89B016774}" presName="c1" presStyleLbl="node1" presStyleIdx="0" presStyleCnt="19"/>
      <dgm:spPr/>
    </dgm:pt>
    <dgm:pt modelId="{A13D3150-4F01-40F6-9252-D863AE12E015}" type="pres">
      <dgm:prSet presAssocID="{3B927DCC-8B27-4CF6-8F56-60F89B016774}" presName="c2" presStyleLbl="node1" presStyleIdx="1" presStyleCnt="19"/>
      <dgm:spPr/>
    </dgm:pt>
    <dgm:pt modelId="{B65E2FE7-3695-445E-84C3-DD0C702BFD5C}" type="pres">
      <dgm:prSet presAssocID="{3B927DCC-8B27-4CF6-8F56-60F89B016774}" presName="c3" presStyleLbl="node1" presStyleIdx="2" presStyleCnt="19"/>
      <dgm:spPr/>
    </dgm:pt>
    <dgm:pt modelId="{ACD1D771-58BD-4937-BB3D-C4F4EEB752B6}" type="pres">
      <dgm:prSet presAssocID="{3B927DCC-8B27-4CF6-8F56-60F89B016774}" presName="c4" presStyleLbl="node1" presStyleIdx="3" presStyleCnt="19"/>
      <dgm:spPr/>
    </dgm:pt>
    <dgm:pt modelId="{367F1353-6DD7-4784-B21E-AE3ED5DFFBD4}" type="pres">
      <dgm:prSet presAssocID="{3B927DCC-8B27-4CF6-8F56-60F89B016774}" presName="c5" presStyleLbl="node1" presStyleIdx="4" presStyleCnt="19"/>
      <dgm:spPr/>
    </dgm:pt>
    <dgm:pt modelId="{A070FFCB-D25A-40D0-8006-2D70F091B767}" type="pres">
      <dgm:prSet presAssocID="{3B927DCC-8B27-4CF6-8F56-60F89B016774}" presName="c6" presStyleLbl="node1" presStyleIdx="5" presStyleCnt="19"/>
      <dgm:spPr/>
    </dgm:pt>
    <dgm:pt modelId="{C241F897-02EB-4634-BB76-695F20AB720A}" type="pres">
      <dgm:prSet presAssocID="{3B927DCC-8B27-4CF6-8F56-60F89B016774}" presName="c7" presStyleLbl="node1" presStyleIdx="6" presStyleCnt="19"/>
      <dgm:spPr/>
    </dgm:pt>
    <dgm:pt modelId="{9BCFAB37-6A66-4498-9668-FBC8E69B5BAD}" type="pres">
      <dgm:prSet presAssocID="{3B927DCC-8B27-4CF6-8F56-60F89B016774}" presName="c8" presStyleLbl="node1" presStyleIdx="7" presStyleCnt="19"/>
      <dgm:spPr/>
    </dgm:pt>
    <dgm:pt modelId="{399EA412-B8D2-4A17-BF4F-1E34669F072C}" type="pres">
      <dgm:prSet presAssocID="{3B927DCC-8B27-4CF6-8F56-60F89B016774}" presName="c9" presStyleLbl="node1" presStyleIdx="8" presStyleCnt="19"/>
      <dgm:spPr/>
    </dgm:pt>
    <dgm:pt modelId="{8965D01C-365A-462F-B727-D0DD7D0609BD}" type="pres">
      <dgm:prSet presAssocID="{3B927DCC-8B27-4CF6-8F56-60F89B016774}" presName="c10" presStyleLbl="node1" presStyleIdx="9" presStyleCnt="19"/>
      <dgm:spPr/>
    </dgm:pt>
    <dgm:pt modelId="{2323888D-DE7F-46CA-AC20-00CD9A7E7E7F}" type="pres">
      <dgm:prSet presAssocID="{3B927DCC-8B27-4CF6-8F56-60F89B016774}" presName="c11" presStyleLbl="node1" presStyleIdx="10" presStyleCnt="19"/>
      <dgm:spPr/>
    </dgm:pt>
    <dgm:pt modelId="{A17D0F65-61D9-4EAD-978D-95B10FA669D1}" type="pres">
      <dgm:prSet presAssocID="{3B927DCC-8B27-4CF6-8F56-60F89B016774}" presName="c12" presStyleLbl="node1" presStyleIdx="11" presStyleCnt="19"/>
      <dgm:spPr/>
    </dgm:pt>
    <dgm:pt modelId="{177FF048-7518-4D27-B05D-719448C21AEB}" type="pres">
      <dgm:prSet presAssocID="{3B927DCC-8B27-4CF6-8F56-60F89B016774}" presName="c13" presStyleLbl="node1" presStyleIdx="12" presStyleCnt="19"/>
      <dgm:spPr/>
    </dgm:pt>
    <dgm:pt modelId="{E8AB857A-D4DF-4B19-8BD2-58C6F2DF39DC}" type="pres">
      <dgm:prSet presAssocID="{3B927DCC-8B27-4CF6-8F56-60F89B016774}" presName="c14" presStyleLbl="node1" presStyleIdx="13" presStyleCnt="19"/>
      <dgm:spPr/>
    </dgm:pt>
    <dgm:pt modelId="{21BB712F-895A-4863-A307-DB815CA62A37}" type="pres">
      <dgm:prSet presAssocID="{3B927DCC-8B27-4CF6-8F56-60F89B016774}" presName="c15" presStyleLbl="node1" presStyleIdx="14" presStyleCnt="19"/>
      <dgm:spPr/>
    </dgm:pt>
    <dgm:pt modelId="{100408AF-A9EB-40A6-B307-756358198571}" type="pres">
      <dgm:prSet presAssocID="{3B927DCC-8B27-4CF6-8F56-60F89B016774}" presName="c16" presStyleLbl="node1" presStyleIdx="15" presStyleCnt="19"/>
      <dgm:spPr/>
    </dgm:pt>
    <dgm:pt modelId="{46973A23-3199-49DE-836C-05B5A0652421}" type="pres">
      <dgm:prSet presAssocID="{3B927DCC-8B27-4CF6-8F56-60F89B016774}" presName="c17" presStyleLbl="node1" presStyleIdx="16" presStyleCnt="19"/>
      <dgm:spPr/>
    </dgm:pt>
    <dgm:pt modelId="{C4FB312E-032D-44C3-8957-37D1AF87A094}" type="pres">
      <dgm:prSet presAssocID="{3B927DCC-8B27-4CF6-8F56-60F89B016774}" presName="c18" presStyleLbl="node1" presStyleIdx="17" presStyleCnt="19"/>
      <dgm:spPr/>
    </dgm:pt>
    <dgm:pt modelId="{0FC989E6-A31B-42DC-82F4-8BE13B5BDDF1}" type="pres">
      <dgm:prSet presAssocID="{0DCA6E50-89FD-4F03-96FF-70984D80FE7B}" presName="chevronComposite1" presStyleCnt="0"/>
      <dgm:spPr/>
    </dgm:pt>
    <dgm:pt modelId="{D840A525-35E9-4626-B3FB-39A5A4837B08}" type="pres">
      <dgm:prSet presAssocID="{0DCA6E50-89FD-4F03-96FF-70984D80FE7B}" presName="chevron1" presStyleLbl="sibTrans2D1" presStyleIdx="0" presStyleCnt="2"/>
      <dgm:spPr/>
    </dgm:pt>
    <dgm:pt modelId="{D56C73CB-0797-4A3B-9CBD-3164BA5A5AA0}" type="pres">
      <dgm:prSet presAssocID="{0DCA6E50-89FD-4F03-96FF-70984D80FE7B}" presName="spChevron1" presStyleCnt="0"/>
      <dgm:spPr/>
    </dgm:pt>
    <dgm:pt modelId="{A160BC28-2481-4182-A87C-9D915BA25F43}" type="pres">
      <dgm:prSet presAssocID="{E2AF2DB0-68DA-4254-8B77-B283052045E3}" presName="middle" presStyleCnt="0"/>
      <dgm:spPr/>
    </dgm:pt>
    <dgm:pt modelId="{3D1E60A2-B21C-4764-B43A-8B8EF732A61C}" type="pres">
      <dgm:prSet presAssocID="{E2AF2DB0-68DA-4254-8B77-B283052045E3}" presName="parTxMid" presStyleLbl="revTx" presStyleIdx="1" presStyleCnt="2"/>
      <dgm:spPr/>
      <dgm:t>
        <a:bodyPr/>
        <a:lstStyle/>
        <a:p>
          <a:endParaRPr lang="cs-CZ"/>
        </a:p>
      </dgm:t>
    </dgm:pt>
    <dgm:pt modelId="{C0E75F57-1C94-4873-A119-DFEF8CEE5E75}" type="pres">
      <dgm:prSet presAssocID="{E2AF2DB0-68DA-4254-8B77-B283052045E3}" presName="spMid" presStyleCnt="0"/>
      <dgm:spPr/>
    </dgm:pt>
    <dgm:pt modelId="{3F85C931-25F9-4770-AED9-17DB3DC9D795}" type="pres">
      <dgm:prSet presAssocID="{440CF9EB-D0E3-408D-90C8-59ABD22EF020}" presName="chevronComposite1" presStyleCnt="0"/>
      <dgm:spPr/>
    </dgm:pt>
    <dgm:pt modelId="{0160A5C2-018C-4FD1-BDE6-0717BB3A8951}" type="pres">
      <dgm:prSet presAssocID="{440CF9EB-D0E3-408D-90C8-59ABD22EF020}" presName="chevron1" presStyleLbl="sibTrans2D1" presStyleIdx="1" presStyleCnt="2"/>
      <dgm:spPr/>
    </dgm:pt>
    <dgm:pt modelId="{CAC9BE56-7E68-4DCC-A181-9F77105C5D56}" type="pres">
      <dgm:prSet presAssocID="{440CF9EB-D0E3-408D-90C8-59ABD22EF020}" presName="spChevron1" presStyleCnt="0"/>
      <dgm:spPr/>
    </dgm:pt>
    <dgm:pt modelId="{EE35ABA6-3CFA-43F3-B723-D84678137A20}" type="pres">
      <dgm:prSet presAssocID="{427F9A33-9CEA-4AB1-8279-05C9145DDB93}" presName="last" presStyleCnt="0"/>
      <dgm:spPr/>
    </dgm:pt>
    <dgm:pt modelId="{DF047157-2F36-4284-AD2D-63CC79B13E09}" type="pres">
      <dgm:prSet presAssocID="{427F9A33-9CEA-4AB1-8279-05C9145DDB93}" presName="circleTx" presStyleLbl="node1" presStyleIdx="18" presStyleCnt="19"/>
      <dgm:spPr/>
      <dgm:t>
        <a:bodyPr/>
        <a:lstStyle/>
        <a:p>
          <a:endParaRPr lang="cs-CZ"/>
        </a:p>
      </dgm:t>
    </dgm:pt>
    <dgm:pt modelId="{3E00C46A-DED6-4368-BAC9-77690BFF3E67}" type="pres">
      <dgm:prSet presAssocID="{427F9A33-9CEA-4AB1-8279-05C9145DDB93}" presName="spN" presStyleCnt="0"/>
      <dgm:spPr/>
    </dgm:pt>
  </dgm:ptLst>
  <dgm:cxnLst>
    <dgm:cxn modelId="{79ED02C6-D371-4645-AA75-7CB820516A22}" srcId="{5657FC04-1FB1-4B36-B964-3F70AD282D73}" destId="{E2AF2DB0-68DA-4254-8B77-B283052045E3}" srcOrd="1" destOrd="0" parTransId="{1080796D-094F-41E4-B705-E2A2D1BBD110}" sibTransId="{440CF9EB-D0E3-408D-90C8-59ABD22EF020}"/>
    <dgm:cxn modelId="{EA2BB07E-34B9-491D-8427-9006BC7FFAFC}" srcId="{5657FC04-1FB1-4B36-B964-3F70AD282D73}" destId="{427F9A33-9CEA-4AB1-8279-05C9145DDB93}" srcOrd="2" destOrd="0" parTransId="{B0A9CC95-D8F5-45EF-B49D-457FF4792700}" sibTransId="{A2C00AA8-BA6A-468B-B7F4-1ACE6AA2D7B6}"/>
    <dgm:cxn modelId="{CBAEADA6-75D8-4132-8296-8946BD0DEE1F}" srcId="{5657FC04-1FB1-4B36-B964-3F70AD282D73}" destId="{3B927DCC-8B27-4CF6-8F56-60F89B016774}" srcOrd="0" destOrd="0" parTransId="{73843E94-7B22-466F-9DB3-513BFCFCEF8C}" sibTransId="{0DCA6E50-89FD-4F03-96FF-70984D80FE7B}"/>
    <dgm:cxn modelId="{E1F1D7CD-5FC2-452A-80B7-A6672BF30BA6}" type="presOf" srcId="{5657FC04-1FB1-4B36-B964-3F70AD282D73}" destId="{6B64EF7D-EE87-4013-ADA2-98D5A26827A0}" srcOrd="0" destOrd="0" presId="urn:microsoft.com/office/officeart/2009/3/layout/RandomtoResultProcess"/>
    <dgm:cxn modelId="{55BB2E54-C80F-42B8-AF71-104F3E32770A}" type="presOf" srcId="{3B927DCC-8B27-4CF6-8F56-60F89B016774}" destId="{1DEAD205-7D43-4899-B00E-156910A9F8BD}" srcOrd="0" destOrd="0" presId="urn:microsoft.com/office/officeart/2009/3/layout/RandomtoResultProcess"/>
    <dgm:cxn modelId="{33A8E6E0-F6F6-4AD1-87A7-7D53806E5061}" type="presOf" srcId="{E2AF2DB0-68DA-4254-8B77-B283052045E3}" destId="{3D1E60A2-B21C-4764-B43A-8B8EF732A61C}" srcOrd="0" destOrd="0" presId="urn:microsoft.com/office/officeart/2009/3/layout/RandomtoResultProcess"/>
    <dgm:cxn modelId="{14A34BFB-91E0-4F34-A35D-A9C914773E85}" type="presOf" srcId="{427F9A33-9CEA-4AB1-8279-05C9145DDB93}" destId="{DF047157-2F36-4284-AD2D-63CC79B13E09}" srcOrd="0" destOrd="0" presId="urn:microsoft.com/office/officeart/2009/3/layout/RandomtoResultProcess"/>
    <dgm:cxn modelId="{3C363B9A-92DE-4036-B0EF-AE47CFFDAF31}" type="presParOf" srcId="{6B64EF7D-EE87-4013-ADA2-98D5A26827A0}" destId="{A119EE34-1459-4FB5-A8D6-58F8DE5A1606}" srcOrd="0" destOrd="0" presId="urn:microsoft.com/office/officeart/2009/3/layout/RandomtoResultProcess"/>
    <dgm:cxn modelId="{0AD60A2A-713D-4B5A-ABCF-D2A7FDB21C16}" type="presParOf" srcId="{A119EE34-1459-4FB5-A8D6-58F8DE5A1606}" destId="{1DEAD205-7D43-4899-B00E-156910A9F8BD}" srcOrd="0" destOrd="0" presId="urn:microsoft.com/office/officeart/2009/3/layout/RandomtoResultProcess"/>
    <dgm:cxn modelId="{35CDA4C7-1C67-4EFA-9473-C72BF7C6B37D}" type="presParOf" srcId="{A119EE34-1459-4FB5-A8D6-58F8DE5A1606}" destId="{76C9A39C-B957-4BD8-9E48-1AB356DEE404}" srcOrd="1" destOrd="0" presId="urn:microsoft.com/office/officeart/2009/3/layout/RandomtoResultProcess"/>
    <dgm:cxn modelId="{80E8058D-A785-49EF-8444-B6EFAC577796}" type="presParOf" srcId="{A119EE34-1459-4FB5-A8D6-58F8DE5A1606}" destId="{A13D3150-4F01-40F6-9252-D863AE12E015}" srcOrd="2" destOrd="0" presId="urn:microsoft.com/office/officeart/2009/3/layout/RandomtoResultProcess"/>
    <dgm:cxn modelId="{D9191E21-618B-4D0D-AF7E-219686632FC4}" type="presParOf" srcId="{A119EE34-1459-4FB5-A8D6-58F8DE5A1606}" destId="{B65E2FE7-3695-445E-84C3-DD0C702BFD5C}" srcOrd="3" destOrd="0" presId="urn:microsoft.com/office/officeart/2009/3/layout/RandomtoResultProcess"/>
    <dgm:cxn modelId="{CD600960-E353-445E-BDC0-10B901AA4D70}" type="presParOf" srcId="{A119EE34-1459-4FB5-A8D6-58F8DE5A1606}" destId="{ACD1D771-58BD-4937-BB3D-C4F4EEB752B6}" srcOrd="4" destOrd="0" presId="urn:microsoft.com/office/officeart/2009/3/layout/RandomtoResultProcess"/>
    <dgm:cxn modelId="{A571C807-BFB4-46FC-90E9-CD5929337DE8}" type="presParOf" srcId="{A119EE34-1459-4FB5-A8D6-58F8DE5A1606}" destId="{367F1353-6DD7-4784-B21E-AE3ED5DFFBD4}" srcOrd="5" destOrd="0" presId="urn:microsoft.com/office/officeart/2009/3/layout/RandomtoResultProcess"/>
    <dgm:cxn modelId="{5C7A0ED9-2FEB-4B0A-9320-7FF71FE306A2}" type="presParOf" srcId="{A119EE34-1459-4FB5-A8D6-58F8DE5A1606}" destId="{A070FFCB-D25A-40D0-8006-2D70F091B767}" srcOrd="6" destOrd="0" presId="urn:microsoft.com/office/officeart/2009/3/layout/RandomtoResultProcess"/>
    <dgm:cxn modelId="{F4D76240-583C-4F16-BC82-6AEC6145B86F}" type="presParOf" srcId="{A119EE34-1459-4FB5-A8D6-58F8DE5A1606}" destId="{C241F897-02EB-4634-BB76-695F20AB720A}" srcOrd="7" destOrd="0" presId="urn:microsoft.com/office/officeart/2009/3/layout/RandomtoResultProcess"/>
    <dgm:cxn modelId="{B1C2046D-7411-41A3-82E1-9D1BFC8B2C68}" type="presParOf" srcId="{A119EE34-1459-4FB5-A8D6-58F8DE5A1606}" destId="{9BCFAB37-6A66-4498-9668-FBC8E69B5BAD}" srcOrd="8" destOrd="0" presId="urn:microsoft.com/office/officeart/2009/3/layout/RandomtoResultProcess"/>
    <dgm:cxn modelId="{1D748E82-50B1-43DA-9F5B-07039F53B477}" type="presParOf" srcId="{A119EE34-1459-4FB5-A8D6-58F8DE5A1606}" destId="{399EA412-B8D2-4A17-BF4F-1E34669F072C}" srcOrd="9" destOrd="0" presId="urn:microsoft.com/office/officeart/2009/3/layout/RandomtoResultProcess"/>
    <dgm:cxn modelId="{8BF910B5-4122-493E-9311-0567D9B392DA}" type="presParOf" srcId="{A119EE34-1459-4FB5-A8D6-58F8DE5A1606}" destId="{8965D01C-365A-462F-B727-D0DD7D0609BD}" srcOrd="10" destOrd="0" presId="urn:microsoft.com/office/officeart/2009/3/layout/RandomtoResultProcess"/>
    <dgm:cxn modelId="{5FAA8B16-2FAE-441B-8511-9097D269BF07}" type="presParOf" srcId="{A119EE34-1459-4FB5-A8D6-58F8DE5A1606}" destId="{2323888D-DE7F-46CA-AC20-00CD9A7E7E7F}" srcOrd="11" destOrd="0" presId="urn:microsoft.com/office/officeart/2009/3/layout/RandomtoResultProcess"/>
    <dgm:cxn modelId="{6E949BC3-AA2D-410D-B5C8-36C6FE357AA0}" type="presParOf" srcId="{A119EE34-1459-4FB5-A8D6-58F8DE5A1606}" destId="{A17D0F65-61D9-4EAD-978D-95B10FA669D1}" srcOrd="12" destOrd="0" presId="urn:microsoft.com/office/officeart/2009/3/layout/RandomtoResultProcess"/>
    <dgm:cxn modelId="{F52E6DAD-89EB-46FE-BAE1-1A9663CBBF08}" type="presParOf" srcId="{A119EE34-1459-4FB5-A8D6-58F8DE5A1606}" destId="{177FF048-7518-4D27-B05D-719448C21AEB}" srcOrd="13" destOrd="0" presId="urn:microsoft.com/office/officeart/2009/3/layout/RandomtoResultProcess"/>
    <dgm:cxn modelId="{CC43976D-A462-422D-91D7-00BA246765AA}" type="presParOf" srcId="{A119EE34-1459-4FB5-A8D6-58F8DE5A1606}" destId="{E8AB857A-D4DF-4B19-8BD2-58C6F2DF39DC}" srcOrd="14" destOrd="0" presId="urn:microsoft.com/office/officeart/2009/3/layout/RandomtoResultProcess"/>
    <dgm:cxn modelId="{757373E2-0BFF-400F-AC74-946381841C5D}" type="presParOf" srcId="{A119EE34-1459-4FB5-A8D6-58F8DE5A1606}" destId="{21BB712F-895A-4863-A307-DB815CA62A37}" srcOrd="15" destOrd="0" presId="urn:microsoft.com/office/officeart/2009/3/layout/RandomtoResultProcess"/>
    <dgm:cxn modelId="{D800D963-EE03-464D-80CD-50B14CE5E9AF}" type="presParOf" srcId="{A119EE34-1459-4FB5-A8D6-58F8DE5A1606}" destId="{100408AF-A9EB-40A6-B307-756358198571}" srcOrd="16" destOrd="0" presId="urn:microsoft.com/office/officeart/2009/3/layout/RandomtoResultProcess"/>
    <dgm:cxn modelId="{460B3C5E-EAD1-43D5-B9A9-039AFA83228A}" type="presParOf" srcId="{A119EE34-1459-4FB5-A8D6-58F8DE5A1606}" destId="{46973A23-3199-49DE-836C-05B5A0652421}" srcOrd="17" destOrd="0" presId="urn:microsoft.com/office/officeart/2009/3/layout/RandomtoResultProcess"/>
    <dgm:cxn modelId="{A44A0F55-E98D-44BF-8797-6AE3F2AAD165}" type="presParOf" srcId="{A119EE34-1459-4FB5-A8D6-58F8DE5A1606}" destId="{C4FB312E-032D-44C3-8957-37D1AF87A094}" srcOrd="18" destOrd="0" presId="urn:microsoft.com/office/officeart/2009/3/layout/RandomtoResultProcess"/>
    <dgm:cxn modelId="{241D7620-73B4-4B5A-8349-0C17BDF24719}" type="presParOf" srcId="{6B64EF7D-EE87-4013-ADA2-98D5A26827A0}" destId="{0FC989E6-A31B-42DC-82F4-8BE13B5BDDF1}" srcOrd="1" destOrd="0" presId="urn:microsoft.com/office/officeart/2009/3/layout/RandomtoResultProcess"/>
    <dgm:cxn modelId="{F354E9DB-68DB-4009-9652-ED3DB570BC83}" type="presParOf" srcId="{0FC989E6-A31B-42DC-82F4-8BE13B5BDDF1}" destId="{D840A525-35E9-4626-B3FB-39A5A4837B08}" srcOrd="0" destOrd="0" presId="urn:microsoft.com/office/officeart/2009/3/layout/RandomtoResultProcess"/>
    <dgm:cxn modelId="{667ADDFF-5D3B-4D76-8F4E-B8B81FF29409}" type="presParOf" srcId="{0FC989E6-A31B-42DC-82F4-8BE13B5BDDF1}" destId="{D56C73CB-0797-4A3B-9CBD-3164BA5A5AA0}" srcOrd="1" destOrd="0" presId="urn:microsoft.com/office/officeart/2009/3/layout/RandomtoResultProcess"/>
    <dgm:cxn modelId="{B56944F5-FA51-4B74-8E03-1BC32892350F}" type="presParOf" srcId="{6B64EF7D-EE87-4013-ADA2-98D5A26827A0}" destId="{A160BC28-2481-4182-A87C-9D915BA25F43}" srcOrd="2" destOrd="0" presId="urn:microsoft.com/office/officeart/2009/3/layout/RandomtoResultProcess"/>
    <dgm:cxn modelId="{C1AAD11C-7E33-442C-9D10-535788A33DB6}" type="presParOf" srcId="{A160BC28-2481-4182-A87C-9D915BA25F43}" destId="{3D1E60A2-B21C-4764-B43A-8B8EF732A61C}" srcOrd="0" destOrd="0" presId="urn:microsoft.com/office/officeart/2009/3/layout/RandomtoResultProcess"/>
    <dgm:cxn modelId="{35D15575-6C56-4FE3-9F70-C412F66CE46C}" type="presParOf" srcId="{A160BC28-2481-4182-A87C-9D915BA25F43}" destId="{C0E75F57-1C94-4873-A119-DFEF8CEE5E75}" srcOrd="1" destOrd="0" presId="urn:microsoft.com/office/officeart/2009/3/layout/RandomtoResultProcess"/>
    <dgm:cxn modelId="{1D3A779A-E896-4175-B53F-D8370CDC729C}" type="presParOf" srcId="{6B64EF7D-EE87-4013-ADA2-98D5A26827A0}" destId="{3F85C931-25F9-4770-AED9-17DB3DC9D795}" srcOrd="3" destOrd="0" presId="urn:microsoft.com/office/officeart/2009/3/layout/RandomtoResultProcess"/>
    <dgm:cxn modelId="{8F7A5957-F84E-4C6A-ACDB-81BC6779A0AE}" type="presParOf" srcId="{3F85C931-25F9-4770-AED9-17DB3DC9D795}" destId="{0160A5C2-018C-4FD1-BDE6-0717BB3A8951}" srcOrd="0" destOrd="0" presId="urn:microsoft.com/office/officeart/2009/3/layout/RandomtoResultProcess"/>
    <dgm:cxn modelId="{9BC8AC5D-6E06-49B2-A9B0-F184ADDA994E}" type="presParOf" srcId="{3F85C931-25F9-4770-AED9-17DB3DC9D795}" destId="{CAC9BE56-7E68-4DCC-A181-9F77105C5D56}" srcOrd="1" destOrd="0" presId="urn:microsoft.com/office/officeart/2009/3/layout/RandomtoResultProcess"/>
    <dgm:cxn modelId="{6762B71F-B2E3-416F-9BA1-41E61F383C3B}" type="presParOf" srcId="{6B64EF7D-EE87-4013-ADA2-98D5A26827A0}" destId="{EE35ABA6-3CFA-43F3-B723-D84678137A20}" srcOrd="4" destOrd="0" presId="urn:microsoft.com/office/officeart/2009/3/layout/RandomtoResultProcess"/>
    <dgm:cxn modelId="{7F6D7F39-3209-4F42-9F0E-8F918FA899D1}" type="presParOf" srcId="{EE35ABA6-3CFA-43F3-B723-D84678137A20}" destId="{DF047157-2F36-4284-AD2D-63CC79B13E09}" srcOrd="0" destOrd="0" presId="urn:microsoft.com/office/officeart/2009/3/layout/RandomtoResultProcess"/>
    <dgm:cxn modelId="{60FEC7F1-8A68-49D6-8D13-5F9E891C3E48}" type="presParOf" srcId="{EE35ABA6-3CFA-43F3-B723-D84678137A20}" destId="{3E00C46A-DED6-4368-BAC9-77690BFF3E67}" srcOrd="1"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F1AB17-2339-4806-8FCB-01D90125A182}">
      <dsp:nvSpPr>
        <dsp:cNvPr id="0" name=""/>
        <dsp:cNvSpPr/>
      </dsp:nvSpPr>
      <dsp:spPr>
        <a:xfrm>
          <a:off x="0" y="0"/>
          <a:ext cx="10363200" cy="3424237"/>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rtl="0">
            <a:lnSpc>
              <a:spcPct val="90000"/>
            </a:lnSpc>
            <a:spcBef>
              <a:spcPct val="0"/>
            </a:spcBef>
            <a:spcAft>
              <a:spcPct val="35000"/>
            </a:spcAft>
          </a:pPr>
          <a:r>
            <a:rPr lang="cs-CZ" sz="2700" b="1" kern="1200" dirty="0" smtClean="0"/>
            <a:t>Úřad pro ochranu hospodářské soutěže se sídlem v Brně a vychází ze zákona o ochraně hospodářské soutěže – tzn. Antimonopolní zákon</a:t>
          </a:r>
          <a:endParaRPr lang="cs-CZ" sz="2700" kern="1200" dirty="0"/>
        </a:p>
      </dsp:txBody>
      <dsp:txXfrm>
        <a:off x="0" y="1369694"/>
        <a:ext cx="10363200" cy="1369694"/>
      </dsp:txXfrm>
    </dsp:sp>
    <dsp:sp modelId="{B1FE5E37-251D-4071-8B9F-E2C555294909}">
      <dsp:nvSpPr>
        <dsp:cNvPr id="0" name=""/>
        <dsp:cNvSpPr/>
      </dsp:nvSpPr>
      <dsp:spPr>
        <a:xfrm>
          <a:off x="4433382" y="23980"/>
          <a:ext cx="1496434" cy="1503219"/>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6000" r="-16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3EDA840-E715-4B41-A2BD-87A8AA5CDC9E}">
      <dsp:nvSpPr>
        <dsp:cNvPr id="0" name=""/>
        <dsp:cNvSpPr/>
      </dsp:nvSpPr>
      <dsp:spPr>
        <a:xfrm>
          <a:off x="414528" y="2739389"/>
          <a:ext cx="9534144" cy="513635"/>
        </a:xfrm>
        <a:prstGeom prst="leftRightArrow">
          <a:avLst/>
        </a:prstGeom>
        <a:solidFill>
          <a:schemeClr val="accent3">
            <a:tint val="4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DCF9E3-38A2-4B2F-AD36-9FBAD81C1DEA}">
      <dsp:nvSpPr>
        <dsp:cNvPr id="0" name=""/>
        <dsp:cNvSpPr/>
      </dsp:nvSpPr>
      <dsp:spPr>
        <a:xfrm>
          <a:off x="9108" y="542897"/>
          <a:ext cx="2722528" cy="3108615"/>
        </a:xfrm>
        <a:prstGeom prst="roundRect">
          <a:avLst>
            <a:gd name="adj" fmla="val 10000"/>
          </a:avLst>
        </a:prstGeom>
        <a:solidFill>
          <a:schemeClr val="accent4">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cs-CZ" sz="2600" i="1" kern="1200" baseline="0" dirty="0" smtClean="0"/>
            <a:t>metod, které výrobci používají k maximalizaci svých zisků </a:t>
          </a:r>
          <a:r>
            <a:rPr lang="cs-CZ" sz="2600" i="1" kern="1200" baseline="0" dirty="0" smtClean="0"/>
            <a:t/>
          </a:r>
          <a:br>
            <a:rPr lang="cs-CZ" sz="2600" i="1" kern="1200" baseline="0" dirty="0" smtClean="0"/>
          </a:br>
          <a:r>
            <a:rPr lang="cs-CZ" sz="2600" i="1" kern="1200" baseline="0" dirty="0" smtClean="0"/>
            <a:t>a </a:t>
          </a:r>
          <a:r>
            <a:rPr lang="cs-CZ" sz="2600" i="1" kern="1200" baseline="0" dirty="0" smtClean="0"/>
            <a:t>minimalizaci zisků </a:t>
          </a:r>
          <a:endParaRPr lang="cs-CZ" sz="2600" kern="1200" dirty="0"/>
        </a:p>
      </dsp:txBody>
      <dsp:txXfrm>
        <a:off x="88848" y="622637"/>
        <a:ext cx="2563048" cy="2949135"/>
      </dsp:txXfrm>
    </dsp:sp>
    <dsp:sp modelId="{497934CD-2F24-46B9-B228-BA225C2DA8F5}">
      <dsp:nvSpPr>
        <dsp:cNvPr id="0" name=""/>
        <dsp:cNvSpPr/>
      </dsp:nvSpPr>
      <dsp:spPr>
        <a:xfrm>
          <a:off x="3003890" y="1759611"/>
          <a:ext cx="577176" cy="675187"/>
        </a:xfrm>
        <a:prstGeom prst="rightArrow">
          <a:avLst>
            <a:gd name="adj1" fmla="val 60000"/>
            <a:gd name="adj2" fmla="val 50000"/>
          </a:avLst>
        </a:prstGeom>
        <a:solidFill>
          <a:schemeClr val="accent4">
            <a:hueOff val="0"/>
            <a:satOff val="0"/>
            <a:lumOff val="0"/>
            <a:alphaOff val="0"/>
          </a:schemeClr>
        </a:solidFill>
        <a:ln>
          <a:noFill/>
        </a:ln>
        <a:effectLst>
          <a:outerShdw blurRad="50800" dist="25400" dir="5400000" rotWithShape="0">
            <a:srgbClr val="000000">
              <a:alpha val="28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cs-CZ" sz="1900" kern="1200"/>
        </a:p>
      </dsp:txBody>
      <dsp:txXfrm>
        <a:off x="3003890" y="1894648"/>
        <a:ext cx="404023" cy="405113"/>
      </dsp:txXfrm>
    </dsp:sp>
    <dsp:sp modelId="{3D736A8A-546B-4D10-9E7E-DE494E7EA3F4}">
      <dsp:nvSpPr>
        <dsp:cNvPr id="0" name=""/>
        <dsp:cNvSpPr/>
      </dsp:nvSpPr>
      <dsp:spPr>
        <a:xfrm>
          <a:off x="3820648" y="529249"/>
          <a:ext cx="2722528" cy="3135911"/>
        </a:xfrm>
        <a:prstGeom prst="roundRect">
          <a:avLst>
            <a:gd name="adj" fmla="val 10000"/>
          </a:avLst>
        </a:prstGeom>
        <a:solidFill>
          <a:schemeClr val="accent4">
            <a:hueOff val="9574368"/>
            <a:satOff val="-8565"/>
            <a:lumOff val="-2157"/>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cs-CZ" sz="2500" i="1" kern="1200" baseline="0" dirty="0" smtClean="0"/>
            <a:t>svých konkurentů, a to na  </a:t>
          </a:r>
          <a:r>
            <a:rPr lang="cs-CZ" sz="2500" b="1" i="1" kern="1200" baseline="0" dirty="0" smtClean="0"/>
            <a:t>konkurenci cenovou </a:t>
          </a:r>
          <a:r>
            <a:rPr lang="cs-CZ" sz="2500" b="1" i="1" kern="1200" baseline="0" dirty="0" smtClean="0"/>
            <a:t/>
          </a:r>
          <a:br>
            <a:rPr lang="cs-CZ" sz="2500" b="1" i="1" kern="1200" baseline="0" dirty="0" smtClean="0"/>
          </a:br>
          <a:r>
            <a:rPr lang="cs-CZ" sz="2500" b="1" i="1" kern="1200" baseline="0" dirty="0" smtClean="0"/>
            <a:t>a </a:t>
          </a:r>
          <a:r>
            <a:rPr lang="cs-CZ" sz="2500" b="1" i="1" kern="1200" baseline="0" dirty="0" smtClean="0"/>
            <a:t>necenovou</a:t>
          </a:r>
          <a:endParaRPr lang="cs-CZ" sz="2500" kern="1200" dirty="0"/>
        </a:p>
      </dsp:txBody>
      <dsp:txXfrm>
        <a:off x="3900388" y="608989"/>
        <a:ext cx="2563048" cy="2976431"/>
      </dsp:txXfrm>
    </dsp:sp>
    <dsp:sp modelId="{F2B76855-FBA8-411B-A3B0-ABAFEF08F0B8}">
      <dsp:nvSpPr>
        <dsp:cNvPr id="0" name=""/>
        <dsp:cNvSpPr/>
      </dsp:nvSpPr>
      <dsp:spPr>
        <a:xfrm>
          <a:off x="6815430" y="1759611"/>
          <a:ext cx="577176" cy="675187"/>
        </a:xfrm>
        <a:prstGeom prst="rightArrow">
          <a:avLst>
            <a:gd name="adj1" fmla="val 60000"/>
            <a:gd name="adj2" fmla="val 50000"/>
          </a:avLst>
        </a:prstGeom>
        <a:solidFill>
          <a:schemeClr val="accent4">
            <a:hueOff val="19148736"/>
            <a:satOff val="-17131"/>
            <a:lumOff val="-4314"/>
            <a:alphaOff val="0"/>
          </a:schemeClr>
        </a:solidFill>
        <a:ln>
          <a:noFill/>
        </a:ln>
        <a:effectLst>
          <a:outerShdw blurRad="50800" dist="25400" dir="5400000" rotWithShape="0">
            <a:srgbClr val="000000">
              <a:alpha val="28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cs-CZ" sz="1900" kern="1200"/>
        </a:p>
      </dsp:txBody>
      <dsp:txXfrm>
        <a:off x="6815430" y="1894648"/>
        <a:ext cx="404023" cy="405113"/>
      </dsp:txXfrm>
    </dsp:sp>
    <dsp:sp modelId="{2A7E4A4A-BD87-4411-B5E0-8929DC9303BD}">
      <dsp:nvSpPr>
        <dsp:cNvPr id="0" name=""/>
        <dsp:cNvSpPr/>
      </dsp:nvSpPr>
      <dsp:spPr>
        <a:xfrm>
          <a:off x="7632188" y="556545"/>
          <a:ext cx="2722528" cy="3081319"/>
        </a:xfrm>
        <a:prstGeom prst="roundRect">
          <a:avLst>
            <a:gd name="adj" fmla="val 10000"/>
          </a:avLst>
        </a:prstGeom>
        <a:solidFill>
          <a:schemeClr val="accent4">
            <a:hueOff val="19148736"/>
            <a:satOff val="-17131"/>
            <a:lumOff val="-4314"/>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cs-CZ" sz="2400" i="1" kern="1200" baseline="0" dirty="0" smtClean="0"/>
            <a:t>podmínek, které mají výrobci na </a:t>
          </a:r>
          <a:r>
            <a:rPr lang="cs-CZ" sz="2400" i="1" kern="1200" baseline="0" dirty="0" smtClean="0"/>
            <a:t>trhu, </a:t>
          </a:r>
          <a:r>
            <a:rPr lang="cs-CZ" sz="2400" i="1" kern="1200" baseline="0" dirty="0" smtClean="0"/>
            <a:t>a to na</a:t>
          </a:r>
          <a:r>
            <a:rPr lang="cs-CZ" sz="2400" kern="1200" baseline="0" dirty="0" smtClean="0"/>
            <a:t>  </a:t>
          </a:r>
          <a:r>
            <a:rPr lang="cs-CZ" sz="2400" b="1" i="1" kern="1200" baseline="0" dirty="0" smtClean="0"/>
            <a:t>konkurenci dokonalou </a:t>
          </a:r>
          <a:r>
            <a:rPr lang="cs-CZ" sz="2400" b="1" i="1" kern="1200" baseline="0" dirty="0" smtClean="0"/>
            <a:t/>
          </a:r>
          <a:br>
            <a:rPr lang="cs-CZ" sz="2400" b="1" i="1" kern="1200" baseline="0" dirty="0" smtClean="0"/>
          </a:br>
          <a:r>
            <a:rPr lang="cs-CZ" sz="2400" b="1" i="1" kern="1200" baseline="0" dirty="0" smtClean="0"/>
            <a:t>a </a:t>
          </a:r>
          <a:r>
            <a:rPr lang="cs-CZ" sz="2400" b="1" i="1" kern="1200" baseline="0" dirty="0" smtClean="0"/>
            <a:t>nedokonalou</a:t>
          </a:r>
          <a:endParaRPr lang="cs-CZ" sz="2400" kern="1200" dirty="0"/>
        </a:p>
      </dsp:txBody>
      <dsp:txXfrm>
        <a:off x="7711928" y="636285"/>
        <a:ext cx="2563048" cy="29218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EAD205-7D43-4899-B00E-156910A9F8BD}">
      <dsp:nvSpPr>
        <dsp:cNvPr id="0" name=""/>
        <dsp:cNvSpPr/>
      </dsp:nvSpPr>
      <dsp:spPr>
        <a:xfrm>
          <a:off x="182901" y="1328316"/>
          <a:ext cx="2741446" cy="9034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sp3d extrusionH="28000" prstMaterial="matte"/>
        </a:bodyPr>
        <a:lstStyle/>
        <a:p>
          <a:pPr lvl="0" algn="ctr" defTabSz="1422400" rtl="0">
            <a:lnSpc>
              <a:spcPct val="90000"/>
            </a:lnSpc>
            <a:spcBef>
              <a:spcPct val="0"/>
            </a:spcBef>
            <a:spcAft>
              <a:spcPct val="35000"/>
            </a:spcAft>
          </a:pPr>
          <a:r>
            <a:rPr lang="cs-CZ" sz="3200" kern="1200" baseline="0" smtClean="0"/>
            <a:t>monopolistickou konkurenci</a:t>
          </a:r>
          <a:endParaRPr lang="cs-CZ" sz="3200" kern="1200"/>
        </a:p>
      </dsp:txBody>
      <dsp:txXfrm>
        <a:off x="182901" y="1328316"/>
        <a:ext cx="2741446" cy="903431"/>
      </dsp:txXfrm>
    </dsp:sp>
    <dsp:sp modelId="{76C9A39C-B957-4BD8-9E48-1AB356DEE404}">
      <dsp:nvSpPr>
        <dsp:cNvPr id="0" name=""/>
        <dsp:cNvSpPr/>
      </dsp:nvSpPr>
      <dsp:spPr>
        <a:xfrm>
          <a:off x="179785" y="1053548"/>
          <a:ext cx="218069" cy="218069"/>
        </a:xfrm>
        <a:prstGeom prst="ellipse">
          <a:avLst/>
        </a:prstGeom>
        <a:solidFill>
          <a:schemeClr val="accent5">
            <a:hueOff val="0"/>
            <a:satOff val="0"/>
            <a:lumOff val="0"/>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A13D3150-4F01-40F6-9252-D863AE12E015}">
      <dsp:nvSpPr>
        <dsp:cNvPr id="0" name=""/>
        <dsp:cNvSpPr/>
      </dsp:nvSpPr>
      <dsp:spPr>
        <a:xfrm>
          <a:off x="332434" y="748250"/>
          <a:ext cx="218069" cy="218069"/>
        </a:xfrm>
        <a:prstGeom prst="ellipse">
          <a:avLst/>
        </a:prstGeom>
        <a:solidFill>
          <a:schemeClr val="accent5">
            <a:hueOff val="-234441"/>
            <a:satOff val="810"/>
            <a:lumOff val="545"/>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B65E2FE7-3695-445E-84C3-DD0C702BFD5C}">
      <dsp:nvSpPr>
        <dsp:cNvPr id="0" name=""/>
        <dsp:cNvSpPr/>
      </dsp:nvSpPr>
      <dsp:spPr>
        <a:xfrm>
          <a:off x="698791" y="809310"/>
          <a:ext cx="342680" cy="342680"/>
        </a:xfrm>
        <a:prstGeom prst="ellipse">
          <a:avLst/>
        </a:prstGeom>
        <a:solidFill>
          <a:schemeClr val="accent5">
            <a:hueOff val="-468881"/>
            <a:satOff val="1621"/>
            <a:lumOff val="1089"/>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ACD1D771-58BD-4937-BB3D-C4F4EEB752B6}">
      <dsp:nvSpPr>
        <dsp:cNvPr id="0" name=""/>
        <dsp:cNvSpPr/>
      </dsp:nvSpPr>
      <dsp:spPr>
        <a:xfrm>
          <a:off x="1004088" y="473483"/>
          <a:ext cx="218069" cy="218069"/>
        </a:xfrm>
        <a:prstGeom prst="ellipse">
          <a:avLst/>
        </a:prstGeom>
        <a:solidFill>
          <a:schemeClr val="accent5">
            <a:hueOff val="-703322"/>
            <a:satOff val="2431"/>
            <a:lumOff val="1634"/>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367F1353-6DD7-4784-B21E-AE3ED5DFFBD4}">
      <dsp:nvSpPr>
        <dsp:cNvPr id="0" name=""/>
        <dsp:cNvSpPr/>
      </dsp:nvSpPr>
      <dsp:spPr>
        <a:xfrm>
          <a:off x="1400975" y="351364"/>
          <a:ext cx="218069" cy="218069"/>
        </a:xfrm>
        <a:prstGeom prst="ellipse">
          <a:avLst/>
        </a:prstGeom>
        <a:solidFill>
          <a:schemeClr val="accent5">
            <a:hueOff val="-937762"/>
            <a:satOff val="3241"/>
            <a:lumOff val="2179"/>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A070FFCB-D25A-40D0-8006-2D70F091B767}">
      <dsp:nvSpPr>
        <dsp:cNvPr id="0" name=""/>
        <dsp:cNvSpPr/>
      </dsp:nvSpPr>
      <dsp:spPr>
        <a:xfrm>
          <a:off x="1889451" y="565072"/>
          <a:ext cx="218069" cy="218069"/>
        </a:xfrm>
        <a:prstGeom prst="ellipse">
          <a:avLst/>
        </a:prstGeom>
        <a:solidFill>
          <a:schemeClr val="accent5">
            <a:hueOff val="-1172203"/>
            <a:satOff val="4051"/>
            <a:lumOff val="2723"/>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C241F897-02EB-4634-BB76-695F20AB720A}">
      <dsp:nvSpPr>
        <dsp:cNvPr id="0" name=""/>
        <dsp:cNvSpPr/>
      </dsp:nvSpPr>
      <dsp:spPr>
        <a:xfrm>
          <a:off x="2194748" y="717721"/>
          <a:ext cx="342680" cy="342680"/>
        </a:xfrm>
        <a:prstGeom prst="ellipse">
          <a:avLst/>
        </a:prstGeom>
        <a:solidFill>
          <a:schemeClr val="accent5">
            <a:hueOff val="-1406643"/>
            <a:satOff val="4862"/>
            <a:lumOff val="3268"/>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9BCFAB37-6A66-4498-9668-FBC8E69B5BAD}">
      <dsp:nvSpPr>
        <dsp:cNvPr id="0" name=""/>
        <dsp:cNvSpPr/>
      </dsp:nvSpPr>
      <dsp:spPr>
        <a:xfrm>
          <a:off x="2622165" y="1053548"/>
          <a:ext cx="218069" cy="218069"/>
        </a:xfrm>
        <a:prstGeom prst="ellipse">
          <a:avLst/>
        </a:prstGeom>
        <a:solidFill>
          <a:schemeClr val="accent5">
            <a:hueOff val="-1641084"/>
            <a:satOff val="5672"/>
            <a:lumOff val="3813"/>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399EA412-B8D2-4A17-BF4F-1E34669F072C}">
      <dsp:nvSpPr>
        <dsp:cNvPr id="0" name=""/>
        <dsp:cNvSpPr/>
      </dsp:nvSpPr>
      <dsp:spPr>
        <a:xfrm>
          <a:off x="2805343" y="1389375"/>
          <a:ext cx="218069" cy="218069"/>
        </a:xfrm>
        <a:prstGeom prst="ellipse">
          <a:avLst/>
        </a:prstGeom>
        <a:solidFill>
          <a:schemeClr val="accent5">
            <a:hueOff val="-1875524"/>
            <a:satOff val="6482"/>
            <a:lumOff val="4357"/>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8965D01C-365A-462F-B727-D0DD7D0609BD}">
      <dsp:nvSpPr>
        <dsp:cNvPr id="0" name=""/>
        <dsp:cNvSpPr/>
      </dsp:nvSpPr>
      <dsp:spPr>
        <a:xfrm>
          <a:off x="1217797" y="748250"/>
          <a:ext cx="560750" cy="560750"/>
        </a:xfrm>
        <a:prstGeom prst="ellipse">
          <a:avLst/>
        </a:prstGeom>
        <a:solidFill>
          <a:schemeClr val="accent5">
            <a:hueOff val="-2109965"/>
            <a:satOff val="7293"/>
            <a:lumOff val="4902"/>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2323888D-DE7F-46CA-AC20-00CD9A7E7E7F}">
      <dsp:nvSpPr>
        <dsp:cNvPr id="0" name=""/>
        <dsp:cNvSpPr/>
      </dsp:nvSpPr>
      <dsp:spPr>
        <a:xfrm>
          <a:off x="27137" y="1908381"/>
          <a:ext cx="218069" cy="218069"/>
        </a:xfrm>
        <a:prstGeom prst="ellipse">
          <a:avLst/>
        </a:prstGeom>
        <a:solidFill>
          <a:schemeClr val="accent5">
            <a:hueOff val="-2344405"/>
            <a:satOff val="8103"/>
            <a:lumOff val="5447"/>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A17D0F65-61D9-4EAD-978D-95B10FA669D1}">
      <dsp:nvSpPr>
        <dsp:cNvPr id="0" name=""/>
        <dsp:cNvSpPr/>
      </dsp:nvSpPr>
      <dsp:spPr>
        <a:xfrm>
          <a:off x="210315" y="2183148"/>
          <a:ext cx="342680" cy="342680"/>
        </a:xfrm>
        <a:prstGeom prst="ellipse">
          <a:avLst/>
        </a:prstGeom>
        <a:solidFill>
          <a:schemeClr val="accent5">
            <a:hueOff val="-2578846"/>
            <a:satOff val="8913"/>
            <a:lumOff val="5991"/>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177FF048-7518-4D27-B05D-719448C21AEB}">
      <dsp:nvSpPr>
        <dsp:cNvPr id="0" name=""/>
        <dsp:cNvSpPr/>
      </dsp:nvSpPr>
      <dsp:spPr>
        <a:xfrm>
          <a:off x="668261" y="2427386"/>
          <a:ext cx="498444" cy="498444"/>
        </a:xfrm>
        <a:prstGeom prst="ellipse">
          <a:avLst/>
        </a:prstGeom>
        <a:solidFill>
          <a:schemeClr val="accent5">
            <a:hueOff val="-2813286"/>
            <a:satOff val="9723"/>
            <a:lumOff val="6536"/>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E8AB857A-D4DF-4B19-8BD2-58C6F2DF39DC}">
      <dsp:nvSpPr>
        <dsp:cNvPr id="0" name=""/>
        <dsp:cNvSpPr/>
      </dsp:nvSpPr>
      <dsp:spPr>
        <a:xfrm>
          <a:off x="1309386" y="2824273"/>
          <a:ext cx="218069" cy="218069"/>
        </a:xfrm>
        <a:prstGeom prst="ellipse">
          <a:avLst/>
        </a:prstGeom>
        <a:solidFill>
          <a:schemeClr val="accent5">
            <a:hueOff val="-3047727"/>
            <a:satOff val="10534"/>
            <a:lumOff val="7081"/>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21BB712F-895A-4863-A307-DB815CA62A37}">
      <dsp:nvSpPr>
        <dsp:cNvPr id="0" name=""/>
        <dsp:cNvSpPr/>
      </dsp:nvSpPr>
      <dsp:spPr>
        <a:xfrm>
          <a:off x="1431505" y="2427386"/>
          <a:ext cx="342680" cy="342680"/>
        </a:xfrm>
        <a:prstGeom prst="ellipse">
          <a:avLst/>
        </a:prstGeom>
        <a:solidFill>
          <a:schemeClr val="accent5">
            <a:hueOff val="-3282167"/>
            <a:satOff val="11344"/>
            <a:lumOff val="7625"/>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100408AF-A9EB-40A6-B307-756358198571}">
      <dsp:nvSpPr>
        <dsp:cNvPr id="0" name=""/>
        <dsp:cNvSpPr/>
      </dsp:nvSpPr>
      <dsp:spPr>
        <a:xfrm>
          <a:off x="1736802" y="2854803"/>
          <a:ext cx="218069" cy="218069"/>
        </a:xfrm>
        <a:prstGeom prst="ellipse">
          <a:avLst/>
        </a:prstGeom>
        <a:solidFill>
          <a:schemeClr val="accent5">
            <a:hueOff val="-3516608"/>
            <a:satOff val="12154"/>
            <a:lumOff val="8170"/>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46973A23-3199-49DE-836C-05B5A0652421}">
      <dsp:nvSpPr>
        <dsp:cNvPr id="0" name=""/>
        <dsp:cNvSpPr/>
      </dsp:nvSpPr>
      <dsp:spPr>
        <a:xfrm>
          <a:off x="2011570" y="2366327"/>
          <a:ext cx="498444" cy="498444"/>
        </a:xfrm>
        <a:prstGeom prst="ellipse">
          <a:avLst/>
        </a:prstGeom>
        <a:solidFill>
          <a:schemeClr val="accent5">
            <a:hueOff val="-3751048"/>
            <a:satOff val="12964"/>
            <a:lumOff val="8715"/>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C4FB312E-032D-44C3-8957-37D1AF87A094}">
      <dsp:nvSpPr>
        <dsp:cNvPr id="0" name=""/>
        <dsp:cNvSpPr/>
      </dsp:nvSpPr>
      <dsp:spPr>
        <a:xfrm>
          <a:off x="2683224" y="2244208"/>
          <a:ext cx="342680" cy="342680"/>
        </a:xfrm>
        <a:prstGeom prst="ellipse">
          <a:avLst/>
        </a:prstGeom>
        <a:solidFill>
          <a:schemeClr val="accent5">
            <a:hueOff val="-3985489"/>
            <a:satOff val="13775"/>
            <a:lumOff val="9259"/>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D840A525-35E9-4626-B3FB-39A5A4837B08}">
      <dsp:nvSpPr>
        <dsp:cNvPr id="0" name=""/>
        <dsp:cNvSpPr/>
      </dsp:nvSpPr>
      <dsp:spPr>
        <a:xfrm>
          <a:off x="3025905" y="808802"/>
          <a:ext cx="1006404" cy="1921336"/>
        </a:xfrm>
        <a:prstGeom prst="chevron">
          <a:avLst>
            <a:gd name="adj" fmla="val 62310"/>
          </a:avLst>
        </a:prstGeom>
        <a:solidFill>
          <a:schemeClr val="accent5">
            <a:hueOff val="0"/>
            <a:satOff val="0"/>
            <a:lumOff val="0"/>
            <a:alphaOff val="0"/>
          </a:schemeClr>
        </a:solidFill>
        <a:ln>
          <a:noFill/>
        </a:ln>
        <a:effectLst/>
        <a:sp3d z="-227350" prstMaterial="matte"/>
      </dsp:spPr>
      <dsp:style>
        <a:lnRef idx="0">
          <a:scrgbClr r="0" g="0" b="0"/>
        </a:lnRef>
        <a:fillRef idx="1">
          <a:scrgbClr r="0" g="0" b="0"/>
        </a:fillRef>
        <a:effectRef idx="0">
          <a:scrgbClr r="0" g="0" b="0"/>
        </a:effectRef>
        <a:fontRef idx="minor">
          <a:schemeClr val="lt1"/>
        </a:fontRef>
      </dsp:style>
    </dsp:sp>
    <dsp:sp modelId="{3D1E60A2-B21C-4764-B43A-8B8EF732A61C}">
      <dsp:nvSpPr>
        <dsp:cNvPr id="0" name=""/>
        <dsp:cNvSpPr/>
      </dsp:nvSpPr>
      <dsp:spPr>
        <a:xfrm>
          <a:off x="4032310" y="809735"/>
          <a:ext cx="2744739" cy="19213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sp3d extrusionH="28000" prstMaterial="matte"/>
        </a:bodyPr>
        <a:lstStyle/>
        <a:p>
          <a:pPr lvl="0" algn="ctr" defTabSz="1422400" rtl="0">
            <a:lnSpc>
              <a:spcPct val="90000"/>
            </a:lnSpc>
            <a:spcBef>
              <a:spcPct val="0"/>
            </a:spcBef>
            <a:spcAft>
              <a:spcPct val="35000"/>
            </a:spcAft>
          </a:pPr>
          <a:r>
            <a:rPr lang="cs-CZ" sz="3200" kern="1200" baseline="0" smtClean="0"/>
            <a:t>oligopol</a:t>
          </a:r>
          <a:endParaRPr lang="cs-CZ" sz="3200" kern="1200"/>
        </a:p>
      </dsp:txBody>
      <dsp:txXfrm>
        <a:off x="4032310" y="809735"/>
        <a:ext cx="2744739" cy="1921317"/>
      </dsp:txXfrm>
    </dsp:sp>
    <dsp:sp modelId="{0160A5C2-018C-4FD1-BDE6-0717BB3A8951}">
      <dsp:nvSpPr>
        <dsp:cNvPr id="0" name=""/>
        <dsp:cNvSpPr/>
      </dsp:nvSpPr>
      <dsp:spPr>
        <a:xfrm>
          <a:off x="6777050" y="808802"/>
          <a:ext cx="1006404" cy="1921336"/>
        </a:xfrm>
        <a:prstGeom prst="chevron">
          <a:avLst>
            <a:gd name="adj" fmla="val 62310"/>
          </a:avLst>
        </a:prstGeom>
        <a:solidFill>
          <a:schemeClr val="accent5">
            <a:hueOff val="-4219929"/>
            <a:satOff val="14585"/>
            <a:lumOff val="9804"/>
            <a:alphaOff val="0"/>
          </a:schemeClr>
        </a:solidFill>
        <a:ln>
          <a:noFill/>
        </a:ln>
        <a:effectLst/>
        <a:sp3d z="-227350" prstMaterial="matte"/>
      </dsp:spPr>
      <dsp:style>
        <a:lnRef idx="0">
          <a:scrgbClr r="0" g="0" b="0"/>
        </a:lnRef>
        <a:fillRef idx="1">
          <a:scrgbClr r="0" g="0" b="0"/>
        </a:fillRef>
        <a:effectRef idx="0">
          <a:scrgbClr r="0" g="0" b="0"/>
        </a:effectRef>
        <a:fontRef idx="minor">
          <a:schemeClr val="lt1"/>
        </a:fontRef>
      </dsp:style>
    </dsp:sp>
    <dsp:sp modelId="{DF047157-2F36-4284-AD2D-63CC79B13E09}">
      <dsp:nvSpPr>
        <dsp:cNvPr id="0" name=""/>
        <dsp:cNvSpPr/>
      </dsp:nvSpPr>
      <dsp:spPr>
        <a:xfrm>
          <a:off x="7893244" y="650019"/>
          <a:ext cx="2333028" cy="2333028"/>
        </a:xfrm>
        <a:prstGeom prst="ellipse">
          <a:avLst/>
        </a:prstGeom>
        <a:solidFill>
          <a:schemeClr val="accent5">
            <a:hueOff val="-4219929"/>
            <a:satOff val="14585"/>
            <a:lumOff val="9804"/>
            <a:alphaOff val="0"/>
          </a:schemeClr>
        </a:solidFill>
        <a:ln>
          <a:noFill/>
        </a:ln>
        <a:effectLst>
          <a:outerShdw blurRad="50800" dist="25400" dir="5400000" rotWithShape="0">
            <a:srgbClr val="000000">
              <a:alpha val="28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sp3d extrusionH="28000" prstMaterial="matte"/>
        </a:bodyPr>
        <a:lstStyle/>
        <a:p>
          <a:pPr lvl="0" algn="ctr" defTabSz="1422400" rtl="0">
            <a:lnSpc>
              <a:spcPct val="90000"/>
            </a:lnSpc>
            <a:spcBef>
              <a:spcPct val="0"/>
            </a:spcBef>
            <a:spcAft>
              <a:spcPct val="35000"/>
            </a:spcAft>
          </a:pPr>
          <a:r>
            <a:rPr lang="cs-CZ" sz="3200" kern="1200" baseline="0" smtClean="0"/>
            <a:t>monopol</a:t>
          </a:r>
          <a:endParaRPr lang="cs-CZ" sz="3200" kern="1200"/>
        </a:p>
      </dsp:txBody>
      <dsp:txXfrm>
        <a:off x="8234908" y="991683"/>
        <a:ext cx="1649700" cy="1649700"/>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cs-CZ" smtClean="0"/>
              <a:t>Kliknutím lze upravit styl.</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smtClean="0"/>
              <a:t>Kliknutím lze upravit styl předlohy.</a:t>
            </a:r>
            <a:endParaRPr lang="en-US" dirty="0"/>
          </a:p>
        </p:txBody>
      </p:sp>
      <p:sp>
        <p:nvSpPr>
          <p:cNvPr id="4" name="Date Placeholder 3"/>
          <p:cNvSpPr>
            <a:spLocks noGrp="1"/>
          </p:cNvSpPr>
          <p:nvPr>
            <p:ph type="dt" sz="half" idx="10"/>
          </p:nvPr>
        </p:nvSpPr>
        <p:spPr/>
        <p:txBody>
          <a:bodyPr/>
          <a:lstStyle/>
          <a:p>
            <a:fld id="{AD0E13AF-0FD5-4601-A792-092D27B3CA0C}" type="datetimeFigureOut">
              <a:rPr lang="cs-CZ" smtClean="0"/>
              <a:t>24.10.2014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3021993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atický obrázek s popiskem">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cs-CZ" smtClean="0"/>
              <a:t>Kliknutím lze upravit styl.</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smtClean="0"/>
              <a:t>Kliknutím na ikonu přidáte obrázek.</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AD0E13AF-0FD5-4601-A792-092D27B3CA0C}" type="datetimeFigureOut">
              <a:rPr lang="cs-CZ" smtClean="0"/>
              <a:t>24.10.2014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2134910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ázev a popisek">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cs-CZ" smtClean="0"/>
              <a:t>Kliknutím lze upravit styl.</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AD0E13AF-0FD5-4601-A792-092D27B3CA0C}" type="datetimeFigureOut">
              <a:rPr lang="cs-CZ" smtClean="0"/>
              <a:t>24.10.2014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4252148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ce s popiskem">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cs-CZ" smtClean="0"/>
              <a:t>Kliknutím lze upravit styl.</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AD0E13AF-0FD5-4601-A792-092D27B3CA0C}" type="datetimeFigureOut">
              <a:rPr lang="cs-CZ" smtClean="0"/>
              <a:t>24.10.2014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B4EB450B-BA62-4255-8868-C74CE2C86193}" type="slidenum">
              <a:rPr lang="cs-CZ" smtClean="0"/>
              <a:t>‹#›</a:t>
            </a:fld>
            <a:endParaRPr lang="cs-CZ"/>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443739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Jmenovka">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cs-CZ" smtClean="0"/>
              <a:t>Kliknutím lze upravit styl.</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AD0E13AF-0FD5-4601-A792-092D27B3CA0C}" type="datetimeFigureOut">
              <a:rPr lang="cs-CZ" smtClean="0"/>
              <a:t>24.10.2014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3145007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loupce">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cs-CZ" smtClean="0"/>
              <a:t>Kliknutím lze upravit styl.</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3" name="Date Placeholder 2"/>
          <p:cNvSpPr>
            <a:spLocks noGrp="1"/>
          </p:cNvSpPr>
          <p:nvPr>
            <p:ph type="dt" sz="half" idx="10"/>
          </p:nvPr>
        </p:nvSpPr>
        <p:spPr/>
        <p:txBody>
          <a:bodyPr/>
          <a:lstStyle/>
          <a:p>
            <a:fld id="{AD0E13AF-0FD5-4601-A792-092D27B3CA0C}" type="datetimeFigureOut">
              <a:rPr lang="cs-CZ" smtClean="0"/>
              <a:t>24.10.2014</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3054780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sloupce s obrázky">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cs-CZ" smtClean="0"/>
              <a:t>Kliknutím lze upravit styl.</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smtClean="0"/>
              <a:t>Kliknutím na ikonu přidáte obrázek.</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smtClean="0"/>
              <a:t>Kliknutím na ikonu přidáte obrázek.</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smtClean="0"/>
              <a:t>Kliknutím na ikonu přidáte obrázek.</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3" name="Date Placeholder 2"/>
          <p:cNvSpPr>
            <a:spLocks noGrp="1"/>
          </p:cNvSpPr>
          <p:nvPr>
            <p:ph type="dt" sz="half" idx="10"/>
          </p:nvPr>
        </p:nvSpPr>
        <p:spPr/>
        <p:txBody>
          <a:bodyPr/>
          <a:lstStyle/>
          <a:p>
            <a:fld id="{AD0E13AF-0FD5-4601-A792-092D27B3CA0C}" type="datetimeFigureOut">
              <a:rPr lang="cs-CZ" smtClean="0"/>
              <a:t>24.10.2014</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40600130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cs-CZ" smtClean="0"/>
              <a:t>Kliknutím lze upravit styl.</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fld id="{AD0E13AF-0FD5-4601-A792-092D27B3CA0C}" type="datetimeFigureOut">
              <a:rPr lang="cs-CZ" smtClean="0"/>
              <a:t>24.10.2014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30465158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cs-CZ" smtClean="0"/>
              <a:t>Kliknutím lze upravit styl.</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fld id="{AD0E13AF-0FD5-4601-A792-092D27B3CA0C}" type="datetimeFigureOut">
              <a:rPr lang="cs-CZ" smtClean="0"/>
              <a:t>24.10.2014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3141561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cs-CZ" smtClean="0"/>
              <a:t>Kliknutím lze upravit styl.</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fld id="{AD0E13AF-0FD5-4601-A792-092D27B3CA0C}" type="datetimeFigureOut">
              <a:rPr lang="cs-CZ" smtClean="0"/>
              <a:t>24.10.2014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3745090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cs-CZ" smtClean="0"/>
              <a:t>Kliknutím lze upravit styl.</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fld id="{AD0E13AF-0FD5-4601-A792-092D27B3CA0C}" type="datetimeFigureOut">
              <a:rPr lang="cs-CZ" smtClean="0"/>
              <a:t>24.10.2014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3138215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cs-CZ" smtClean="0"/>
              <a:t>Kliknutím lze upravit styl.</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p>
            <a:fld id="{AD0E13AF-0FD5-4601-A792-092D27B3CA0C}" type="datetimeFigureOut">
              <a:rPr lang="cs-CZ" smtClean="0"/>
              <a:t>24.10.2014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2040001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cs-CZ" smtClean="0"/>
              <a:t>Kliknutím lze upravit styl.</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12" name="Content Placeholder 3"/>
          <p:cNvSpPr>
            <a:spLocks noGrp="1"/>
          </p:cNvSpPr>
          <p:nvPr>
            <p:ph sz="quarter" idx="13"/>
          </p:nvPr>
        </p:nvSpPr>
        <p:spPr>
          <a:xfrm>
            <a:off x="913774" y="3051012"/>
            <a:ext cx="5106027" cy="2740187"/>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13" name="Content Placeholder 5"/>
          <p:cNvSpPr>
            <a:spLocks noGrp="1"/>
          </p:cNvSpPr>
          <p:nvPr>
            <p:ph sz="quarter" idx="14"/>
          </p:nvPr>
        </p:nvSpPr>
        <p:spPr>
          <a:xfrm>
            <a:off x="6172200" y="3051012"/>
            <a:ext cx="5105401" cy="2740187"/>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7" name="Date Placeholder 6"/>
          <p:cNvSpPr>
            <a:spLocks noGrp="1"/>
          </p:cNvSpPr>
          <p:nvPr>
            <p:ph type="dt" sz="half" idx="10"/>
          </p:nvPr>
        </p:nvSpPr>
        <p:spPr/>
        <p:txBody>
          <a:bodyPr/>
          <a:lstStyle/>
          <a:p>
            <a:fld id="{AD0E13AF-0FD5-4601-A792-092D27B3CA0C}" type="datetimeFigureOut">
              <a:rPr lang="cs-CZ" smtClean="0"/>
              <a:t>24.10.2014</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1438315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cs-CZ" smtClean="0"/>
              <a:t>Kliknutím lze upravit styl.</a:t>
            </a:r>
            <a:endParaRPr lang="en-US" dirty="0"/>
          </a:p>
        </p:txBody>
      </p:sp>
      <p:sp>
        <p:nvSpPr>
          <p:cNvPr id="3" name="Date Placeholder 2"/>
          <p:cNvSpPr>
            <a:spLocks noGrp="1"/>
          </p:cNvSpPr>
          <p:nvPr>
            <p:ph type="dt" sz="half" idx="10"/>
          </p:nvPr>
        </p:nvSpPr>
        <p:spPr/>
        <p:txBody>
          <a:bodyPr/>
          <a:lstStyle/>
          <a:p>
            <a:fld id="{AD0E13AF-0FD5-4601-A792-092D27B3CA0C}" type="datetimeFigureOut">
              <a:rPr lang="cs-CZ" smtClean="0"/>
              <a:t>24.10.2014</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1489511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AD0E13AF-0FD5-4601-A792-092D27B3CA0C}" type="datetimeFigureOut">
              <a:rPr lang="cs-CZ" smtClean="0"/>
              <a:t>24.10.2014</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3298473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cs-CZ" smtClean="0"/>
              <a:t>Kliknutím lze upravit styl.</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AD0E13AF-0FD5-4601-A792-092D27B3CA0C}" type="datetimeFigureOut">
              <a:rPr lang="cs-CZ" smtClean="0"/>
              <a:t>24.10.2014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3948062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cs-CZ" smtClean="0"/>
              <a:t>Kliknutím lze upravit styl.</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smtClean="0"/>
              <a:t>Kliknutím na ikonu přidáte obrázek.</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AD0E13AF-0FD5-4601-A792-092D27B3CA0C}" type="datetimeFigureOut">
              <a:rPr lang="cs-CZ" smtClean="0"/>
              <a:t>24.10.2014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B4EB450B-BA62-4255-8868-C74CE2C86193}" type="slidenum">
              <a:rPr lang="cs-CZ" smtClean="0"/>
              <a:t>‹#›</a:t>
            </a:fld>
            <a:endParaRPr lang="cs-CZ"/>
          </a:p>
        </p:txBody>
      </p:sp>
    </p:spTree>
    <p:extLst>
      <p:ext uri="{BB962C8B-B14F-4D97-AF65-F5344CB8AC3E}">
        <p14:creationId xmlns:p14="http://schemas.microsoft.com/office/powerpoint/2010/main" val="3175613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cs-CZ" smtClean="0"/>
              <a:t>Kliknutím lze upravit styl.</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AD0E13AF-0FD5-4601-A792-092D27B3CA0C}" type="datetimeFigureOut">
              <a:rPr lang="cs-CZ" smtClean="0"/>
              <a:t>24.10.2014</a:t>
            </a:fld>
            <a:endParaRPr lang="cs-CZ"/>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cs-CZ"/>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B4EB450B-BA62-4255-8868-C74CE2C86193}" type="slidenum">
              <a:rPr lang="cs-CZ" smtClean="0"/>
              <a:t>‹#›</a:t>
            </a:fld>
            <a:endParaRPr lang="cs-CZ"/>
          </a:p>
        </p:txBody>
      </p:sp>
    </p:spTree>
    <p:extLst>
      <p:ext uri="{BB962C8B-B14F-4D97-AF65-F5344CB8AC3E}">
        <p14:creationId xmlns:p14="http://schemas.microsoft.com/office/powerpoint/2010/main" val="184108940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cs-CZ" dirty="0" smtClean="0"/>
              <a:t>Podoby trhu – nedokonalost tržního mechanizmu</a:t>
            </a:r>
            <a:endParaRPr lang="cs-CZ" dirty="0"/>
          </a:p>
        </p:txBody>
      </p:sp>
      <p:sp>
        <p:nvSpPr>
          <p:cNvPr id="3" name="Podnadpis 2"/>
          <p:cNvSpPr>
            <a:spLocks noGrp="1"/>
          </p:cNvSpPr>
          <p:nvPr>
            <p:ph type="subTitle" idx="1"/>
          </p:nvPr>
        </p:nvSpPr>
        <p:spPr/>
        <p:txBody>
          <a:bodyPr>
            <a:normAutofit/>
          </a:bodyPr>
          <a:lstStyle/>
          <a:p>
            <a:r>
              <a:rPr lang="cs-CZ" sz="4800" dirty="0" smtClean="0">
                <a:solidFill>
                  <a:srgbClr val="FF0000"/>
                </a:solidFill>
              </a:rPr>
              <a:t>Konkurence</a:t>
            </a:r>
            <a:endParaRPr lang="cs-CZ" sz="4800" dirty="0">
              <a:solidFill>
                <a:srgbClr val="FF0000"/>
              </a:solidFill>
            </a:endParaRPr>
          </a:p>
        </p:txBody>
      </p:sp>
    </p:spTree>
    <p:extLst>
      <p:ext uri="{BB962C8B-B14F-4D97-AF65-F5344CB8AC3E}">
        <p14:creationId xmlns:p14="http://schemas.microsoft.com/office/powerpoint/2010/main" val="8729456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pPr hangingPunct="0"/>
            <a:r>
              <a:rPr lang="cs-CZ" u="sng" dirty="0"/>
              <a:t>Konkurenci na straně nabídky můžeme rozlišit podle:</a:t>
            </a:r>
            <a:r>
              <a:rPr lang="cs-CZ" dirty="0"/>
              <a:t/>
            </a:r>
            <a:br>
              <a:rPr lang="cs-CZ" dirty="0"/>
            </a:br>
            <a:r>
              <a:rPr lang="cs-CZ" dirty="0"/>
              <a:t> </a:t>
            </a:r>
            <a:br>
              <a:rPr lang="cs-CZ" dirty="0"/>
            </a:br>
            <a:endParaRPr lang="cs-CZ" dirty="0"/>
          </a:p>
        </p:txBody>
      </p:sp>
      <p:graphicFrame>
        <p:nvGraphicFramePr>
          <p:cNvPr id="4" name="Zástupný symbol pro obsah 3"/>
          <p:cNvGraphicFramePr>
            <a:graphicFrameLocks noGrp="1"/>
          </p:cNvGraphicFramePr>
          <p:nvPr>
            <p:ph sz="quarter" idx="13"/>
            <p:extLst>
              <p:ext uri="{D42A27DB-BD31-4B8C-83A1-F6EECF244321}">
                <p14:modId xmlns:p14="http://schemas.microsoft.com/office/powerpoint/2010/main" val="1289336670"/>
              </p:ext>
            </p:extLst>
          </p:nvPr>
        </p:nvGraphicFramePr>
        <p:xfrm>
          <a:off x="913774" y="1596788"/>
          <a:ext cx="10363826" cy="41944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69253163"/>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u="sng" dirty="0"/>
              <a:t>Konkurence  cenová</a:t>
            </a:r>
            <a:r>
              <a:rPr lang="cs-CZ" dirty="0"/>
              <a:t/>
            </a:r>
            <a:br>
              <a:rPr lang="cs-CZ" dirty="0"/>
            </a:br>
            <a:endParaRPr lang="cs-CZ" dirty="0"/>
          </a:p>
        </p:txBody>
      </p:sp>
      <p:sp>
        <p:nvSpPr>
          <p:cNvPr id="3" name="Zástupný symbol pro obsah 2"/>
          <p:cNvSpPr>
            <a:spLocks noGrp="1"/>
          </p:cNvSpPr>
          <p:nvPr>
            <p:ph sz="quarter" idx="13"/>
          </p:nvPr>
        </p:nvSpPr>
        <p:spPr/>
        <p:txBody>
          <a:bodyPr>
            <a:normAutofit lnSpcReduction="10000"/>
          </a:bodyPr>
          <a:lstStyle/>
          <a:p>
            <a:pPr hangingPunct="0"/>
            <a:r>
              <a:rPr lang="cs-CZ" dirty="0"/>
              <a:t>Její podstata spočívá </a:t>
            </a:r>
            <a:r>
              <a:rPr lang="cs-CZ" b="1" i="1" dirty="0"/>
              <a:t>v dobrovolném snižování ceny zboží ze strany výrobců</a:t>
            </a:r>
            <a:r>
              <a:rPr lang="cs-CZ" dirty="0"/>
              <a:t>. </a:t>
            </a:r>
          </a:p>
          <a:p>
            <a:pPr hangingPunct="0"/>
            <a:r>
              <a:rPr lang="cs-CZ" dirty="0"/>
              <a:t>Výrobci zlevňují své zboží, aniž by je k tomu nutil přebytek nabídky nad poptávkou. Jde jim o to, přilákat spotřebitele právě k sobě, a proto zlevňují své výrobky v naději, že jejich konkurenti se nebudou umět těmto nízkým cenám přizpůsobit. Jejich výrobky budou levnější než výrobky konkurentů, a tím budou pro spotřebitele přitažlivější. </a:t>
            </a:r>
          </a:p>
          <a:p>
            <a:pPr hangingPunct="0"/>
            <a:r>
              <a:rPr lang="cs-CZ" dirty="0"/>
              <a:t>Chtějí tak ovládnout trh, aby mohli v budoucnu diktovat podmínky ostatním účastníkům trhu a ceny naopak zvyšovat. Proto jsou ochotni se dočasně vzdát svých zisků.</a:t>
            </a:r>
          </a:p>
          <a:p>
            <a:pPr marL="0" indent="0" hangingPunct="0">
              <a:buNone/>
            </a:pPr>
            <a:endParaRPr lang="cs-CZ" dirty="0"/>
          </a:p>
          <a:p>
            <a:endParaRPr lang="cs-CZ" dirty="0" smtClean="0"/>
          </a:p>
          <a:p>
            <a:pPr marL="0" indent="0">
              <a:buNone/>
            </a:pPr>
            <a:endParaRPr lang="cs-CZ" dirty="0"/>
          </a:p>
        </p:txBody>
      </p:sp>
    </p:spTree>
    <p:extLst>
      <p:ext uri="{BB962C8B-B14F-4D97-AF65-F5344CB8AC3E}">
        <p14:creationId xmlns:p14="http://schemas.microsoft.com/office/powerpoint/2010/main" val="322217345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hangingPunct="0"/>
            <a:r>
              <a:rPr lang="cs-CZ" b="1" u="sng" dirty="0"/>
              <a:t>Konkurence  necenová</a:t>
            </a:r>
            <a:r>
              <a:rPr lang="cs-CZ" dirty="0"/>
              <a:t/>
            </a:r>
            <a:br>
              <a:rPr lang="cs-CZ" dirty="0"/>
            </a:br>
            <a:r>
              <a:rPr lang="cs-CZ" dirty="0"/>
              <a:t> </a:t>
            </a:r>
          </a:p>
        </p:txBody>
      </p:sp>
      <p:sp>
        <p:nvSpPr>
          <p:cNvPr id="3" name="Zástupný symbol pro obsah 2"/>
          <p:cNvSpPr>
            <a:spLocks noGrp="1"/>
          </p:cNvSpPr>
          <p:nvPr>
            <p:ph sz="quarter" idx="13"/>
          </p:nvPr>
        </p:nvSpPr>
        <p:spPr/>
        <p:txBody>
          <a:bodyPr/>
          <a:lstStyle/>
          <a:p>
            <a:pPr hangingPunct="0"/>
            <a:r>
              <a:rPr lang="cs-CZ" dirty="0"/>
              <a:t>Jejím cílem je přilákání poptávky, ale </a:t>
            </a:r>
            <a:r>
              <a:rPr lang="cs-CZ" i="1" dirty="0"/>
              <a:t>jinými </a:t>
            </a:r>
            <a:r>
              <a:rPr lang="cs-CZ" i="1" dirty="0" smtClean="0"/>
              <a:t>metodami,  </a:t>
            </a:r>
            <a:r>
              <a:rPr lang="cs-CZ" i="1" dirty="0"/>
              <a:t>než snižováním cen</a:t>
            </a:r>
            <a:r>
              <a:rPr lang="cs-CZ" dirty="0"/>
              <a:t>. Jde např. o </a:t>
            </a:r>
            <a:r>
              <a:rPr lang="cs-CZ" b="1" i="1" dirty="0"/>
              <a:t>růst kvality výrobků, reklamu, obalovou techniku, prodej na úvěr, dokonalejší servis a služby ve spojení s </a:t>
            </a:r>
            <a:r>
              <a:rPr lang="cs-CZ" b="1" i="1" dirty="0" err="1" smtClean="0"/>
              <a:t>prodejeM</a:t>
            </a:r>
            <a:r>
              <a:rPr lang="cs-CZ" b="1" i="1" dirty="0" smtClean="0"/>
              <a:t> </a:t>
            </a:r>
            <a:r>
              <a:rPr lang="cs-CZ" b="1" i="1" dirty="0" smtClean="0"/>
              <a:t>….</a:t>
            </a:r>
            <a:r>
              <a:rPr lang="cs-CZ" dirty="0"/>
              <a:t> </a:t>
            </a:r>
          </a:p>
          <a:p>
            <a:pPr hangingPunct="0"/>
            <a:r>
              <a:rPr lang="cs-CZ" dirty="0"/>
              <a:t>Konkurence na straně nabídky je spojením konkurence cenové a necenové. Obě tyto formy se na trhu prolínají a doplňují.    </a:t>
            </a:r>
          </a:p>
          <a:p>
            <a:endParaRPr lang="cs-CZ" dirty="0"/>
          </a:p>
        </p:txBody>
      </p:sp>
    </p:spTree>
    <p:extLst>
      <p:ext uri="{BB962C8B-B14F-4D97-AF65-F5344CB8AC3E}">
        <p14:creationId xmlns:p14="http://schemas.microsoft.com/office/powerpoint/2010/main" val="9278690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u="sng" dirty="0"/>
              <a:t>Konkurence  dokonalá</a:t>
            </a:r>
            <a:r>
              <a:rPr lang="cs-CZ" dirty="0"/>
              <a:t/>
            </a:r>
            <a:br>
              <a:rPr lang="cs-CZ" dirty="0"/>
            </a:br>
            <a:endParaRPr lang="cs-CZ" dirty="0"/>
          </a:p>
        </p:txBody>
      </p:sp>
      <p:sp>
        <p:nvSpPr>
          <p:cNvPr id="3" name="Zástupný symbol pro obsah 2"/>
          <p:cNvSpPr>
            <a:spLocks noGrp="1"/>
          </p:cNvSpPr>
          <p:nvPr>
            <p:ph sz="quarter" idx="13"/>
          </p:nvPr>
        </p:nvSpPr>
        <p:spPr>
          <a:xfrm>
            <a:off x="913774" y="1651379"/>
            <a:ext cx="10363826" cy="4913194"/>
          </a:xfrm>
        </p:spPr>
        <p:txBody>
          <a:bodyPr>
            <a:normAutofit/>
          </a:bodyPr>
          <a:lstStyle/>
          <a:p>
            <a:pPr marL="0" indent="0" hangingPunct="0">
              <a:buNone/>
            </a:pPr>
            <a:endParaRPr lang="cs-CZ" dirty="0"/>
          </a:p>
          <a:p>
            <a:pPr hangingPunct="0"/>
            <a:r>
              <a:rPr lang="cs-CZ" dirty="0"/>
              <a:t>Základním předpokladem dokonalé konkurence jsou </a:t>
            </a:r>
            <a:r>
              <a:rPr lang="cs-CZ" b="1" i="1" dirty="0"/>
              <a:t>naprosto rovné podmínky pro všechny její účastníky.</a:t>
            </a:r>
            <a:r>
              <a:rPr lang="cs-CZ" dirty="0"/>
              <a:t> Prvním předpokladem je volný vstup do odvětví, tedy stejná možnost vyrábět kterýkoli výrobek pro všechny vlastníky odpovídajících výrobních faktorů. Dalším předpokladem je stejná míra informovanosti všech ekonomických subjektů na daném trhu. Mnoho výrobců na trhu jednoho výrobku, vyrábí zcela stejný produkt. </a:t>
            </a:r>
            <a:r>
              <a:rPr lang="cs-CZ" b="1" i="1" dirty="0"/>
              <a:t>Výrobek všech výrobců na trhu je naprosto stejný a </a:t>
            </a:r>
            <a:r>
              <a:rPr lang="cs-CZ" dirty="0"/>
              <a:t>v důsledku toho se </a:t>
            </a:r>
            <a:r>
              <a:rPr lang="cs-CZ" b="1" i="1" dirty="0"/>
              <a:t>na trhu formuje pouze jedna cena.</a:t>
            </a:r>
            <a:r>
              <a:rPr lang="cs-CZ" dirty="0"/>
              <a:t> V tom případě spotřebitele nezajímá, který z výrobců vyrobil konkrétní výrobek, který si kupuje. Výrobce vystupuje na trhu anonymně a nemůže proto žádným způsobem ovlivnit  poptávku po svých výrobcích a ani cenu.</a:t>
            </a:r>
          </a:p>
          <a:p>
            <a:pPr marL="0" indent="0" hangingPunct="0">
              <a:buNone/>
            </a:pPr>
            <a:endParaRPr lang="cs-CZ" dirty="0"/>
          </a:p>
          <a:p>
            <a:endParaRPr lang="cs-CZ" dirty="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80043" y="888539"/>
            <a:ext cx="1820570" cy="1056132"/>
          </a:xfrm>
          <a:prstGeom prst="rect">
            <a:avLst/>
          </a:prstGeom>
        </p:spPr>
      </p:pic>
    </p:spTree>
    <p:extLst>
      <p:ext uri="{BB962C8B-B14F-4D97-AF65-F5344CB8AC3E}">
        <p14:creationId xmlns:p14="http://schemas.microsoft.com/office/powerpoint/2010/main" val="242917940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u="sng" dirty="0"/>
              <a:t>Konkurence  nedokonalá</a:t>
            </a:r>
            <a:r>
              <a:rPr lang="cs-CZ" dirty="0"/>
              <a:t/>
            </a:r>
            <a:br>
              <a:rPr lang="cs-CZ" dirty="0"/>
            </a:br>
            <a:endParaRPr lang="cs-CZ" dirty="0"/>
          </a:p>
        </p:txBody>
      </p:sp>
      <p:sp>
        <p:nvSpPr>
          <p:cNvPr id="3" name="Zástupný symbol pro obsah 2"/>
          <p:cNvSpPr>
            <a:spLocks noGrp="1"/>
          </p:cNvSpPr>
          <p:nvPr>
            <p:ph sz="quarter" idx="13"/>
          </p:nvPr>
        </p:nvSpPr>
        <p:spPr/>
        <p:txBody>
          <a:bodyPr/>
          <a:lstStyle/>
          <a:p>
            <a:r>
              <a:rPr lang="cs-CZ" dirty="0"/>
              <a:t>V reálném ekonomickém světě se můžeme setkat s různými formami nedokonalé konkurence.  Vzniká ze situace, kdy na trh vstupují výrobky různé kvality, různého množství, s různými cenami, neboť někteří výrobci mají díky určitým výhodám nižší náklady atd</a:t>
            </a:r>
            <a:r>
              <a:rPr lang="cs-CZ" dirty="0" smtClean="0"/>
              <a:t>., </a:t>
            </a:r>
            <a:r>
              <a:rPr lang="cs-CZ" dirty="0"/>
              <a:t>což vede ke vzniku např. monopolu.</a:t>
            </a:r>
          </a:p>
          <a:p>
            <a:endParaRPr lang="cs-CZ" dirty="0"/>
          </a:p>
        </p:txBody>
      </p:sp>
    </p:spTree>
    <p:extLst>
      <p:ext uri="{BB962C8B-B14F-4D97-AF65-F5344CB8AC3E}">
        <p14:creationId xmlns:p14="http://schemas.microsoft.com/office/powerpoint/2010/main" val="817646122"/>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a:t>V rámci nedokonalé konkurence rozlišujeme</a:t>
            </a:r>
            <a:endParaRPr lang="cs-CZ" dirty="0"/>
          </a:p>
        </p:txBody>
      </p:sp>
      <p:graphicFrame>
        <p:nvGraphicFramePr>
          <p:cNvPr id="4" name="Zástupný symbol pro obsah 3"/>
          <p:cNvGraphicFramePr>
            <a:graphicFrameLocks noGrp="1"/>
          </p:cNvGraphicFramePr>
          <p:nvPr>
            <p:ph sz="quarter" idx="13"/>
            <p:extLst>
              <p:ext uri="{D42A27DB-BD31-4B8C-83A1-F6EECF244321}">
                <p14:modId xmlns:p14="http://schemas.microsoft.com/office/powerpoint/2010/main" val="1023647242"/>
              </p:ext>
            </p:extLst>
          </p:nvPr>
        </p:nvGraphicFramePr>
        <p:xfrm>
          <a:off x="914400" y="2366963"/>
          <a:ext cx="10363200" cy="3424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805813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i="1" u="sng" dirty="0"/>
              <a:t>Monopolistická konkurence</a:t>
            </a:r>
            <a:r>
              <a:rPr lang="cs-CZ" dirty="0"/>
              <a:t/>
            </a:r>
            <a:br>
              <a:rPr lang="cs-CZ" dirty="0"/>
            </a:br>
            <a:endParaRPr lang="cs-CZ" dirty="0"/>
          </a:p>
        </p:txBody>
      </p:sp>
      <p:sp>
        <p:nvSpPr>
          <p:cNvPr id="3" name="Zástupný symbol pro obsah 2"/>
          <p:cNvSpPr>
            <a:spLocks noGrp="1"/>
          </p:cNvSpPr>
          <p:nvPr>
            <p:ph sz="quarter" idx="13"/>
          </p:nvPr>
        </p:nvSpPr>
        <p:spPr/>
        <p:txBody>
          <a:bodyPr/>
          <a:lstStyle/>
          <a:p>
            <a:pPr hangingPunct="0"/>
            <a:r>
              <a:rPr lang="cs-CZ" dirty="0" smtClean="0"/>
              <a:t>Monopolistická konkurence </a:t>
            </a:r>
            <a:r>
              <a:rPr lang="cs-CZ" i="1" dirty="0" smtClean="0"/>
              <a:t>(</a:t>
            </a:r>
            <a:r>
              <a:rPr lang="cs-CZ" i="1" u="sng" dirty="0" smtClean="0"/>
              <a:t>velká skupina výrobců</a:t>
            </a:r>
            <a:r>
              <a:rPr lang="cs-CZ" dirty="0" smtClean="0"/>
              <a:t>) se v mnohém podobá dokonalé konkurenci. </a:t>
            </a:r>
          </a:p>
          <a:p>
            <a:pPr hangingPunct="0"/>
            <a:r>
              <a:rPr lang="cs-CZ" dirty="0" smtClean="0"/>
              <a:t>Jde </a:t>
            </a:r>
            <a:r>
              <a:rPr lang="cs-CZ" dirty="0"/>
              <a:t>o </a:t>
            </a:r>
            <a:r>
              <a:rPr lang="cs-CZ" b="1" i="1" dirty="0"/>
              <a:t>trh jednoho výrobku s mnoha výrobci</a:t>
            </a:r>
            <a:r>
              <a:rPr lang="cs-CZ" dirty="0"/>
              <a:t>, na který je volný vstup, ovšem </a:t>
            </a:r>
            <a:r>
              <a:rPr lang="cs-CZ" b="1" i="1" dirty="0"/>
              <a:t>vyráběný produkt je rozdílný</a:t>
            </a:r>
            <a:r>
              <a:rPr lang="cs-CZ" dirty="0"/>
              <a:t>. Výrobek každého z výrobců  je trochu odlišný od výrobků ostatních účastníků trhu. V takovém případě anonymita výrobců mizí </a:t>
            </a:r>
            <a:r>
              <a:rPr lang="cs-CZ" dirty="0" smtClean="0"/>
              <a:t/>
            </a:r>
            <a:br>
              <a:rPr lang="cs-CZ" dirty="0" smtClean="0"/>
            </a:br>
            <a:r>
              <a:rPr lang="cs-CZ" dirty="0" smtClean="0"/>
              <a:t>a </a:t>
            </a:r>
            <a:r>
              <a:rPr lang="cs-CZ" dirty="0"/>
              <a:t>spotřebitel si již vybírá, který výrobek koupí. </a:t>
            </a:r>
            <a:r>
              <a:rPr lang="cs-CZ" b="1" i="1" dirty="0"/>
              <a:t>Ceny těchto výrobků se tedy mohou lišit</a:t>
            </a:r>
            <a:r>
              <a:rPr lang="cs-CZ" dirty="0"/>
              <a:t>. </a:t>
            </a:r>
          </a:p>
        </p:txBody>
      </p:sp>
    </p:spTree>
    <p:extLst>
      <p:ext uri="{BB962C8B-B14F-4D97-AF65-F5344CB8AC3E}">
        <p14:creationId xmlns:p14="http://schemas.microsoft.com/office/powerpoint/2010/main" val="17201133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pPr hangingPunct="0"/>
            <a:r>
              <a:rPr lang="cs-CZ" i="1" u="sng" dirty="0"/>
              <a:t>Oligopol</a:t>
            </a:r>
            <a:r>
              <a:rPr lang="cs-CZ" dirty="0"/>
              <a:t/>
            </a:r>
            <a:br>
              <a:rPr lang="cs-CZ" dirty="0"/>
            </a:br>
            <a:r>
              <a:rPr lang="cs-CZ" dirty="0"/>
              <a:t> </a:t>
            </a:r>
            <a:br>
              <a:rPr lang="cs-CZ" dirty="0"/>
            </a:br>
            <a:endParaRPr lang="cs-CZ" dirty="0"/>
          </a:p>
        </p:txBody>
      </p:sp>
      <p:sp>
        <p:nvSpPr>
          <p:cNvPr id="3" name="Zástupný symbol pro obsah 2"/>
          <p:cNvSpPr>
            <a:spLocks noGrp="1"/>
          </p:cNvSpPr>
          <p:nvPr>
            <p:ph sz="quarter" idx="13"/>
          </p:nvPr>
        </p:nvSpPr>
        <p:spPr/>
        <p:txBody>
          <a:bodyPr/>
          <a:lstStyle/>
          <a:p>
            <a:pPr hangingPunct="0"/>
            <a:r>
              <a:rPr lang="cs-CZ" dirty="0"/>
              <a:t>Oligopol (</a:t>
            </a:r>
            <a:r>
              <a:rPr lang="cs-CZ" i="1" u="sng" dirty="0"/>
              <a:t>malá skupina výrobců</a:t>
            </a:r>
            <a:r>
              <a:rPr lang="cs-CZ" dirty="0"/>
              <a:t>) představuje mnohem větší nedokonalost než monopolistická konkurence. </a:t>
            </a:r>
          </a:p>
          <a:p>
            <a:pPr hangingPunct="0"/>
            <a:r>
              <a:rPr lang="cs-CZ" dirty="0"/>
              <a:t>Výrobci mají značnou ekonomickou sílu, takže jsou schopni bránit dalším zájemcům, aby na tento trh vstupovali, tzn., že je zde omezen přístup do odvětví. Ceny jsou v tomto případě vyšší a </a:t>
            </a:r>
            <a:r>
              <a:rPr lang="cs-CZ" b="1" i="1" dirty="0"/>
              <a:t>oligopolní výrobci nutí spotřebitele kupovat za vyšší cenu</a:t>
            </a:r>
            <a:r>
              <a:rPr lang="cs-CZ" dirty="0"/>
              <a:t>, protože mají možnost omezovat nabídku a tím nutit spotřebitele, aby za zboží, kterého je na trhu méně, platili vyšší cenu. </a:t>
            </a:r>
          </a:p>
          <a:p>
            <a:pPr marL="0" indent="0" hangingPunct="0">
              <a:buNone/>
            </a:pPr>
            <a:endParaRPr lang="cs-CZ" dirty="0"/>
          </a:p>
          <a:p>
            <a:endParaRPr lang="cs-CZ" dirty="0"/>
          </a:p>
        </p:txBody>
      </p:sp>
    </p:spTree>
    <p:extLst>
      <p:ext uri="{BB962C8B-B14F-4D97-AF65-F5344CB8AC3E}">
        <p14:creationId xmlns:p14="http://schemas.microsoft.com/office/powerpoint/2010/main" val="49462436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i="1" u="sng" dirty="0"/>
              <a:t>Monopol</a:t>
            </a:r>
            <a:r>
              <a:rPr lang="cs-CZ" dirty="0"/>
              <a:t/>
            </a:r>
            <a:br>
              <a:rPr lang="cs-CZ" dirty="0"/>
            </a:br>
            <a:endParaRPr lang="cs-CZ" dirty="0"/>
          </a:p>
        </p:txBody>
      </p:sp>
      <p:sp>
        <p:nvSpPr>
          <p:cNvPr id="3" name="Zástupný symbol pro obsah 2"/>
          <p:cNvSpPr>
            <a:spLocks noGrp="1"/>
          </p:cNvSpPr>
          <p:nvPr>
            <p:ph sz="quarter" idx="13"/>
          </p:nvPr>
        </p:nvSpPr>
        <p:spPr/>
        <p:txBody>
          <a:bodyPr/>
          <a:lstStyle/>
          <a:p>
            <a:pPr hangingPunct="0"/>
            <a:r>
              <a:rPr lang="cs-CZ" dirty="0"/>
              <a:t>Monopol představuje situaci, kdy je </a:t>
            </a:r>
            <a:r>
              <a:rPr lang="cs-CZ" b="1" i="1" dirty="0"/>
              <a:t>na trhu pouze jediný výrobce určitého výrobku</a:t>
            </a:r>
            <a:r>
              <a:rPr lang="cs-CZ" dirty="0"/>
              <a:t>, který tak </a:t>
            </a:r>
            <a:r>
              <a:rPr lang="cs-CZ" b="1" dirty="0"/>
              <a:t>získává absolutní moc nad spotřebitelem</a:t>
            </a:r>
            <a:r>
              <a:rPr lang="cs-CZ" dirty="0"/>
              <a:t>.</a:t>
            </a:r>
          </a:p>
          <a:p>
            <a:pPr hangingPunct="0"/>
            <a:r>
              <a:rPr lang="cs-CZ" dirty="0"/>
              <a:t>Je spolu s dokonalou konkurencí druhým ekonomickým extrémem, ale na rozdíl od dokonalé konkurence není nereálný. </a:t>
            </a:r>
          </a:p>
          <a:p>
            <a:pPr hangingPunct="0"/>
            <a:r>
              <a:rPr lang="cs-CZ" dirty="0"/>
              <a:t>Existence monopolu znamená faktickou likvidaci konkurence na straně nabídky a ochromené působení tržního mechanismu. V tomto případě je nutný zásah státu</a:t>
            </a:r>
            <a:r>
              <a:rPr lang="cs-CZ" dirty="0" smtClean="0"/>
              <a:t>.</a:t>
            </a:r>
            <a:r>
              <a:rPr lang="cs-CZ" b="1" u="sng" cap="all" dirty="0"/>
              <a:t/>
            </a:r>
            <a:br>
              <a:rPr lang="cs-CZ" b="1" u="sng" cap="all" dirty="0"/>
            </a:br>
            <a:endParaRPr lang="cs-CZ" dirty="0"/>
          </a:p>
        </p:txBody>
      </p:sp>
    </p:spTree>
    <p:extLst>
      <p:ext uri="{BB962C8B-B14F-4D97-AF65-F5344CB8AC3E}">
        <p14:creationId xmlns:p14="http://schemas.microsoft.com/office/powerpoint/2010/main" val="3535330604"/>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Otázky k procvičení </a:t>
            </a:r>
            <a:endParaRPr lang="cs-CZ" dirty="0"/>
          </a:p>
        </p:txBody>
      </p:sp>
      <p:sp>
        <p:nvSpPr>
          <p:cNvPr id="3" name="Zástupný symbol pro obsah 2"/>
          <p:cNvSpPr>
            <a:spLocks noGrp="1"/>
          </p:cNvSpPr>
          <p:nvPr>
            <p:ph sz="quarter" idx="13"/>
          </p:nvPr>
        </p:nvSpPr>
        <p:spPr/>
        <p:txBody>
          <a:bodyPr/>
          <a:lstStyle/>
          <a:p>
            <a:r>
              <a:rPr lang="cs-CZ" dirty="0" smtClean="0"/>
              <a:t>Charakterizujte monopol</a:t>
            </a:r>
          </a:p>
          <a:p>
            <a:r>
              <a:rPr lang="cs-CZ" dirty="0" smtClean="0"/>
              <a:t>Rozdíl mezi cenovou a </a:t>
            </a:r>
            <a:r>
              <a:rPr lang="cs-CZ" smtClean="0"/>
              <a:t>neCEnovou</a:t>
            </a:r>
            <a:r>
              <a:rPr lang="cs-CZ" dirty="0" smtClean="0"/>
              <a:t> </a:t>
            </a:r>
            <a:r>
              <a:rPr lang="cs-CZ" dirty="0" smtClean="0"/>
              <a:t>konkurencí</a:t>
            </a:r>
          </a:p>
          <a:p>
            <a:r>
              <a:rPr lang="cs-CZ" dirty="0" smtClean="0"/>
              <a:t>Orgán, který dohlíží na konkurenční prostředí</a:t>
            </a:r>
          </a:p>
          <a:p>
            <a:r>
              <a:rPr lang="cs-CZ" dirty="0" smtClean="0"/>
              <a:t>Z jakého principu vychází tržní hospodářství</a:t>
            </a:r>
          </a:p>
          <a:p>
            <a:r>
              <a:rPr lang="cs-CZ" dirty="0" smtClean="0"/>
              <a:t>Prostřednictvím čeho dochází k narušování hospodářské soutěže</a:t>
            </a:r>
          </a:p>
          <a:p>
            <a:r>
              <a:rPr lang="cs-CZ" dirty="0" smtClean="0"/>
              <a:t>Rozdělení konkurence na straně nabídky</a:t>
            </a:r>
          </a:p>
          <a:p>
            <a:r>
              <a:rPr lang="cs-CZ" dirty="0" smtClean="0"/>
              <a:t>V rámci nedokonalé konkurence rozlišujeme 3 druhy</a:t>
            </a:r>
            <a:endParaRPr lang="cs-CZ" dirty="0"/>
          </a:p>
        </p:txBody>
      </p:sp>
    </p:spTree>
    <p:extLst>
      <p:ext uri="{BB962C8B-B14F-4D97-AF65-F5344CB8AC3E}">
        <p14:creationId xmlns:p14="http://schemas.microsoft.com/office/powerpoint/2010/main" val="106954754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15640" y="624424"/>
            <a:ext cx="5760720" cy="1258824"/>
          </a:xfrm>
          <a:prstGeom prst="rect">
            <a:avLst/>
          </a:prstGeom>
        </p:spPr>
      </p:pic>
      <p:graphicFrame>
        <p:nvGraphicFramePr>
          <p:cNvPr id="2" name="Tabulka 1"/>
          <p:cNvGraphicFramePr>
            <a:graphicFrameLocks noGrp="1"/>
          </p:cNvGraphicFramePr>
          <p:nvPr>
            <p:extLst>
              <p:ext uri="{D42A27DB-BD31-4B8C-83A1-F6EECF244321}">
                <p14:modId xmlns:p14="http://schemas.microsoft.com/office/powerpoint/2010/main" val="3124160259"/>
              </p:ext>
            </p:extLst>
          </p:nvPr>
        </p:nvGraphicFramePr>
        <p:xfrm>
          <a:off x="2567608" y="2228420"/>
          <a:ext cx="7056784" cy="3720389"/>
        </p:xfrm>
        <a:graphic>
          <a:graphicData uri="http://schemas.openxmlformats.org/drawingml/2006/table">
            <a:tbl>
              <a:tblPr bandRow="1"/>
              <a:tblGrid>
                <a:gridCol w="1669347"/>
                <a:gridCol w="5387437"/>
              </a:tblGrid>
              <a:tr h="334293">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b="1" dirty="0" smtClean="0"/>
                        <a:t>Název školy</a:t>
                      </a:r>
                      <a:endParaRPr lang="cs-CZ" sz="1600" b="1"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solidFill>
                      <a:scrgbClr r="0" g="0" b="0">
                        <a:alpha val="20000"/>
                      </a:scrgbClr>
                    </a:solid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b="1" dirty="0" smtClean="0"/>
                        <a:t>Soukromé střední odborné učiliště</a:t>
                      </a:r>
                      <a:r>
                        <a:rPr lang="cs-CZ" sz="1600" b="1" baseline="0" dirty="0" smtClean="0"/>
                        <a:t> LIVA s.r.o.</a:t>
                      </a:r>
                      <a:endParaRPr lang="cs-CZ" sz="1600" b="1"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solidFill>
                      <a:scrgbClr r="0" g="0" b="0">
                        <a:alpha val="20000"/>
                      </a:scrgbClr>
                    </a:solidFill>
                  </a:tcPr>
                </a:tc>
              </a:tr>
              <a:tr h="369748">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Projekt</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CZ.1.07/1.5.00/34.1035 Elektronické studijní zdroje</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noFill/>
                  </a:tcPr>
                </a:tc>
              </a:tr>
              <a:tr h="375092">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Název materiálu</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solidFill>
                      <a:scrgbClr r="0" g="0" b="0">
                        <a:alpha val="20000"/>
                      </a:scrgbClr>
                    </a:solid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cs-CZ" sz="1600" i="0" dirty="0" smtClean="0">
                          <a:solidFill>
                            <a:schemeClr val="tx1"/>
                          </a:solidFill>
                        </a:rPr>
                        <a:t>VY_32_INOVACE_11</a:t>
                      </a:r>
                      <a:r>
                        <a:rPr lang="cs-CZ" sz="1600" b="0" i="0" dirty="0" smtClean="0">
                          <a:solidFill>
                            <a:schemeClr val="tx1"/>
                          </a:solidFill>
                        </a:rPr>
                        <a:t>04</a:t>
                      </a:r>
                      <a:r>
                        <a:rPr lang="cs-CZ" sz="1600" b="0" i="0" baseline="0" dirty="0" smtClean="0">
                          <a:solidFill>
                            <a:schemeClr val="tx1"/>
                          </a:solidFill>
                        </a:rPr>
                        <a:t> Konkurence</a:t>
                      </a:r>
                      <a:endParaRPr lang="cs-CZ" sz="1600" b="0" i="0" dirty="0" smtClean="0">
                        <a:solidFill>
                          <a:schemeClr val="tx1"/>
                        </a:solidFill>
                      </a:endParaRPr>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solidFill>
                      <a:scrgbClr r="0" g="0" b="0">
                        <a:alpha val="20000"/>
                      </a:scrgbClr>
                    </a:solidFill>
                  </a:tcPr>
                </a:tc>
              </a:tr>
              <a:tr h="369748">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Tematická oblast</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Marketing</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noFill/>
                  </a:tcPr>
                </a:tc>
              </a:tr>
              <a:tr h="369748">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Ročník</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solidFill>
                      <a:scrgbClr r="0" g="0" b="0">
                        <a:alpha val="20000"/>
                      </a:scrgbClr>
                    </a:solid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1. ročník</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solidFill>
                      <a:scrgbClr r="0" g="0" b="0">
                        <a:alpha val="20000"/>
                      </a:scrgbClr>
                    </a:solidFill>
                  </a:tcPr>
                </a:tc>
              </a:tr>
              <a:tr h="369748">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Autor</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Ing.</a:t>
                      </a:r>
                      <a:r>
                        <a:rPr lang="cs-CZ" sz="1600" baseline="0" dirty="0" smtClean="0"/>
                        <a:t> Jarmila Kabourková</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noFill/>
                  </a:tcPr>
                </a:tc>
              </a:tr>
              <a:tr h="369748">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Datum vzniku</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solidFill>
                      <a:scrgbClr r="0" g="0" b="0">
                        <a:alpha val="20000"/>
                      </a:scrgbClr>
                    </a:solid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13.10.2013</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solidFill>
                      <a:scrgbClr r="0" g="0" b="0">
                        <a:alpha val="20000"/>
                      </a:scrgbClr>
                    </a:solidFill>
                  </a:tcPr>
                </a:tc>
              </a:tr>
              <a:tr h="421781">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Anotace</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Materiál</a:t>
                      </a:r>
                      <a:r>
                        <a:rPr lang="cs-CZ" sz="1600" baseline="0" dirty="0" smtClean="0"/>
                        <a:t> popisuje jednotlivé druhy konkurence</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noFill/>
                  </a:tcPr>
                </a:tc>
              </a:tr>
              <a:tr h="369748">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Metodika</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solidFill>
                      <a:scrgbClr r="0" g="0" b="0">
                        <a:alpha val="20000"/>
                      </a:scrgbClr>
                    </a:solid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cs-CZ" sz="1600" dirty="0" smtClean="0"/>
                        <a:t>Výklad</a:t>
                      </a:r>
                      <a:r>
                        <a:rPr lang="cs-CZ" sz="1600" baseline="0" dirty="0" smtClean="0"/>
                        <a:t> učiva prostřednictvím projektoru</a:t>
                      </a:r>
                      <a:endParaRPr lang="cs-CZ" sz="1600" dirty="0"/>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solidFill>
                      <a:scrgbClr r="0" g="0" b="0">
                        <a:alpha val="20000"/>
                      </a:scrgbClr>
                    </a:solidFill>
                  </a:tcPr>
                </a:tc>
              </a:tr>
              <a:tr h="369748">
                <a:tc gridSpan="2">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smtClean="0">
                          <a:ln>
                            <a:noFill/>
                          </a:ln>
                          <a:solidFill>
                            <a:prstClr val="black"/>
                          </a:solidFill>
                          <a:effectLst/>
                          <a:uLnTx/>
                          <a:uFillTx/>
                          <a:latin typeface="Gill Sans MT"/>
                          <a:ea typeface="+mn-ea"/>
                          <a:cs typeface="+mn-cs"/>
                        </a:rPr>
                        <a:t>Pokud není uvedeno jinak, pochází publikované materiály ze zdrojů autora.</a:t>
                      </a:r>
                    </a:p>
                  </a:txBody>
                  <a:tcPr anchor="ctr">
                    <a:lnL w="12700" cmpd="sng">
                      <a:solidFill>
                        <a:scrgbClr r="0" g="0" b="0"/>
                      </a:solidFill>
                    </a:lnL>
                    <a:lnR w="12700" cmpd="sng">
                      <a:solidFill>
                        <a:scrgbClr r="0" g="0" b="0"/>
                      </a:solidFill>
                    </a:lnR>
                    <a:lnT w="12700" cmpd="sng">
                      <a:solidFill>
                        <a:scrgbClr r="0" g="0" b="0"/>
                      </a:solidFill>
                    </a:lnT>
                    <a:lnB w="12700" cmpd="sng">
                      <a:solidFill>
                        <a:scrgbClr r="0" g="0" b="0"/>
                      </a:solidFill>
                    </a:lnB>
                    <a:lnTlToBr w="12700" cmpd="sng">
                      <a:noFill/>
                      <a:prstDash val="solid"/>
                    </a:lnTlToBr>
                    <a:lnBlToTr w="12700" cmpd="sng">
                      <a:noFill/>
                      <a:prstDash val="solid"/>
                    </a:lnBlToTr>
                    <a:noFill/>
                  </a:tcPr>
                </a:tc>
                <a:tc hMerge="1">
                  <a:txBody>
                    <a:bodyPr/>
                    <a:lstStyle/>
                    <a:p>
                      <a:pPr algn="l"/>
                      <a:endParaRPr lang="cs-CZ" sz="1600" dirty="0"/>
                    </a:p>
                  </a:txBody>
                  <a:tcPr anchor="ctr"/>
                </a:tc>
              </a:tr>
            </a:tbl>
          </a:graphicData>
        </a:graphic>
      </p:graphicFrame>
    </p:spTree>
    <p:extLst>
      <p:ext uri="{BB962C8B-B14F-4D97-AF65-F5344CB8AC3E}">
        <p14:creationId xmlns:p14="http://schemas.microsoft.com/office/powerpoint/2010/main" val="1610897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LITERATURA</a:t>
            </a:r>
            <a:endParaRPr lang="cs-CZ" dirty="0"/>
          </a:p>
        </p:txBody>
      </p:sp>
      <p:sp>
        <p:nvSpPr>
          <p:cNvPr id="3" name="Zástupný symbol pro obsah 2"/>
          <p:cNvSpPr>
            <a:spLocks noGrp="1"/>
          </p:cNvSpPr>
          <p:nvPr>
            <p:ph sz="quarter" idx="13"/>
          </p:nvPr>
        </p:nvSpPr>
        <p:spPr>
          <a:xfrm>
            <a:off x="913774" y="2115404"/>
            <a:ext cx="10363826" cy="3675796"/>
          </a:xfrm>
        </p:spPr>
        <p:txBody>
          <a:bodyPr>
            <a:normAutofit fontScale="92500"/>
          </a:bodyPr>
          <a:lstStyle/>
          <a:p>
            <a:r>
              <a:rPr lang="cs-CZ" dirty="0"/>
              <a:t>AMERICKÁ MARKETINGOVÁ ASOCIACE:</a:t>
            </a:r>
            <a:r>
              <a:rPr lang="cs-CZ" i="1" dirty="0"/>
              <a:t> Marketing - prodej prováděný pomocí systémů/reklama a marketing/co je marketing</a:t>
            </a:r>
            <a:r>
              <a:rPr lang="cs-CZ" dirty="0"/>
              <a:t> [online]. [cit. 2008-11-02]. Dostupný z  WWW: &lt;http://www.vladimirmatula.zjihlavy.cz/</a:t>
            </a:r>
            <a:r>
              <a:rPr lang="cs-CZ" dirty="0" err="1"/>
              <a:t>marketing.php</a:t>
            </a:r>
            <a:r>
              <a:rPr lang="cs-CZ" dirty="0"/>
              <a:t>&gt;. </a:t>
            </a:r>
          </a:p>
          <a:p>
            <a:r>
              <a:rPr lang="cs-CZ" smtClean="0"/>
              <a:t>KINDLOVÁ, </a:t>
            </a:r>
            <a:r>
              <a:rPr lang="cs-CZ" dirty="0"/>
              <a:t>J. trendy ve využívání nástrojů podpory: diplomová práce. </a:t>
            </a:r>
            <a:r>
              <a:rPr lang="cs-CZ" dirty="0" err="1"/>
              <a:t>ostrava</a:t>
            </a:r>
            <a:r>
              <a:rPr lang="cs-CZ" dirty="0"/>
              <a:t>: VYSOKÁ ŠKOLA BÁŇSKÁ -TECHNICKÁ UNIVERZITA, </a:t>
            </a:r>
            <a:r>
              <a:rPr lang="cs-CZ" dirty="0" err="1"/>
              <a:t>Hornicko</a:t>
            </a:r>
            <a:r>
              <a:rPr lang="cs-CZ" dirty="0"/>
              <a:t> - geologická fakulta, 2009. </a:t>
            </a:r>
          </a:p>
          <a:p>
            <a:r>
              <a:rPr lang="cs-CZ" dirty="0"/>
              <a:t>MOUDRÝ, M.:</a:t>
            </a:r>
            <a:r>
              <a:rPr lang="cs-CZ" i="1" dirty="0" err="1"/>
              <a:t>Marketing:Základy</a:t>
            </a:r>
            <a:r>
              <a:rPr lang="cs-CZ" i="1" dirty="0"/>
              <a:t> marketingu</a:t>
            </a:r>
            <a:r>
              <a:rPr lang="cs-CZ" dirty="0"/>
              <a:t>. 1.vyd. Kralice na Hané: </a:t>
            </a:r>
            <a:r>
              <a:rPr lang="cs-CZ" dirty="0" err="1"/>
              <a:t>Computer</a:t>
            </a:r>
            <a:r>
              <a:rPr lang="cs-CZ" dirty="0"/>
              <a:t> Media, 2008. 160s., ISBN 978-80-7402-002-5 </a:t>
            </a:r>
          </a:p>
          <a:p>
            <a:r>
              <a:rPr lang="cs-CZ" i="1" dirty="0"/>
              <a:t>Marketingové noviny</a:t>
            </a:r>
            <a:r>
              <a:rPr lang="cs-CZ" dirty="0"/>
              <a:t> [online]. [cit. 2008/10/10]. Dostupné na WWW: &lt;http://www.marketingovenoviny.cz&gt;. </a:t>
            </a:r>
          </a:p>
          <a:p>
            <a:endParaRPr lang="cs-CZ" dirty="0"/>
          </a:p>
        </p:txBody>
      </p:sp>
    </p:spTree>
    <p:extLst>
      <p:ext uri="{BB962C8B-B14F-4D97-AF65-F5344CB8AC3E}">
        <p14:creationId xmlns:p14="http://schemas.microsoft.com/office/powerpoint/2010/main" val="14406113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ZDROJE</a:t>
            </a:r>
            <a:endParaRPr lang="cs-CZ" dirty="0"/>
          </a:p>
        </p:txBody>
      </p:sp>
      <p:sp>
        <p:nvSpPr>
          <p:cNvPr id="3" name="Zástupný symbol pro obsah 2"/>
          <p:cNvSpPr>
            <a:spLocks noGrp="1"/>
          </p:cNvSpPr>
          <p:nvPr>
            <p:ph sz="quarter" idx="13"/>
          </p:nvPr>
        </p:nvSpPr>
        <p:spPr>
          <a:xfrm>
            <a:off x="913774" y="2115404"/>
            <a:ext cx="10363826" cy="3675796"/>
          </a:xfrm>
        </p:spPr>
        <p:txBody>
          <a:bodyPr>
            <a:normAutofit/>
          </a:bodyPr>
          <a:lstStyle/>
          <a:p>
            <a:r>
              <a:rPr lang="cs-CZ" dirty="0"/>
              <a:t>Obrázky webu Office.com</a:t>
            </a:r>
          </a:p>
          <a:p>
            <a:endParaRPr lang="cs-CZ" dirty="0"/>
          </a:p>
        </p:txBody>
      </p:sp>
    </p:spTree>
    <p:extLst>
      <p:ext uri="{BB962C8B-B14F-4D97-AF65-F5344CB8AC3E}">
        <p14:creationId xmlns:p14="http://schemas.microsoft.com/office/powerpoint/2010/main" val="21166937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dirty="0" smtClean="0"/>
              <a:t>Konkurence</a:t>
            </a:r>
            <a:endParaRPr lang="cs-CZ" dirty="0"/>
          </a:p>
        </p:txBody>
      </p:sp>
      <p:sp>
        <p:nvSpPr>
          <p:cNvPr id="3" name="Zástupný symbol pro obsah 2"/>
          <p:cNvSpPr>
            <a:spLocks noGrp="1"/>
          </p:cNvSpPr>
          <p:nvPr>
            <p:ph sz="quarter" idx="13"/>
          </p:nvPr>
        </p:nvSpPr>
        <p:spPr/>
        <p:txBody>
          <a:bodyPr>
            <a:normAutofit fontScale="92500" lnSpcReduction="20000"/>
          </a:bodyPr>
          <a:lstStyle/>
          <a:p>
            <a:pPr hangingPunct="0"/>
            <a:r>
              <a:rPr lang="cs-CZ" dirty="0"/>
              <a:t>Tržní konkurence je proces, ve kterém se střetávají různé zájmy různých subjektů trhu. Každý, kdo vstupuje na trh, přichází sem s nějakým  cílem, chce realizovat své ekonomické zájmy. Různé zájmy rozdělují tržní subjekty na </a:t>
            </a:r>
            <a:r>
              <a:rPr lang="cs-CZ" dirty="0" smtClean="0"/>
              <a:t>straně </a:t>
            </a:r>
            <a:r>
              <a:rPr lang="cs-CZ" dirty="0"/>
              <a:t>poptávky i na straně nabídky. Střetávání nabídky a poptávky na trhu nazýváme konkurencí mezi nabídkou a poptávkou.</a:t>
            </a:r>
          </a:p>
          <a:p>
            <a:pPr hangingPunct="0"/>
            <a:r>
              <a:rPr lang="cs-CZ" dirty="0"/>
              <a:t> Výrobci, kteří vystupují na straně nabídky, chtějí prodat to, co </a:t>
            </a:r>
            <a:r>
              <a:rPr lang="cs-CZ" dirty="0" smtClean="0"/>
              <a:t>vyrobili, </a:t>
            </a:r>
            <a:r>
              <a:rPr lang="cs-CZ" dirty="0"/>
              <a:t>s co největším ziskem.</a:t>
            </a:r>
          </a:p>
          <a:p>
            <a:pPr hangingPunct="0"/>
            <a:r>
              <a:rPr lang="cs-CZ" dirty="0"/>
              <a:t>Spotřebitelé, kteří tvoří poptávku, chtějí v co nejvyšší možné míře uspokojit své potřeby nákupem zboží. Jejich zájmy jsou tedy protichůdné. Zatímco výrobci chtějí prodávat draho, spotřebitelé chtějí nakupovat levně. </a:t>
            </a:r>
          </a:p>
          <a:p>
            <a:pPr marL="0" indent="0" hangingPunct="0">
              <a:buNone/>
            </a:pPr>
            <a:endParaRPr lang="cs-CZ" dirty="0"/>
          </a:p>
          <a:p>
            <a:pPr hangingPunct="0"/>
            <a:endParaRPr lang="cs-CZ" dirty="0"/>
          </a:p>
          <a:p>
            <a:endParaRPr lang="cs-CZ" dirty="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7769" y="459046"/>
            <a:ext cx="1818742" cy="1755648"/>
          </a:xfrm>
          <a:prstGeom prst="rect">
            <a:avLst/>
          </a:prstGeom>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78388" y="395419"/>
            <a:ext cx="1485900" cy="1819275"/>
          </a:xfrm>
          <a:prstGeom prst="rect">
            <a:avLst/>
          </a:prstGeom>
        </p:spPr>
      </p:pic>
    </p:spTree>
    <p:extLst>
      <p:ext uri="{BB962C8B-B14F-4D97-AF65-F5344CB8AC3E}">
        <p14:creationId xmlns:p14="http://schemas.microsoft.com/office/powerpoint/2010/main" val="383081465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Konkurenční prostředí v tržní ekonomice</a:t>
            </a:r>
            <a:br>
              <a:rPr lang="cs-CZ" dirty="0"/>
            </a:br>
            <a:endParaRPr lang="cs-CZ" dirty="0"/>
          </a:p>
        </p:txBody>
      </p:sp>
      <p:sp>
        <p:nvSpPr>
          <p:cNvPr id="3" name="Zástupný symbol pro obsah 2"/>
          <p:cNvSpPr>
            <a:spLocks noGrp="1"/>
          </p:cNvSpPr>
          <p:nvPr>
            <p:ph sz="quarter" idx="13"/>
          </p:nvPr>
        </p:nvSpPr>
        <p:spPr/>
        <p:txBody>
          <a:bodyPr>
            <a:normAutofit lnSpcReduction="10000"/>
          </a:bodyPr>
          <a:lstStyle/>
          <a:p>
            <a:pPr lvl="0"/>
            <a:r>
              <a:rPr lang="cs-CZ" dirty="0"/>
              <a:t>většina vyspělých ekonomik funguje na </a:t>
            </a:r>
            <a:r>
              <a:rPr lang="cs-CZ" b="1" dirty="0"/>
              <a:t>principu tržního hospodářství</a:t>
            </a:r>
            <a:r>
              <a:rPr lang="cs-CZ" dirty="0"/>
              <a:t>, tzn. </a:t>
            </a:r>
            <a:r>
              <a:rPr lang="cs-CZ" b="1" dirty="0"/>
              <a:t>Vychází ze zákonů nabídky a poptávky. </a:t>
            </a:r>
            <a:r>
              <a:rPr lang="cs-CZ" dirty="0"/>
              <a:t>Proto je cílem každého státu chránit  toto soutěžní prostředí, které podporuje inovaci, snižuje výrobní náklady </a:t>
            </a:r>
            <a:r>
              <a:rPr lang="cs-CZ" dirty="0" smtClean="0"/>
              <a:t/>
            </a:r>
            <a:br>
              <a:rPr lang="cs-CZ" dirty="0" smtClean="0"/>
            </a:br>
            <a:r>
              <a:rPr lang="cs-CZ" dirty="0" smtClean="0"/>
              <a:t>a </a:t>
            </a:r>
            <a:r>
              <a:rPr lang="cs-CZ" dirty="0"/>
              <a:t>zvyšuje výkonnost celého </a:t>
            </a:r>
            <a:r>
              <a:rPr lang="cs-CZ" dirty="0" smtClean="0"/>
              <a:t>hospodářství.</a:t>
            </a:r>
            <a:endParaRPr lang="cs-CZ" dirty="0"/>
          </a:p>
          <a:p>
            <a:pPr lvl="0"/>
            <a:r>
              <a:rPr lang="cs-CZ" dirty="0"/>
              <a:t>firmy tlačené konkurencí nabízejí konkurenceschopné výrobky a služby z hlediska ceny a kvality. </a:t>
            </a:r>
            <a:r>
              <a:rPr lang="cs-CZ" b="1" dirty="0"/>
              <a:t>Konkurenční prostředí má velký význam pro konečné spotřebitele.</a:t>
            </a:r>
            <a:endParaRPr lang="cs-CZ" dirty="0"/>
          </a:p>
          <a:p>
            <a:pPr lvl="0"/>
            <a:r>
              <a:rPr lang="cs-CZ" dirty="0"/>
              <a:t>Konkurence rozšiřuje sortiment nabízeného zboží a snižuje konečné ceny.</a:t>
            </a:r>
            <a:r>
              <a:rPr lang="cs-CZ" b="1" dirty="0"/>
              <a:t> Efektivní hospodářská soutěž je hnací silou ekonomického </a:t>
            </a:r>
            <a:r>
              <a:rPr lang="cs-CZ" b="1" dirty="0" smtClean="0"/>
              <a:t>růstu.</a:t>
            </a:r>
            <a:endParaRPr lang="cs-CZ" dirty="0"/>
          </a:p>
          <a:p>
            <a:endParaRPr lang="cs-CZ" dirty="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37927" y="3287998"/>
            <a:ext cx="1954073" cy="2001622"/>
          </a:xfrm>
          <a:prstGeom prst="rect">
            <a:avLst/>
          </a:prstGeom>
        </p:spPr>
      </p:pic>
    </p:spTree>
    <p:extLst>
      <p:ext uri="{BB962C8B-B14F-4D97-AF65-F5344CB8AC3E}">
        <p14:creationId xmlns:p14="http://schemas.microsoft.com/office/powerpoint/2010/main" val="16871117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dirty="0"/>
              <a:t>Orgán, který dohlíží na konkurenční prostředí v tržní ekonomice </a:t>
            </a:r>
            <a:r>
              <a:rPr lang="cs-CZ" b="1" dirty="0" smtClean="0"/>
              <a:t> se nazývá</a:t>
            </a:r>
            <a:endParaRPr lang="cs-CZ" dirty="0"/>
          </a:p>
        </p:txBody>
      </p:sp>
      <p:graphicFrame>
        <p:nvGraphicFramePr>
          <p:cNvPr id="4" name="Zástupný symbol pro obsah 3"/>
          <p:cNvGraphicFramePr>
            <a:graphicFrameLocks noGrp="1"/>
          </p:cNvGraphicFramePr>
          <p:nvPr>
            <p:ph sz="quarter" idx="13"/>
            <p:extLst>
              <p:ext uri="{D42A27DB-BD31-4B8C-83A1-F6EECF244321}">
                <p14:modId xmlns:p14="http://schemas.microsoft.com/office/powerpoint/2010/main" val="1714121092"/>
              </p:ext>
            </p:extLst>
          </p:nvPr>
        </p:nvGraphicFramePr>
        <p:xfrm>
          <a:off x="914400" y="2366963"/>
          <a:ext cx="10363200" cy="3424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75072519"/>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dirty="0"/>
              <a:t>K narušování efektivní hospodářské soutěže může docházet prostřednictvím:</a:t>
            </a:r>
            <a:endParaRPr lang="cs-CZ" dirty="0"/>
          </a:p>
        </p:txBody>
      </p:sp>
      <p:sp>
        <p:nvSpPr>
          <p:cNvPr id="3" name="Zástupný symbol pro obsah 2"/>
          <p:cNvSpPr>
            <a:spLocks noGrp="1"/>
          </p:cNvSpPr>
          <p:nvPr>
            <p:ph sz="quarter" idx="13"/>
          </p:nvPr>
        </p:nvSpPr>
        <p:spPr/>
        <p:txBody>
          <a:bodyPr/>
          <a:lstStyle/>
          <a:p>
            <a:pPr lvl="0"/>
            <a:r>
              <a:rPr lang="cs-CZ" dirty="0"/>
              <a:t>nedokonalé konkurence, dané působením určitých výhod, které vedou ke vzniku společnosti a dominantním postavením na trhu ( monopoly, kartely apod.), což ve svém důsledku vede k omezování soutěže.</a:t>
            </a:r>
          </a:p>
          <a:p>
            <a:pPr lvl="0"/>
            <a:r>
              <a:rPr lang="cs-CZ" dirty="0"/>
              <a:t>Nekalé soutěže ( klamavá reklama, klamavé označení zboží, parazitování na pověsti podniku, korupce apod</a:t>
            </a:r>
            <a:r>
              <a:rPr lang="cs-CZ" dirty="0" smtClean="0"/>
              <a:t>.).</a:t>
            </a:r>
            <a:endParaRPr lang="cs-CZ" dirty="0"/>
          </a:p>
          <a:p>
            <a:endParaRPr lang="cs-CZ" dirty="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5687" y="4324632"/>
            <a:ext cx="1882775" cy="1714500"/>
          </a:xfrm>
          <a:prstGeom prst="rect">
            <a:avLst/>
          </a:prstGeom>
        </p:spPr>
      </p:pic>
    </p:spTree>
    <p:extLst>
      <p:ext uri="{BB962C8B-B14F-4D97-AF65-F5344CB8AC3E}">
        <p14:creationId xmlns:p14="http://schemas.microsoft.com/office/powerpoint/2010/main" val="81766424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Konkurenci můžeme rozlišit na:</a:t>
            </a:r>
            <a:endParaRPr lang="cs-CZ" dirty="0"/>
          </a:p>
        </p:txBody>
      </p:sp>
      <p:sp>
        <p:nvSpPr>
          <p:cNvPr id="3" name="Zástupný symbol pro obsah 2"/>
          <p:cNvSpPr>
            <a:spLocks noGrp="1"/>
          </p:cNvSpPr>
          <p:nvPr>
            <p:ph sz="quarter" idx="13"/>
          </p:nvPr>
        </p:nvSpPr>
        <p:spPr/>
        <p:txBody>
          <a:bodyPr/>
          <a:lstStyle/>
          <a:p>
            <a:pPr marL="514350" lvl="0" indent="-514350" hangingPunct="0">
              <a:buFont typeface="+mj-lt"/>
              <a:buAutoNum type="arabicPeriod"/>
            </a:pPr>
            <a:r>
              <a:rPr lang="cs-CZ" b="1" dirty="0">
                <a:solidFill>
                  <a:srgbClr val="FF0000"/>
                </a:solidFill>
              </a:rPr>
              <a:t>konkurenci na straně poptávky </a:t>
            </a:r>
            <a:endParaRPr lang="cs-CZ" dirty="0">
              <a:solidFill>
                <a:srgbClr val="FF0000"/>
              </a:solidFill>
            </a:endParaRPr>
          </a:p>
          <a:p>
            <a:pPr marL="514350" lvl="0" indent="-514350" hangingPunct="0">
              <a:buFont typeface="+mj-lt"/>
              <a:buAutoNum type="arabicPeriod"/>
            </a:pPr>
            <a:r>
              <a:rPr lang="cs-CZ" b="1" dirty="0">
                <a:solidFill>
                  <a:schemeClr val="accent1">
                    <a:lumMod val="75000"/>
                  </a:schemeClr>
                </a:solidFill>
              </a:rPr>
              <a:t>konkurenci na straně nabídky</a:t>
            </a:r>
            <a:endParaRPr lang="cs-CZ" dirty="0">
              <a:solidFill>
                <a:schemeClr val="accent1">
                  <a:lumMod val="75000"/>
                </a:schemeClr>
              </a:solidFill>
            </a:endParaRPr>
          </a:p>
          <a:p>
            <a:pPr lvl="0" hangingPunct="0">
              <a:buFont typeface="Wingdings" panose="05000000000000000000" pitchFamily="2" charset="2"/>
              <a:buChar char="Ø"/>
            </a:pPr>
            <a:r>
              <a:rPr lang="cs-CZ" b="1" dirty="0"/>
              <a:t>cenovou </a:t>
            </a:r>
            <a:endParaRPr lang="cs-CZ" dirty="0"/>
          </a:p>
          <a:p>
            <a:pPr lvl="0" hangingPunct="0">
              <a:buFont typeface="Wingdings" panose="05000000000000000000" pitchFamily="2" charset="2"/>
              <a:buChar char="Ø"/>
            </a:pPr>
            <a:r>
              <a:rPr lang="cs-CZ" b="1" dirty="0"/>
              <a:t>necenovou</a:t>
            </a:r>
            <a:endParaRPr lang="cs-CZ" dirty="0"/>
          </a:p>
          <a:p>
            <a:pPr lvl="0" hangingPunct="0">
              <a:buFont typeface="Wingdings" panose="05000000000000000000" pitchFamily="2" charset="2"/>
              <a:buChar char="Ø"/>
            </a:pPr>
            <a:r>
              <a:rPr lang="cs-CZ" b="1" dirty="0"/>
              <a:t>dokonalou </a:t>
            </a:r>
            <a:endParaRPr lang="cs-CZ" dirty="0"/>
          </a:p>
          <a:p>
            <a:pPr>
              <a:buFont typeface="Wingdings" panose="05000000000000000000" pitchFamily="2" charset="2"/>
              <a:buChar char="Ø"/>
            </a:pPr>
            <a:r>
              <a:rPr lang="cs-CZ" b="1" dirty="0"/>
              <a:t>nedokonalou</a:t>
            </a:r>
            <a:endParaRPr lang="cs-CZ" dirty="0"/>
          </a:p>
        </p:txBody>
      </p:sp>
    </p:spTree>
    <p:extLst>
      <p:ext uri="{BB962C8B-B14F-4D97-AF65-F5344CB8AC3E}">
        <p14:creationId xmlns:p14="http://schemas.microsoft.com/office/powerpoint/2010/main" val="2737411387"/>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u="sng" dirty="0"/>
              <a:t>Konkurence na straně poptávky</a:t>
            </a:r>
            <a:r>
              <a:rPr lang="cs-CZ" dirty="0"/>
              <a:t/>
            </a:r>
            <a:br>
              <a:rPr lang="cs-CZ" dirty="0"/>
            </a:br>
            <a:endParaRPr lang="cs-CZ" dirty="0"/>
          </a:p>
        </p:txBody>
      </p:sp>
      <p:sp>
        <p:nvSpPr>
          <p:cNvPr id="3" name="Zástupný symbol pro obsah 2"/>
          <p:cNvSpPr>
            <a:spLocks noGrp="1"/>
          </p:cNvSpPr>
          <p:nvPr>
            <p:ph sz="quarter" idx="13"/>
          </p:nvPr>
        </p:nvSpPr>
        <p:spPr/>
        <p:txBody>
          <a:bodyPr>
            <a:normAutofit fontScale="92500" lnSpcReduction="10000"/>
          </a:bodyPr>
          <a:lstStyle/>
          <a:p>
            <a:pPr hangingPunct="0"/>
            <a:r>
              <a:rPr lang="cs-CZ" dirty="0"/>
              <a:t>Konkurence na straně </a:t>
            </a:r>
            <a:r>
              <a:rPr lang="cs-CZ" dirty="0" smtClean="0"/>
              <a:t>poptávky </a:t>
            </a:r>
            <a:r>
              <a:rPr lang="cs-CZ" dirty="0"/>
              <a:t>je odrazem střetávání zájmů jednotlivých spotřebitelů vstupujících na trh. Každý spotřebitel chce nakoupit co nejvíce zboží co nejlevněji, třeba i na úkor ostatních spotřebitelů</a:t>
            </a:r>
            <a:r>
              <a:rPr lang="cs-CZ" dirty="0" smtClean="0"/>
              <a:t>.</a:t>
            </a:r>
            <a:endParaRPr lang="cs-CZ" dirty="0"/>
          </a:p>
          <a:p>
            <a:pPr hangingPunct="0"/>
            <a:r>
              <a:rPr lang="cs-CZ" dirty="0"/>
              <a:t>Význam této konkurence roste zejména v situaci, kdy </a:t>
            </a:r>
            <a:r>
              <a:rPr lang="cs-CZ" b="1" i="1" dirty="0"/>
              <a:t>poptávka převyšuje nabídku</a:t>
            </a:r>
            <a:r>
              <a:rPr lang="cs-CZ" dirty="0"/>
              <a:t>, tzn., že je nedostatek zboží na trhu. Pak</a:t>
            </a:r>
            <a:r>
              <a:rPr lang="cs-CZ" b="1" i="1" dirty="0"/>
              <a:t> konkurence mezi spotřebiteli</a:t>
            </a:r>
            <a:r>
              <a:rPr lang="cs-CZ" dirty="0"/>
              <a:t>, (snaha každého z nich, aby právě on získal nedostatkové zboží) </a:t>
            </a:r>
            <a:r>
              <a:rPr lang="cs-CZ" b="1" i="1" dirty="0"/>
              <a:t>vede ke zvyšování ceny</a:t>
            </a:r>
            <a:r>
              <a:rPr lang="cs-CZ" dirty="0"/>
              <a:t>.   </a:t>
            </a:r>
          </a:p>
          <a:p>
            <a:pPr hangingPunct="0"/>
            <a:r>
              <a:rPr lang="cs-CZ" dirty="0"/>
              <a:t>Naopak v situaci, kdy </a:t>
            </a:r>
            <a:r>
              <a:rPr lang="cs-CZ" b="1" i="1" dirty="0"/>
              <a:t>nabídka převyšuje poptávku</a:t>
            </a:r>
            <a:r>
              <a:rPr lang="cs-CZ" dirty="0"/>
              <a:t>, se spotřebitelé pohybují v prakticky </a:t>
            </a:r>
            <a:r>
              <a:rPr lang="cs-CZ" b="1" i="1" dirty="0"/>
              <a:t>bezkonkurenčním prostředí</a:t>
            </a:r>
            <a:r>
              <a:rPr lang="cs-CZ" dirty="0"/>
              <a:t>. Význam konkurence na straně poptávky v takové situaci výrazně klesá. Naopak roste význam konkurence na straně nabídky.</a:t>
            </a:r>
          </a:p>
          <a:p>
            <a:endParaRPr lang="cs-CZ" dirty="0"/>
          </a:p>
        </p:txBody>
      </p:sp>
    </p:spTree>
    <p:extLst>
      <p:ext uri="{BB962C8B-B14F-4D97-AF65-F5344CB8AC3E}">
        <p14:creationId xmlns:p14="http://schemas.microsoft.com/office/powerpoint/2010/main" val="1776984003"/>
      </p:ext>
    </p:extLst>
  </p:cSld>
  <p:clrMapOvr>
    <a:masterClrMapping/>
  </p:clrMapOvr>
  <p:transition spd="slow">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u="sng" dirty="0"/>
              <a:t>Konkurence na straně nabídky</a:t>
            </a:r>
            <a:r>
              <a:rPr lang="cs-CZ" dirty="0"/>
              <a:t/>
            </a:r>
            <a:br>
              <a:rPr lang="cs-CZ" dirty="0"/>
            </a:br>
            <a:endParaRPr lang="cs-CZ" dirty="0"/>
          </a:p>
        </p:txBody>
      </p:sp>
      <p:sp>
        <p:nvSpPr>
          <p:cNvPr id="3" name="Zástupný symbol pro obsah 2"/>
          <p:cNvSpPr>
            <a:spLocks noGrp="1"/>
          </p:cNvSpPr>
          <p:nvPr>
            <p:ph sz="quarter" idx="13"/>
          </p:nvPr>
        </p:nvSpPr>
        <p:spPr>
          <a:xfrm>
            <a:off x="913774" y="1637731"/>
            <a:ext cx="10363826" cy="4817659"/>
          </a:xfrm>
        </p:spPr>
        <p:txBody>
          <a:bodyPr>
            <a:normAutofit fontScale="85000" lnSpcReduction="10000"/>
          </a:bodyPr>
          <a:lstStyle/>
          <a:p>
            <a:pPr hangingPunct="0"/>
            <a:r>
              <a:rPr lang="cs-CZ" dirty="0"/>
              <a:t>Každý výrobce přichází na trh se snahou prodat co největší množství svých výrobků za co nejvýhodnějších podmínek, které mu umožní maximalizovat jeho zisk. Snaha o maximalizaci zisku je přirozeným cílem každého výrobce. Dalším přirozeným cílem je oslabování pozic svých konkurentů, případně je z procesu konkurence zcela vyřazovat. Každý výrobce se snaží získat na daném trhu co možná největší podíl.</a:t>
            </a:r>
          </a:p>
          <a:p>
            <a:pPr marL="0" indent="0" hangingPunct="0">
              <a:buNone/>
            </a:pPr>
            <a:endParaRPr lang="cs-CZ" dirty="0"/>
          </a:p>
          <a:p>
            <a:pPr hangingPunct="0"/>
            <a:r>
              <a:rPr lang="cs-CZ" dirty="0"/>
              <a:t>Význam této konkurence roste zejména v situaci, kdy </a:t>
            </a:r>
            <a:r>
              <a:rPr lang="cs-CZ" b="1" i="1" dirty="0"/>
              <a:t>nabídka převyšuje poptávku</a:t>
            </a:r>
            <a:r>
              <a:rPr lang="cs-CZ" dirty="0"/>
              <a:t>. V této situaci se konkurenční boj stává </a:t>
            </a:r>
            <a:r>
              <a:rPr lang="cs-CZ" b="1" i="1" dirty="0"/>
              <a:t>bojem o přežití výrobců</a:t>
            </a:r>
            <a:r>
              <a:rPr lang="cs-CZ" dirty="0"/>
              <a:t>. Jestliže cena klesne, výrobci prodělají. Jde o to, kdo z nich prodělá relativně nejméně, kdo dokáže tuto situaci zvládnout </a:t>
            </a:r>
            <a:r>
              <a:rPr lang="cs-CZ" dirty="0" smtClean="0"/>
              <a:t/>
            </a:r>
            <a:br>
              <a:rPr lang="cs-CZ" dirty="0" smtClean="0"/>
            </a:br>
            <a:r>
              <a:rPr lang="cs-CZ" dirty="0" smtClean="0"/>
              <a:t>a </a:t>
            </a:r>
            <a:r>
              <a:rPr lang="cs-CZ" dirty="0"/>
              <a:t>přežívá a kdo naopak prodělá nejvíce třeba až k úplnému bankrotu.    </a:t>
            </a:r>
          </a:p>
          <a:p>
            <a:pPr marL="0" indent="0" hangingPunct="0">
              <a:buNone/>
            </a:pPr>
            <a:endParaRPr lang="cs-CZ" dirty="0"/>
          </a:p>
          <a:p>
            <a:pPr hangingPunct="0"/>
            <a:r>
              <a:rPr lang="cs-CZ" dirty="0"/>
              <a:t>Ani v opačné situaci, kdy </a:t>
            </a:r>
            <a:r>
              <a:rPr lang="cs-CZ" b="1" i="1" dirty="0"/>
              <a:t>poptávka převyšuje nabídku</a:t>
            </a:r>
            <a:r>
              <a:rPr lang="cs-CZ" dirty="0"/>
              <a:t>, tento typ konkurence neztrácí svůj význam. V tomto případě jde o to, </a:t>
            </a:r>
            <a:r>
              <a:rPr lang="cs-CZ" b="1" i="1" dirty="0"/>
              <a:t>kdo z výrobců dokáže nejlépe využít růstu cen a nejvíce vydělá.</a:t>
            </a:r>
            <a:r>
              <a:rPr lang="cs-CZ" dirty="0"/>
              <a:t> Ten si pak vytváří nejlepší předpoklady k tomu, aby ovládl větší část trhu.</a:t>
            </a:r>
          </a:p>
          <a:p>
            <a:endParaRPr lang="cs-CZ" dirty="0"/>
          </a:p>
        </p:txBody>
      </p:sp>
    </p:spTree>
    <p:extLst>
      <p:ext uri="{BB962C8B-B14F-4D97-AF65-F5344CB8AC3E}">
        <p14:creationId xmlns:p14="http://schemas.microsoft.com/office/powerpoint/2010/main" val="420574395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Kapka">
  <a:themeElements>
    <a:clrScheme name="Kapka">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Kapka">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pka">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DEB094D4-7FD8-4F86-93D5-B0F1341EF586}"/>
    </a:ext>
  </a:extLst>
</a:theme>
</file>

<file path=docProps/app.xml><?xml version="1.0" encoding="utf-8"?>
<Properties xmlns="http://schemas.openxmlformats.org/officeDocument/2006/extended-properties" xmlns:vt="http://schemas.openxmlformats.org/officeDocument/2006/docPropsVTypes">
  <Template>Kapka</Template>
  <TotalTime>90</TotalTime>
  <Words>678</Words>
  <Application>Microsoft Office PowerPoint</Application>
  <PresentationFormat>Vlastní</PresentationFormat>
  <Paragraphs>98</Paragraphs>
  <Slides>21</Slides>
  <Notes>0</Notes>
  <HiddenSlides>0</HiddenSlides>
  <MMClips>0</MMClips>
  <ScaleCrop>false</ScaleCrop>
  <HeadingPairs>
    <vt:vector size="4" baseType="variant">
      <vt:variant>
        <vt:lpstr>Motiv</vt:lpstr>
      </vt:variant>
      <vt:variant>
        <vt:i4>1</vt:i4>
      </vt:variant>
      <vt:variant>
        <vt:lpstr>Nadpisy snímků</vt:lpstr>
      </vt:variant>
      <vt:variant>
        <vt:i4>21</vt:i4>
      </vt:variant>
    </vt:vector>
  </HeadingPairs>
  <TitlesOfParts>
    <vt:vector size="22" baseType="lpstr">
      <vt:lpstr>Kapka</vt:lpstr>
      <vt:lpstr>Podoby trhu – nedokonalost tržního mechanizmu</vt:lpstr>
      <vt:lpstr>Prezentace aplikace PowerPoint</vt:lpstr>
      <vt:lpstr>Konkurence</vt:lpstr>
      <vt:lpstr>Konkurenční prostředí v tržní ekonomice </vt:lpstr>
      <vt:lpstr>Orgán, který dohlíží na konkurenční prostředí v tržní ekonomice  se nazývá</vt:lpstr>
      <vt:lpstr>K narušování efektivní hospodářské soutěže může docházet prostřednictvím:</vt:lpstr>
      <vt:lpstr>Konkurenci můžeme rozlišit na:</vt:lpstr>
      <vt:lpstr>Konkurence na straně poptávky </vt:lpstr>
      <vt:lpstr>Konkurence na straně nabídky </vt:lpstr>
      <vt:lpstr>Konkurenci na straně nabídky můžeme rozlišit podle:   </vt:lpstr>
      <vt:lpstr>Konkurence  cenová </vt:lpstr>
      <vt:lpstr>Konkurence  necenová  </vt:lpstr>
      <vt:lpstr>Konkurence  dokonalá </vt:lpstr>
      <vt:lpstr>Konkurence  nedokonalá </vt:lpstr>
      <vt:lpstr>V rámci nedokonalé konkurence rozlišujeme</vt:lpstr>
      <vt:lpstr>Monopolistická konkurence </vt:lpstr>
      <vt:lpstr>Oligopol   </vt:lpstr>
      <vt:lpstr>Monopol </vt:lpstr>
      <vt:lpstr>Otázky k procvičení </vt:lpstr>
      <vt:lpstr>LITERATURA</vt:lpstr>
      <vt:lpstr>ZDROJE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Podoby trhu – nedokonalost tržního mechanizmu</dc:title>
  <dc:creator>Kabourkovci</dc:creator>
  <cp:lastModifiedBy>LIVA</cp:lastModifiedBy>
  <cp:revision>19</cp:revision>
  <dcterms:created xsi:type="dcterms:W3CDTF">2013-08-19T10:17:06Z</dcterms:created>
  <dcterms:modified xsi:type="dcterms:W3CDTF">2014-10-24T13:36:43Z</dcterms:modified>
</cp:coreProperties>
</file>